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96"/>
  </p:notesMasterIdLst>
  <p:handoutMasterIdLst>
    <p:handoutMasterId r:id="rId97"/>
  </p:handoutMasterIdLst>
  <p:sldIdLst>
    <p:sldId id="256" r:id="rId2"/>
    <p:sldId id="286" r:id="rId3"/>
    <p:sldId id="344" r:id="rId4"/>
    <p:sldId id="287" r:id="rId5"/>
    <p:sldId id="288" r:id="rId6"/>
    <p:sldId id="290" r:id="rId7"/>
    <p:sldId id="378" r:id="rId8"/>
    <p:sldId id="326" r:id="rId9"/>
    <p:sldId id="379" r:id="rId10"/>
    <p:sldId id="328" r:id="rId11"/>
    <p:sldId id="269" r:id="rId12"/>
    <p:sldId id="268" r:id="rId13"/>
    <p:sldId id="271" r:id="rId14"/>
    <p:sldId id="272" r:id="rId15"/>
    <p:sldId id="380" r:id="rId16"/>
    <p:sldId id="278" r:id="rId17"/>
    <p:sldId id="282" r:id="rId18"/>
    <p:sldId id="285" r:id="rId19"/>
    <p:sldId id="293" r:id="rId20"/>
    <p:sldId id="294" r:id="rId21"/>
    <p:sldId id="295" r:id="rId22"/>
    <p:sldId id="297" r:id="rId23"/>
    <p:sldId id="381" r:id="rId24"/>
    <p:sldId id="382" r:id="rId25"/>
    <p:sldId id="330" r:id="rId26"/>
    <p:sldId id="301" r:id="rId27"/>
    <p:sldId id="302" r:id="rId28"/>
    <p:sldId id="303" r:id="rId29"/>
    <p:sldId id="304" r:id="rId30"/>
    <p:sldId id="306" r:id="rId31"/>
    <p:sldId id="383" r:id="rId32"/>
    <p:sldId id="345" r:id="rId33"/>
    <p:sldId id="307" r:id="rId34"/>
    <p:sldId id="309" r:id="rId35"/>
    <p:sldId id="310" r:id="rId36"/>
    <p:sldId id="311" r:id="rId37"/>
    <p:sldId id="312" r:id="rId38"/>
    <p:sldId id="315" r:id="rId39"/>
    <p:sldId id="316" r:id="rId40"/>
    <p:sldId id="317" r:id="rId41"/>
    <p:sldId id="318" r:id="rId42"/>
    <p:sldId id="319" r:id="rId43"/>
    <p:sldId id="335" r:id="rId44"/>
    <p:sldId id="338" r:id="rId45"/>
    <p:sldId id="339" r:id="rId46"/>
    <p:sldId id="340" r:id="rId47"/>
    <p:sldId id="341" r:id="rId48"/>
    <p:sldId id="384" r:id="rId49"/>
    <p:sldId id="385" r:id="rId50"/>
    <p:sldId id="386" r:id="rId51"/>
    <p:sldId id="346" r:id="rId52"/>
    <p:sldId id="387" r:id="rId53"/>
    <p:sldId id="347" r:id="rId54"/>
    <p:sldId id="348" r:id="rId55"/>
    <p:sldId id="358" r:id="rId56"/>
    <p:sldId id="349" r:id="rId57"/>
    <p:sldId id="350" r:id="rId58"/>
    <p:sldId id="351" r:id="rId59"/>
    <p:sldId id="388" r:id="rId60"/>
    <p:sldId id="352" r:id="rId61"/>
    <p:sldId id="353" r:id="rId62"/>
    <p:sldId id="354" r:id="rId63"/>
    <p:sldId id="359" r:id="rId64"/>
    <p:sldId id="355" r:id="rId65"/>
    <p:sldId id="356" r:id="rId66"/>
    <p:sldId id="357" r:id="rId67"/>
    <p:sldId id="389" r:id="rId68"/>
    <p:sldId id="372" r:id="rId69"/>
    <p:sldId id="373" r:id="rId70"/>
    <p:sldId id="374" r:id="rId71"/>
    <p:sldId id="360" r:id="rId72"/>
    <p:sldId id="363" r:id="rId73"/>
    <p:sldId id="364" r:id="rId74"/>
    <p:sldId id="365" r:id="rId75"/>
    <p:sldId id="390" r:id="rId76"/>
    <p:sldId id="375" r:id="rId77"/>
    <p:sldId id="376" r:id="rId78"/>
    <p:sldId id="361" r:id="rId79"/>
    <p:sldId id="366" r:id="rId80"/>
    <p:sldId id="367" r:id="rId81"/>
    <p:sldId id="368" r:id="rId82"/>
    <p:sldId id="391" r:id="rId83"/>
    <p:sldId id="392" r:id="rId84"/>
    <p:sldId id="393" r:id="rId85"/>
    <p:sldId id="394" r:id="rId86"/>
    <p:sldId id="395" r:id="rId87"/>
    <p:sldId id="377" r:id="rId88"/>
    <p:sldId id="362" r:id="rId89"/>
    <p:sldId id="369" r:id="rId90"/>
    <p:sldId id="370" r:id="rId91"/>
    <p:sldId id="371" r:id="rId92"/>
    <p:sldId id="396" r:id="rId93"/>
    <p:sldId id="397" r:id="rId94"/>
    <p:sldId id="398" r:id="rId95"/>
  </p:sldIdLst>
  <p:sldSz cx="9144000" cy="6858000" type="screen4x3"/>
  <p:notesSz cx="7010400" cy="9296400"/>
  <p:defaultTextStyle>
    <a:defPPr>
      <a:defRPr lang="en-US"/>
    </a:defPPr>
    <a:lvl1pPr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1pPr>
    <a:lvl2pPr marL="4572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2pPr>
    <a:lvl3pPr marL="9144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3pPr>
    <a:lvl4pPr marL="13716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4pPr>
    <a:lvl5pPr marL="18288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5pPr>
    <a:lvl6pPr marL="2286000" algn="l" defTabSz="914400" rtl="0" eaLnBrk="1" latinLnBrk="0" hangingPunct="1">
      <a:defRPr sz="2600" kern="1200">
        <a:solidFill>
          <a:schemeClr val="tx1"/>
        </a:solidFill>
        <a:latin typeface="Arial" charset="0"/>
        <a:ea typeface="+mn-ea"/>
        <a:cs typeface="+mn-cs"/>
      </a:defRPr>
    </a:lvl6pPr>
    <a:lvl7pPr marL="2743200" algn="l" defTabSz="914400" rtl="0" eaLnBrk="1" latinLnBrk="0" hangingPunct="1">
      <a:defRPr sz="2600" kern="1200">
        <a:solidFill>
          <a:schemeClr val="tx1"/>
        </a:solidFill>
        <a:latin typeface="Arial" charset="0"/>
        <a:ea typeface="+mn-ea"/>
        <a:cs typeface="+mn-cs"/>
      </a:defRPr>
    </a:lvl7pPr>
    <a:lvl8pPr marL="3200400" algn="l" defTabSz="914400" rtl="0" eaLnBrk="1" latinLnBrk="0" hangingPunct="1">
      <a:defRPr sz="2600" kern="1200">
        <a:solidFill>
          <a:schemeClr val="tx1"/>
        </a:solidFill>
        <a:latin typeface="Arial" charset="0"/>
        <a:ea typeface="+mn-ea"/>
        <a:cs typeface="+mn-cs"/>
      </a:defRPr>
    </a:lvl8pPr>
    <a:lvl9pPr marL="3657600" algn="l" defTabSz="914400" rtl="0" eaLnBrk="1" latinLnBrk="0" hangingPunct="1">
      <a:defRPr sz="2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B252"/>
    <a:srgbClr val="575D81"/>
    <a:srgbClr val="4A506E"/>
    <a:srgbClr val="893611"/>
    <a:srgbClr val="A44114"/>
    <a:srgbClr val="F3B99F"/>
    <a:srgbClr val="B94917"/>
    <a:srgbClr val="FF6600"/>
    <a:srgbClr val="000066"/>
    <a:srgbClr val="0000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66" autoAdjust="0"/>
    <p:restoredTop sz="97155" autoAdjust="0"/>
  </p:normalViewPr>
  <p:slideViewPr>
    <p:cSldViewPr>
      <p:cViewPr>
        <p:scale>
          <a:sx n="59" d="100"/>
          <a:sy n="59" d="100"/>
        </p:scale>
        <p:origin x="-2070" y="-654"/>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34819"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ltLang="en-US" dirty="0"/>
          </a:p>
        </p:txBody>
      </p:sp>
      <p:sp>
        <p:nvSpPr>
          <p:cNvPr id="34820"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34821"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ADFF424C-EB61-4F44-96D8-452A579AC242}" type="slidenum">
              <a:rPr lang="en-US" altLang="en-US"/>
              <a:pPr/>
              <a:t>‹#›</a:t>
            </a:fld>
            <a:endParaRPr lang="en-US" altLang="en-US" dirty="0"/>
          </a:p>
        </p:txBody>
      </p:sp>
    </p:spTree>
    <p:extLst>
      <p:ext uri="{BB962C8B-B14F-4D97-AF65-F5344CB8AC3E}">
        <p14:creationId xmlns:p14="http://schemas.microsoft.com/office/powerpoint/2010/main" val="4261301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26627"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ltLang="en-US" dirty="0"/>
          </a:p>
        </p:txBody>
      </p:sp>
      <p:sp>
        <p:nvSpPr>
          <p:cNvPr id="266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6630"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26631"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5EA25925-BD2E-440B-BB61-C7E88C44E96A}" type="slidenum">
              <a:rPr lang="en-US" altLang="en-US"/>
              <a:pPr/>
              <a:t>‹#›</a:t>
            </a:fld>
            <a:endParaRPr lang="en-US" altLang="en-US" dirty="0"/>
          </a:p>
        </p:txBody>
      </p:sp>
    </p:spTree>
    <p:extLst>
      <p:ext uri="{BB962C8B-B14F-4D97-AF65-F5344CB8AC3E}">
        <p14:creationId xmlns:p14="http://schemas.microsoft.com/office/powerpoint/2010/main" val="248224741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FEB04-198B-41EC-BE56-66002AD5D611}" type="slidenum">
              <a:rPr lang="en-US" altLang="en-US"/>
              <a:pPr/>
              <a:t>1</a:t>
            </a:fld>
            <a:endParaRPr lang="en-US" altLang="en-US" dirty="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17</a:t>
            </a:fld>
            <a:endParaRPr lang="en-US" altLang="en-US" dirty="0"/>
          </a:p>
        </p:txBody>
      </p:sp>
    </p:spTree>
    <p:extLst>
      <p:ext uri="{BB962C8B-B14F-4D97-AF65-F5344CB8AC3E}">
        <p14:creationId xmlns:p14="http://schemas.microsoft.com/office/powerpoint/2010/main" val="4184576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45</a:t>
            </a:fld>
            <a:endParaRPr lang="en-US" altLang="en-US" dirty="0"/>
          </a:p>
        </p:txBody>
      </p:sp>
    </p:spTree>
    <p:extLst>
      <p:ext uri="{BB962C8B-B14F-4D97-AF65-F5344CB8AC3E}">
        <p14:creationId xmlns:p14="http://schemas.microsoft.com/office/powerpoint/2010/main" val="3007147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57</a:t>
            </a:fld>
            <a:endParaRPr lang="en-US" altLang="en-US" dirty="0"/>
          </a:p>
        </p:txBody>
      </p:sp>
    </p:spTree>
    <p:extLst>
      <p:ext uri="{BB962C8B-B14F-4D97-AF65-F5344CB8AC3E}">
        <p14:creationId xmlns:p14="http://schemas.microsoft.com/office/powerpoint/2010/main" val="444963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107" name="Rectangle 3"/>
          <p:cNvSpPr>
            <a:spLocks noGrp="1" noChangeArrowheads="1"/>
          </p:cNvSpPr>
          <p:nvPr>
            <p:ph type="ctrTitle"/>
          </p:nvPr>
        </p:nvSpPr>
        <p:spPr>
          <a:xfrm>
            <a:off x="315913" y="466725"/>
            <a:ext cx="6781800" cy="2133600"/>
          </a:xfrm>
        </p:spPr>
        <p:txBody>
          <a:bodyPr/>
          <a:lstStyle>
            <a:lvl1pPr algn="r">
              <a:defRPr sz="4400">
                <a:latin typeface="Century Gothic" panose="020B0502020202020204" pitchFamily="34" charset="0"/>
              </a:defRPr>
            </a:lvl1pPr>
          </a:lstStyle>
          <a:p>
            <a:pPr lvl="0"/>
            <a:r>
              <a:rPr lang="en-US" altLang="en-US" noProof="0" dirty="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atin typeface="Century Gothic" panose="020B0502020202020204" pitchFamily="34" charset="0"/>
              </a:defRPr>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dirty="0"/>
          </a:p>
        </p:txBody>
      </p:sp>
      <p:sp>
        <p:nvSpPr>
          <p:cNvPr id="47110" name="Rectangle 6"/>
          <p:cNvSpPr>
            <a:spLocks noGrp="1" noChangeArrowheads="1"/>
          </p:cNvSpPr>
          <p:nvPr>
            <p:ph type="ftr" sz="quarter" idx="3"/>
          </p:nvPr>
        </p:nvSpPr>
        <p:spPr/>
        <p:txBody>
          <a:bodyPr/>
          <a:lstStyle>
            <a:lvl1pPr>
              <a:defRPr/>
            </a:lvl1pPr>
          </a:lstStyle>
          <a:p>
            <a:endParaRPr lang="en-US" altLang="en-US" dirty="0"/>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9" name="Oval 15"/>
            <p:cNvSpPr>
              <a:spLocks noChangeArrowheads="1"/>
            </p:cNvSpPr>
            <p:nvPr/>
          </p:nvSpPr>
          <p:spPr bwMode="auto">
            <a:xfrm>
              <a:off x="5241" y="2064"/>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2" name="Oval 18"/>
            <p:cNvSpPr>
              <a:spLocks noChangeArrowheads="1"/>
            </p:cNvSpPr>
            <p:nvPr/>
          </p:nvSpPr>
          <p:spPr bwMode="auto">
            <a:xfrm>
              <a:off x="5062"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3" name="Oval 19"/>
            <p:cNvSpPr>
              <a:spLocks noChangeArrowheads="1"/>
            </p:cNvSpPr>
            <p:nvPr/>
          </p:nvSpPr>
          <p:spPr bwMode="auto">
            <a:xfrm>
              <a:off x="5241"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4" name="Oval 20"/>
            <p:cNvSpPr>
              <a:spLocks noChangeArrowheads="1"/>
            </p:cNvSpPr>
            <p:nvPr/>
          </p:nvSpPr>
          <p:spPr bwMode="auto">
            <a:xfrm>
              <a:off x="5420" y="2243"/>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6" name="Oval 22"/>
            <p:cNvSpPr>
              <a:spLocks noChangeArrowheads="1"/>
            </p:cNvSpPr>
            <p:nvPr/>
          </p:nvSpPr>
          <p:spPr bwMode="auto">
            <a:xfrm>
              <a:off x="4883"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7" name="Oval 23"/>
            <p:cNvSpPr>
              <a:spLocks noChangeArrowheads="1"/>
            </p:cNvSpPr>
            <p:nvPr/>
          </p:nvSpPr>
          <p:spPr bwMode="auto">
            <a:xfrm>
              <a:off x="5062"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8" name="Oval 24"/>
            <p:cNvSpPr>
              <a:spLocks noChangeArrowheads="1"/>
            </p:cNvSpPr>
            <p:nvPr/>
          </p:nvSpPr>
          <p:spPr bwMode="auto">
            <a:xfrm>
              <a:off x="5241" y="2421"/>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9" name="Oval 25"/>
            <p:cNvSpPr>
              <a:spLocks noChangeArrowheads="1"/>
            </p:cNvSpPr>
            <p:nvPr/>
          </p:nvSpPr>
          <p:spPr bwMode="auto">
            <a:xfrm>
              <a:off x="4704"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0" name="Oval 26"/>
            <p:cNvSpPr>
              <a:spLocks noChangeArrowheads="1"/>
            </p:cNvSpPr>
            <p:nvPr/>
          </p:nvSpPr>
          <p:spPr bwMode="auto">
            <a:xfrm>
              <a:off x="4883"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1" name="Oval 27"/>
            <p:cNvSpPr>
              <a:spLocks noChangeArrowheads="1"/>
            </p:cNvSpPr>
            <p:nvPr/>
          </p:nvSpPr>
          <p:spPr bwMode="auto">
            <a:xfrm>
              <a:off x="5062"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2" name="Oval 28"/>
            <p:cNvSpPr>
              <a:spLocks noChangeArrowheads="1"/>
            </p:cNvSpPr>
            <p:nvPr/>
          </p:nvSpPr>
          <p:spPr bwMode="auto">
            <a:xfrm>
              <a:off x="5241"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4" name="Oval 30"/>
            <p:cNvSpPr>
              <a:spLocks noChangeArrowheads="1"/>
            </p:cNvSpPr>
            <p:nvPr/>
          </p:nvSpPr>
          <p:spPr bwMode="auto">
            <a:xfrm>
              <a:off x="4704" y="2779"/>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5" name="Oval 31"/>
            <p:cNvSpPr>
              <a:spLocks noChangeArrowheads="1"/>
            </p:cNvSpPr>
            <p:nvPr/>
          </p:nvSpPr>
          <p:spPr bwMode="auto">
            <a:xfrm>
              <a:off x="4883"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6" name="Oval 32"/>
            <p:cNvSpPr>
              <a:spLocks noChangeArrowheads="1"/>
            </p:cNvSpPr>
            <p:nvPr/>
          </p:nvSpPr>
          <p:spPr bwMode="auto">
            <a:xfrm>
              <a:off x="5062"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8" name="Oval 34"/>
            <p:cNvSpPr>
              <a:spLocks noChangeArrowheads="1"/>
            </p:cNvSpPr>
            <p:nvPr/>
          </p:nvSpPr>
          <p:spPr bwMode="auto">
            <a:xfrm>
              <a:off x="4704"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9" name="Oval 35"/>
            <p:cNvSpPr>
              <a:spLocks noChangeArrowheads="1"/>
            </p:cNvSpPr>
            <p:nvPr/>
          </p:nvSpPr>
          <p:spPr bwMode="auto">
            <a:xfrm>
              <a:off x="4883"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836737"/>
            <a:ext cx="8686800" cy="4411663"/>
          </a:xfrm>
        </p:spPr>
        <p:txBody>
          <a:bodyPr/>
          <a:lstStyle>
            <a:lvl1pPr marL="0" indent="0">
              <a:defRPr>
                <a:latin typeface="Century Gothic" panose="020B0502020202020204" pitchFamily="34" charset="0"/>
              </a:defRPr>
            </a:lvl1pPr>
            <a:lvl2pPr>
              <a:spcAft>
                <a:spcPts val="1000"/>
              </a:spcAft>
              <a:tabLst>
                <a:tab pos="2693988" algn="l"/>
              </a:tabLst>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9D5A19E0-10FE-437B-BE53-683EA411E756}" type="slidenum">
              <a:rPr lang="en-US" altLang="en-US" smtClean="0"/>
              <a:pPr/>
              <a:t>‹#›</a:t>
            </a:fld>
            <a:endParaRPr lang="en-US" altLang="en-US" dirty="0"/>
          </a:p>
        </p:txBody>
      </p:sp>
    </p:spTree>
    <p:extLst>
      <p:ext uri="{BB962C8B-B14F-4D97-AF65-F5344CB8AC3E}">
        <p14:creationId xmlns:p14="http://schemas.microsoft.com/office/powerpoint/2010/main" val="49294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entury Gothic" panose="020B0502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entury Gothic" panose="020B0502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514E394D-9A0F-46A0-BEF9-CD2AC73DAC7E}" type="slidenum">
              <a:rPr lang="en-US" altLang="en-US" smtClean="0"/>
              <a:pPr/>
              <a:t>‹#›</a:t>
            </a:fld>
            <a:endParaRPr lang="en-US" altLang="en-US" dirty="0"/>
          </a:p>
        </p:txBody>
      </p:sp>
    </p:spTree>
    <p:extLst>
      <p:ext uri="{BB962C8B-B14F-4D97-AF65-F5344CB8AC3E}">
        <p14:creationId xmlns:p14="http://schemas.microsoft.com/office/powerpoint/2010/main" val="2922284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56E51124-2773-4F70-9693-378A9BDD7BD9}" type="slidenum">
              <a:rPr lang="en-US" altLang="en-US"/>
              <a:pPr/>
              <a:t>‹#›</a:t>
            </a:fld>
            <a:endParaRPr lang="en-US" altLang="en-US" dirty="0"/>
          </a:p>
        </p:txBody>
      </p:sp>
    </p:spTree>
    <p:extLst>
      <p:ext uri="{BB962C8B-B14F-4D97-AF65-F5344CB8AC3E}">
        <p14:creationId xmlns:p14="http://schemas.microsoft.com/office/powerpoint/2010/main" val="2367270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DE052EB5-849B-4DC0-879F-60AD125D9829}" type="slidenum">
              <a:rPr lang="en-US" altLang="en-US"/>
              <a:pPr/>
              <a:t>‹#›</a:t>
            </a:fld>
            <a:endParaRPr lang="en-US" altLang="en-US" dirty="0"/>
          </a:p>
        </p:txBody>
      </p:sp>
    </p:spTree>
    <p:extLst>
      <p:ext uri="{BB962C8B-B14F-4D97-AF65-F5344CB8AC3E}">
        <p14:creationId xmlns:p14="http://schemas.microsoft.com/office/powerpoint/2010/main" val="2044021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FFF7BD71-AD3A-4C88-A43C-6E74B46E2D88}" type="slidenum">
              <a:rPr lang="en-US" altLang="en-US"/>
              <a:pPr/>
              <a:t>‹#›</a:t>
            </a:fld>
            <a:endParaRPr lang="en-US" altLang="en-US" dirty="0"/>
          </a:p>
        </p:txBody>
      </p:sp>
    </p:spTree>
    <p:extLst>
      <p:ext uri="{BB962C8B-B14F-4D97-AF65-F5344CB8AC3E}">
        <p14:creationId xmlns:p14="http://schemas.microsoft.com/office/powerpoint/2010/main" val="3706668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6E42FE2B-7376-4D88-A9A0-93F0B4328776}" type="slidenum">
              <a:rPr lang="en-US" altLang="en-US"/>
              <a:pPr/>
              <a:t>‹#›</a:t>
            </a:fld>
            <a:endParaRPr lang="en-US" altLang="en-US" dirty="0"/>
          </a:p>
        </p:txBody>
      </p:sp>
    </p:spTree>
    <p:extLst>
      <p:ext uri="{BB962C8B-B14F-4D97-AF65-F5344CB8AC3E}">
        <p14:creationId xmlns:p14="http://schemas.microsoft.com/office/powerpoint/2010/main" val="364141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9BCF55F7-0CA6-40C1-8B22-2D2430FA607E}" type="slidenum">
              <a:rPr lang="en-US" altLang="en-US"/>
              <a:pPr/>
              <a:t>‹#›</a:t>
            </a:fld>
            <a:endParaRPr lang="en-US" altLang="en-US" dirty="0"/>
          </a:p>
        </p:txBody>
      </p:sp>
    </p:spTree>
    <p:extLst>
      <p:ext uri="{BB962C8B-B14F-4D97-AF65-F5344CB8AC3E}">
        <p14:creationId xmlns:p14="http://schemas.microsoft.com/office/powerpoint/2010/main" val="4202184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3AB5D3CF-53E8-4FE4-A677-33198E5D20FE}" type="slidenum">
              <a:rPr lang="en-US" altLang="en-US"/>
              <a:pPr/>
              <a:t>‹#›</a:t>
            </a:fld>
            <a:endParaRPr lang="en-US" altLang="en-US" dirty="0"/>
          </a:p>
        </p:txBody>
      </p:sp>
    </p:spTree>
    <p:extLst>
      <p:ext uri="{BB962C8B-B14F-4D97-AF65-F5344CB8AC3E}">
        <p14:creationId xmlns:p14="http://schemas.microsoft.com/office/powerpoint/2010/main" val="2099974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BE2D2818-40FE-4327-B291-E08D4A864E1D}" type="slidenum">
              <a:rPr lang="en-US" altLang="en-US"/>
              <a:pPr/>
              <a:t>‹#›</a:t>
            </a:fld>
            <a:endParaRPr lang="en-US" altLang="en-US" dirty="0"/>
          </a:p>
        </p:txBody>
      </p:sp>
    </p:spTree>
    <p:extLst>
      <p:ext uri="{BB962C8B-B14F-4D97-AF65-F5344CB8AC3E}">
        <p14:creationId xmlns:p14="http://schemas.microsoft.com/office/powerpoint/2010/main" val="425173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E1C1FD80-3AE8-4B60-A8C4-C9BF0B124DBA}" type="slidenum">
              <a:rPr lang="en-US" altLang="en-US"/>
              <a:pPr/>
              <a:t>‹#›</a:t>
            </a:fld>
            <a:endParaRPr lang="en-US" altLang="en-US" dirty="0"/>
          </a:p>
        </p:txBody>
      </p:sp>
    </p:spTree>
    <p:extLst>
      <p:ext uri="{BB962C8B-B14F-4D97-AF65-F5344CB8AC3E}">
        <p14:creationId xmlns:p14="http://schemas.microsoft.com/office/powerpoint/2010/main" val="273452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endParaRPr lang="en-US" altLang="en-US" dirty="0"/>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endParaRPr lang="en-US" altLang="en-US" dirty="0"/>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fld id="{EB06E4C0-0F3A-49E3-9124-F736D8D29A3A}" type="slidenum">
              <a:rPr lang="en-US" altLang="en-US"/>
              <a:pPr/>
              <a:t>‹#›</a:t>
            </a:fld>
            <a:endParaRPr lang="en-US" altLang="en-US" dirty="0"/>
          </a:p>
        </p:txBody>
      </p:sp>
      <p:grpSp>
        <p:nvGrpSpPr>
          <p:cNvPr id="40" name="Group 8"/>
          <p:cNvGrpSpPr>
            <a:grpSpLocks noChangeAspect="1"/>
          </p:cNvGrpSpPr>
          <p:nvPr userDrawn="1"/>
        </p:nvGrpSpPr>
        <p:grpSpPr bwMode="auto">
          <a:xfrm>
            <a:off x="8137421" y="152400"/>
            <a:ext cx="793758" cy="1298448"/>
            <a:chOff x="4704" y="1885"/>
            <a:chExt cx="843" cy="1379"/>
          </a:xfrm>
        </p:grpSpPr>
        <p:sp>
          <p:nvSpPr>
            <p:cNvPr id="41"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2"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 name="Oval 15"/>
            <p:cNvSpPr>
              <a:spLocks noChangeArrowheads="1"/>
            </p:cNvSpPr>
            <p:nvPr/>
          </p:nvSpPr>
          <p:spPr bwMode="auto">
            <a:xfrm>
              <a:off x="5241" y="2064"/>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 name="Oval 18"/>
            <p:cNvSpPr>
              <a:spLocks noChangeArrowheads="1"/>
            </p:cNvSpPr>
            <p:nvPr/>
          </p:nvSpPr>
          <p:spPr bwMode="auto">
            <a:xfrm>
              <a:off x="5062"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1" name="Oval 19"/>
            <p:cNvSpPr>
              <a:spLocks noChangeArrowheads="1"/>
            </p:cNvSpPr>
            <p:nvPr/>
          </p:nvSpPr>
          <p:spPr bwMode="auto">
            <a:xfrm>
              <a:off x="5241"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 name="Oval 20"/>
            <p:cNvSpPr>
              <a:spLocks noChangeArrowheads="1"/>
            </p:cNvSpPr>
            <p:nvPr/>
          </p:nvSpPr>
          <p:spPr bwMode="auto">
            <a:xfrm>
              <a:off x="5420" y="2243"/>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3"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4" name="Oval 22"/>
            <p:cNvSpPr>
              <a:spLocks noChangeArrowheads="1"/>
            </p:cNvSpPr>
            <p:nvPr/>
          </p:nvSpPr>
          <p:spPr bwMode="auto">
            <a:xfrm>
              <a:off x="4883"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5" name="Oval 23"/>
            <p:cNvSpPr>
              <a:spLocks noChangeArrowheads="1"/>
            </p:cNvSpPr>
            <p:nvPr/>
          </p:nvSpPr>
          <p:spPr bwMode="auto">
            <a:xfrm>
              <a:off x="5062"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 name="Oval 24"/>
            <p:cNvSpPr>
              <a:spLocks noChangeArrowheads="1"/>
            </p:cNvSpPr>
            <p:nvPr/>
          </p:nvSpPr>
          <p:spPr bwMode="auto">
            <a:xfrm>
              <a:off x="5241" y="2421"/>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Oval 25"/>
            <p:cNvSpPr>
              <a:spLocks noChangeArrowheads="1"/>
            </p:cNvSpPr>
            <p:nvPr/>
          </p:nvSpPr>
          <p:spPr bwMode="auto">
            <a:xfrm>
              <a:off x="4704"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8" name="Oval 26"/>
            <p:cNvSpPr>
              <a:spLocks noChangeArrowheads="1"/>
            </p:cNvSpPr>
            <p:nvPr/>
          </p:nvSpPr>
          <p:spPr bwMode="auto">
            <a:xfrm>
              <a:off x="4883"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9" name="Oval 27"/>
            <p:cNvSpPr>
              <a:spLocks noChangeArrowheads="1"/>
            </p:cNvSpPr>
            <p:nvPr/>
          </p:nvSpPr>
          <p:spPr bwMode="auto">
            <a:xfrm>
              <a:off x="5062"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0" name="Oval 28"/>
            <p:cNvSpPr>
              <a:spLocks noChangeArrowheads="1"/>
            </p:cNvSpPr>
            <p:nvPr/>
          </p:nvSpPr>
          <p:spPr bwMode="auto">
            <a:xfrm>
              <a:off x="5241"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Oval 30"/>
            <p:cNvSpPr>
              <a:spLocks noChangeArrowheads="1"/>
            </p:cNvSpPr>
            <p:nvPr/>
          </p:nvSpPr>
          <p:spPr bwMode="auto">
            <a:xfrm>
              <a:off x="4704" y="2779"/>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3" name="Oval 31"/>
            <p:cNvSpPr>
              <a:spLocks noChangeArrowheads="1"/>
            </p:cNvSpPr>
            <p:nvPr/>
          </p:nvSpPr>
          <p:spPr bwMode="auto">
            <a:xfrm>
              <a:off x="4883"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4" name="Oval 32"/>
            <p:cNvSpPr>
              <a:spLocks noChangeArrowheads="1"/>
            </p:cNvSpPr>
            <p:nvPr/>
          </p:nvSpPr>
          <p:spPr bwMode="auto">
            <a:xfrm>
              <a:off x="5062"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5"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 name="Oval 34"/>
            <p:cNvSpPr>
              <a:spLocks noChangeArrowheads="1"/>
            </p:cNvSpPr>
            <p:nvPr/>
          </p:nvSpPr>
          <p:spPr bwMode="auto">
            <a:xfrm>
              <a:off x="4704"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7" name="Oval 35"/>
            <p:cNvSpPr>
              <a:spLocks noChangeArrowheads="1"/>
            </p:cNvSpPr>
            <p:nvPr/>
          </p:nvSpPr>
          <p:spPr bwMode="auto">
            <a:xfrm>
              <a:off x="4883"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8"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1"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3600" b="1">
          <a:solidFill>
            <a:schemeClr val="tx2"/>
          </a:solidFill>
          <a:latin typeface="Century Gothic" panose="020B050202020202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Century Gothic" panose="020B0502020202020204" pitchFamily="34" charset="0"/>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Century Gothic" panose="020B0502020202020204" pitchFamily="34" charset="0"/>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Century Gothic" panose="020B0502020202020204" pitchFamily="34" charset="0"/>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Century Gothic" panose="020B0502020202020204" pitchFamily="34" charset="0"/>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Century Gothic" panose="020B0502020202020204" pitchFamily="34" charset="0"/>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tatusoffensereform.org/wp-content/uploads/2014/01/Clark-County-Truancy-Manual-2013.pdf" TargetMode="External"/><Relationship Id="rId2" Type="http://schemas.openxmlformats.org/officeDocument/2006/relationships/hyperlink" Target="http://www.statusoffensereform.org/wp-content/uploads/2013/10/Clark_Final.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nicwa.org/administrative_regulations/icwa/ICWA_guidelines.pdf" TargetMode="External"/><Relationship Id="rId2" Type="http://schemas.openxmlformats.org/officeDocument/2006/relationships/hyperlink" Target="http://www.americanbar.org/content/dam/aba/migrated/child/PublicDocuments/ICWA_factsheet.authcheckdam.pdf" TargetMode="External"/><Relationship Id="rId1" Type="http://schemas.openxmlformats.org/officeDocument/2006/relationships/slideLayout" Target="../slideLayouts/slideLayout2.xml"/><Relationship Id="rId5" Type="http://schemas.openxmlformats.org/officeDocument/2006/relationships/hyperlink" Target="http://www.justice.gov/sites/default/files/defendingchildhood/pages/attachments/2014/11/18/finalaianreport.pdf" TargetMode="External"/><Relationship Id="rId4" Type="http://schemas.openxmlformats.org/officeDocument/2006/relationships/hyperlink" Target="http://courts.mi.gov/Administration/SCAO/Resources/Documents/Publications/Manuals/cws/ICWACResourceGuide.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juvjustice.org/sites/default/files/ckfinder/files/SOS%20Project%20Guidance%20For%20Juvenile%20Defenders%20Final.pdf." TargetMode="External"/><Relationship Id="rId2" Type="http://schemas.openxmlformats.org/officeDocument/2006/relationships/hyperlink" Target="http://www.njdc.info/pdf/cfjfull.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opd.ohio.gov/Juvenile/Jv_Right_to_Counsel.htm" TargetMode="External"/><Relationship Id="rId2" Type="http://schemas.openxmlformats.org/officeDocument/2006/relationships/hyperlink" Target="http://www.njdc.info/pdf/waiver_model_legislation.pdf" TargetMode="External"/><Relationship Id="rId1" Type="http://schemas.openxmlformats.org/officeDocument/2006/relationships/slideLayout" Target="../slideLayouts/slideLayout2.xml"/><Relationship Id="rId4" Type="http://schemas.openxmlformats.org/officeDocument/2006/relationships/hyperlink" Target="http://www.americanbar.org/content/dam/aba/migrated/child/PublicDocuments/right_to_counsel_factsheet.authcheckdam.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childwelfare.gov/outofhome/" TargetMode="External"/><Relationship Id="rId2" Type="http://schemas.openxmlformats.org/officeDocument/2006/relationships/hyperlink" Target="http://www.americanbar.org/content/dam/aba/migrated/child/PublicDocuments/RJSO_FINAL.authcheckdam.pdf" TargetMode="External"/><Relationship Id="rId1" Type="http://schemas.openxmlformats.org/officeDocument/2006/relationships/slideLayout" Target="../slideLayouts/slideLayout2.xml"/><Relationship Id="rId4" Type="http://schemas.openxmlformats.org/officeDocument/2006/relationships/hyperlink" Target="http://www2.dsgonline.com/dso/dso_types_of_dso_strategies_direct_services_community_based_alternatives_to_secure_detention_and_incarceration.aspx"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2.dsgonline.com/dso/dso_types_of_dso_strategies_direct_services_community_based_alternatives_to_secure_detention_and_incarceration.aspx" TargetMode="External"/><Relationship Id="rId2" Type="http://schemas.openxmlformats.org/officeDocument/2006/relationships/hyperlink" Target="http://www.isba.org/ibj/2011/01/whatifitwereyourchild" TargetMode="External"/><Relationship Id="rId1" Type="http://schemas.openxmlformats.org/officeDocument/2006/relationships/slideLayout" Target="../slideLayouts/slideLayout2.xml"/><Relationship Id="rId6" Type="http://schemas.openxmlformats.org/officeDocument/2006/relationships/hyperlink" Target="http://juvjustice.org/sites/default/files/resource-files/resource_787_0.pdf" TargetMode="External"/><Relationship Id="rId5" Type="http://schemas.openxmlformats.org/officeDocument/2006/relationships/hyperlink" Target="http://www.juvjustice.org/sites/default/files/resource-files/State%20VCO%20usage%202.18.15.pdf" TargetMode="External"/><Relationship Id="rId4" Type="http://schemas.openxmlformats.org/officeDocument/2006/relationships/hyperlink" Target="http://juvjustice.org/sites/default/files/resource-files/resource_138_0.pdf"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juvjustice.org/sites/default/files/resource-files/Status%20Offenses%20-%20A%20National%20Survey%20-FINAL%20-%20WEB.pdf" TargetMode="External"/><Relationship Id="rId2" Type="http://schemas.openxmlformats.org/officeDocument/2006/relationships/hyperlink" Target="http://www.americanbar.org/content/dam/aba/migrated/child/PublicDocuments/RJSO_FINAL.authcheckdam.pdf" TargetMode="External"/><Relationship Id="rId1" Type="http://schemas.openxmlformats.org/officeDocument/2006/relationships/slideLayout" Target="../slideLayouts/slideLayout2.xml"/><Relationship Id="rId4" Type="http://schemas.openxmlformats.org/officeDocument/2006/relationships/hyperlink" Target="http://juvjustice.org/sites/default/files/resource-files/Model%20Policy%20Guide.pdf"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njdc.info/wp-content/uploads/2013/09/NationalJuvenileDefenseStandards2013.pdf" TargetMode="External"/><Relationship Id="rId2" Type="http://schemas.openxmlformats.org/officeDocument/2006/relationships/hyperlink" Target="https://www.law.cornell.edu/cfr/text/28/31.303" TargetMode="External"/><Relationship Id="rId1" Type="http://schemas.openxmlformats.org/officeDocument/2006/relationships/slideLayout" Target="../slideLayouts/slideLayout2.xml"/><Relationship Id="rId4" Type="http://schemas.openxmlformats.org/officeDocument/2006/relationships/hyperlink" Target="http://www.americanbar.org/content/dam/aba/migrated/child/PublicDocuments/RJSO_FINAL.authcheckdam.pdf"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jlc.org/sites/default/files/publication_pdfs/protectingyouth.pdf" TargetMode="External"/><Relationship Id="rId2" Type="http://schemas.openxmlformats.org/officeDocument/2006/relationships/hyperlink" Target="http://www.americanbar.org/content/dam/aba/migrated/child/PublicDocuments/RJSO_FINAL.authcheckdam.pdf" TargetMode="External"/><Relationship Id="rId1" Type="http://schemas.openxmlformats.org/officeDocument/2006/relationships/slideLayout" Target="../slideLayouts/slideLayout2.xml"/><Relationship Id="rId5" Type="http://schemas.openxmlformats.org/officeDocument/2006/relationships/hyperlink" Target="http://www.uscis.gov/portal/site/uscis/menuitem.eb1d4c2a3e5b9ac89243c6a7543f6d1a/?vgnextoid=3d8008d1c67e0310VgnVCM100000082ca60aRCRD&amp;vgnextchannel=3d8008d1c67e0310VgnVCM100000082ca60aRCRD." TargetMode="External"/><Relationship Id="rId4" Type="http://schemas.openxmlformats.org/officeDocument/2006/relationships/hyperlink" Target="http://www.americanbar.org/content/dam/aba/migrated/child/PublicDocuments/ICWA_factsheet.authcheckdam.pdf"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www.juvjustice.org/sos" TargetMode="External"/><Relationship Id="rId2" Type="http://schemas.openxmlformats.org/officeDocument/2006/relationships/hyperlink" Target="mailto:Pilnik@juvjustic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p:cNvSpPr>
            <a:spLocks noGrp="1" noChangeArrowheads="1"/>
          </p:cNvSpPr>
          <p:nvPr>
            <p:ph type="ctrTitle"/>
          </p:nvPr>
        </p:nvSpPr>
        <p:spPr>
          <a:xfrm>
            <a:off x="1143000" y="1273175"/>
            <a:ext cx="5867400" cy="1470025"/>
          </a:xfrm>
        </p:spPr>
        <p:txBody>
          <a:bodyPr/>
          <a:lstStyle/>
          <a:p>
            <a:r>
              <a:rPr lang="en-US" altLang="en-US" sz="3800" dirty="0" smtClean="0">
                <a:solidFill>
                  <a:schemeClr val="tx1"/>
                </a:solidFill>
                <a:latin typeface="Century Gothic" panose="020B0502020202020204" pitchFamily="34" charset="0"/>
              </a:rPr>
              <a:t>Training Curriculum</a:t>
            </a:r>
            <a:endParaRPr lang="en-US" altLang="en-US" sz="3800" dirty="0">
              <a:solidFill>
                <a:schemeClr val="tx1"/>
              </a:solidFill>
              <a:latin typeface="Century Gothic" panose="020B0502020202020204" pitchFamily="34" charset="0"/>
            </a:endParaRPr>
          </a:p>
        </p:txBody>
      </p:sp>
      <p:sp>
        <p:nvSpPr>
          <p:cNvPr id="2057" name="Rectangle 9"/>
          <p:cNvSpPr>
            <a:spLocks noGrp="1" noChangeArrowheads="1"/>
          </p:cNvSpPr>
          <p:nvPr>
            <p:ph type="subTitle" idx="1"/>
          </p:nvPr>
        </p:nvSpPr>
        <p:spPr>
          <a:xfrm>
            <a:off x="685800" y="2895600"/>
            <a:ext cx="6324600" cy="990600"/>
          </a:xfrm>
        </p:spPr>
        <p:txBody>
          <a:bodyPr/>
          <a:lstStyle/>
          <a:p>
            <a:r>
              <a:rPr lang="en-US" altLang="en-US" b="1" dirty="0" smtClean="0"/>
              <a:t>Improving </a:t>
            </a:r>
            <a:r>
              <a:rPr lang="en-US" altLang="en-US" b="1" dirty="0" smtClean="0">
                <a:latin typeface="Century Gothic" panose="020B0502020202020204" pitchFamily="34" charset="0"/>
              </a:rPr>
              <a:t>Responses</a:t>
            </a:r>
            <a:r>
              <a:rPr lang="en-US" altLang="en-US" b="1" dirty="0" smtClean="0"/>
              <a:t> to Youth Charged with Status Offenses</a:t>
            </a:r>
            <a:endParaRPr lang="en-US" altLang="en-US" b="1" dirty="0"/>
          </a:p>
        </p:txBody>
      </p:sp>
      <p:sp>
        <p:nvSpPr>
          <p:cNvPr id="4" name="Rectangle 3"/>
          <p:cNvSpPr/>
          <p:nvPr/>
        </p:nvSpPr>
        <p:spPr bwMode="auto">
          <a:xfrm>
            <a:off x="0" y="6096000"/>
            <a:ext cx="9144000" cy="762000"/>
          </a:xfrm>
          <a:prstGeom prst="rect">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pPr>
            <a:endParaRPr kumimoji="0" lang="en-US" sz="2600" b="0" i="0" u="none" strike="noStrike" cap="none" normalizeH="0" baseline="0" dirty="0" smtClean="0">
              <a:ln>
                <a:noFill/>
              </a:ln>
              <a:solidFill>
                <a:schemeClr val="tx1"/>
              </a:solidFill>
              <a:effectLst/>
              <a:latin typeface="Arial" charset="0"/>
            </a:endParaRPr>
          </a:p>
        </p:txBody>
      </p:sp>
      <p:pic>
        <p:nvPicPr>
          <p:cNvPr id="5" name="Picture 2" descr="P:\Communications\Logos, letterhead\SOS Project\SOS Clear Background.png"/>
          <p:cNvPicPr>
            <a:picLocks noChangeAspect="1" noChangeArrowheads="1"/>
          </p:cNvPicPr>
          <p:nvPr/>
        </p:nvPicPr>
        <p:blipFill rotWithShape="1">
          <a:blip r:embed="rId3">
            <a:extLst>
              <a:ext uri="{28A0092B-C50C-407E-A947-70E740481C1C}">
                <a14:useLocalDpi xmlns:a14="http://schemas.microsoft.com/office/drawing/2010/main" val="0"/>
              </a:ext>
            </a:extLst>
          </a:blip>
          <a:srcRect r="10635"/>
          <a:stretch/>
        </p:blipFill>
        <p:spPr bwMode="auto">
          <a:xfrm>
            <a:off x="304800" y="6165088"/>
            <a:ext cx="8171543" cy="845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Efforts to Limit court involvement</a:t>
            </a:r>
            <a:endParaRPr lang="en-US" sz="3200" dirty="0"/>
          </a:p>
        </p:txBody>
      </p:sp>
      <p:sp>
        <p:nvSpPr>
          <p:cNvPr id="5" name="Text Placeholder 4"/>
          <p:cNvSpPr>
            <a:spLocks noGrp="1"/>
          </p:cNvSpPr>
          <p:nvPr>
            <p:ph type="body" idx="1"/>
          </p:nvPr>
        </p:nvSpPr>
        <p:spPr/>
        <p:txBody>
          <a:bodyPr/>
          <a:lstStyle/>
          <a:p>
            <a:r>
              <a:rPr lang="en-US" dirty="0" smtClean="0"/>
              <a:t>Lesson 3</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2</a:t>
            </a:fld>
            <a:endParaRPr lang="en-US" altLang="en-US" dirty="0"/>
          </a:p>
        </p:txBody>
      </p:sp>
    </p:spTree>
    <p:extLst>
      <p:ext uri="{BB962C8B-B14F-4D97-AF65-F5344CB8AC3E}">
        <p14:creationId xmlns:p14="http://schemas.microsoft.com/office/powerpoint/2010/main" val="2090863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Dismiss or stay proceedings</a:t>
            </a:r>
            <a:endParaRPr lang="en-US" sz="3200" dirty="0"/>
          </a:p>
        </p:txBody>
      </p:sp>
      <p:sp>
        <p:nvSpPr>
          <p:cNvPr id="5" name="Text Placeholder 4"/>
          <p:cNvSpPr>
            <a:spLocks noGrp="1"/>
          </p:cNvSpPr>
          <p:nvPr>
            <p:ph type="body" idx="1"/>
          </p:nvPr>
        </p:nvSpPr>
        <p:spPr/>
        <p:txBody>
          <a:bodyPr/>
          <a:lstStyle/>
          <a:p>
            <a:r>
              <a:rPr lang="en-US" dirty="0" smtClean="0"/>
              <a:t>Principle 1</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3</a:t>
            </a:fld>
            <a:endParaRPr lang="en-US" altLang="en-US" dirty="0"/>
          </a:p>
        </p:txBody>
      </p:sp>
    </p:spTree>
    <p:extLst>
      <p:ext uri="{BB962C8B-B14F-4D97-AF65-F5344CB8AC3E}">
        <p14:creationId xmlns:p14="http://schemas.microsoft.com/office/powerpoint/2010/main" val="40773229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1</a:t>
            </a:r>
            <a:endParaRPr lang="en-US" altLang="en-US" dirty="0"/>
          </a:p>
        </p:txBody>
      </p:sp>
      <p:sp>
        <p:nvSpPr>
          <p:cNvPr id="22533" name="Rectangle 5"/>
          <p:cNvSpPr>
            <a:spLocks noGrp="1" noChangeArrowheads="1"/>
          </p:cNvSpPr>
          <p:nvPr>
            <p:ph idx="1"/>
          </p:nvPr>
        </p:nvSpPr>
        <p:spPr/>
        <p:txBody>
          <a:bodyPr/>
          <a:lstStyle/>
          <a:p>
            <a:r>
              <a:rPr lang="en-US" dirty="0"/>
              <a:t>Judicial officers should dismiss or, alternatively, stay proceedings when community-based services or other formal or informal systems approaches would circumvent the need for continued court jurisdiction.</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4</a:t>
            </a:fld>
            <a:endParaRPr lang="en-US" altLang="en-US" dirty="0"/>
          </a:p>
        </p:txBody>
      </p:sp>
    </p:spTree>
    <p:extLst>
      <p:ext uri="{BB962C8B-B14F-4D97-AF65-F5344CB8AC3E}">
        <p14:creationId xmlns:p14="http://schemas.microsoft.com/office/powerpoint/2010/main" val="70317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dirty="0" smtClean="0"/>
              <a:t>Research shows </a:t>
            </a:r>
            <a:r>
              <a:rPr lang="en-US" dirty="0"/>
              <a:t>that formal court system processing, in and of itself, can have a negative impact on youth, increasing the likelihood of future justice system involvement.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a:t>
            </a:fld>
            <a:endParaRPr lang="en-US" altLang="en-US" dirty="0"/>
          </a:p>
        </p:txBody>
      </p:sp>
    </p:spTree>
    <p:extLst>
      <p:ext uri="{BB962C8B-B14F-4D97-AF65-F5344CB8AC3E}">
        <p14:creationId xmlns:p14="http://schemas.microsoft.com/office/powerpoint/2010/main" val="390859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a:xfrm>
            <a:off x="228600" y="1836737"/>
            <a:ext cx="8686800" cy="4868863"/>
          </a:xfrm>
        </p:spPr>
        <p:txBody>
          <a:bodyPr/>
          <a:lstStyle/>
          <a:p>
            <a:pPr lvl="0"/>
            <a:r>
              <a:rPr lang="en-US" sz="2000" dirty="0"/>
              <a:t>Diversion programs have a more positive effect for low-level delinquency offenders and youth charged with status offenses than formal court involvement and are more cost-effective. </a:t>
            </a:r>
            <a:endParaRPr lang="en-US" sz="2000" dirty="0" smtClean="0"/>
          </a:p>
          <a:p>
            <a:pPr lvl="0"/>
            <a:endParaRPr lang="en-US" sz="2000" dirty="0"/>
          </a:p>
          <a:p>
            <a:pPr lvl="0"/>
            <a:r>
              <a:rPr lang="en-US" sz="2000" dirty="0" smtClean="0"/>
              <a:t>In </a:t>
            </a:r>
            <a:r>
              <a:rPr lang="en-US" sz="2000" dirty="0"/>
              <a:t>addition, the best outcomes for public safety occur when the least restrictive interventions are offered</a:t>
            </a:r>
            <a:r>
              <a:rPr lang="en-US" sz="2000" dirty="0" smtClean="0"/>
              <a:t>.</a:t>
            </a:r>
          </a:p>
          <a:p>
            <a:pPr lvl="0"/>
            <a:endParaRPr lang="en-US" sz="2000" dirty="0"/>
          </a:p>
          <a:p>
            <a:pPr lvl="0"/>
            <a:r>
              <a:rPr lang="en-US" sz="2000" dirty="0"/>
              <a:t>At the beginning of a status offense </a:t>
            </a:r>
            <a:r>
              <a:rPr lang="en-US" sz="2000" dirty="0" smtClean="0"/>
              <a:t>case, </a:t>
            </a:r>
            <a:r>
              <a:rPr lang="en-US" sz="2000" dirty="0"/>
              <a:t>the judge should critically assess whether court involvement will help the child and family resolve the issues that bring them before the court. To do so, the judge must ensure first responders, pre-court service providers, and petitioning parties have made reasonable efforts to provide services and supports to children and families before petitioning a case</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a:t>
            </a:fld>
            <a:endParaRPr lang="en-US" altLang="en-US" dirty="0"/>
          </a:p>
        </p:txBody>
      </p:sp>
    </p:spTree>
    <p:extLst>
      <p:ext uri="{BB962C8B-B14F-4D97-AF65-F5344CB8AC3E}">
        <p14:creationId xmlns:p14="http://schemas.microsoft.com/office/powerpoint/2010/main" val="3822403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a:xfrm>
            <a:off x="228600" y="1836737"/>
            <a:ext cx="8686800" cy="4868863"/>
          </a:xfrm>
        </p:spPr>
        <p:txBody>
          <a:bodyPr/>
          <a:lstStyle/>
          <a:p>
            <a:pPr lvl="0"/>
            <a:r>
              <a:rPr lang="en-US" sz="2000" dirty="0" smtClean="0"/>
              <a:t>Judicial </a:t>
            </a:r>
            <a:r>
              <a:rPr lang="en-US" sz="2000" dirty="0"/>
              <a:t>officers may need to educate petitioners from the bench and through guides or brochures about what the court process is and what it </a:t>
            </a:r>
            <a:r>
              <a:rPr lang="en-US" sz="2000" dirty="0" smtClean="0"/>
              <a:t>can </a:t>
            </a:r>
            <a:r>
              <a:rPr lang="en-US" sz="2000" dirty="0"/>
              <a:t>offer the child and family. </a:t>
            </a:r>
            <a:endParaRPr lang="en-US" sz="2000" dirty="0" smtClean="0"/>
          </a:p>
          <a:p>
            <a:pPr lvl="0"/>
            <a:endParaRPr lang="en-US" sz="2000" dirty="0"/>
          </a:p>
          <a:p>
            <a:pPr lvl="0"/>
            <a:r>
              <a:rPr lang="en-US" sz="2000" dirty="0"/>
              <a:t>Determining whether to dismiss or stay proceedings will require a case-by-case assessment </a:t>
            </a:r>
            <a:r>
              <a:rPr lang="en-US" sz="2000" dirty="0" smtClean="0"/>
              <a:t>of:</a:t>
            </a:r>
            <a:endParaRPr lang="en-US" sz="2000" dirty="0"/>
          </a:p>
          <a:p>
            <a:pPr marL="342900" lvl="0" indent="-342900">
              <a:buFont typeface="Arial" panose="020B0604020202020204" pitchFamily="34" charset="0"/>
              <a:buChar char="•"/>
            </a:pPr>
            <a:r>
              <a:rPr lang="en-US" sz="2000" dirty="0" smtClean="0"/>
              <a:t>The </a:t>
            </a:r>
            <a:r>
              <a:rPr lang="en-US" sz="2000" dirty="0"/>
              <a:t>facts that brought the case to the </a:t>
            </a:r>
            <a:r>
              <a:rPr lang="en-US" sz="2000" dirty="0" smtClean="0"/>
              <a:t>court</a:t>
            </a:r>
          </a:p>
          <a:p>
            <a:pPr marL="342900" lvl="0" indent="-342900">
              <a:buFont typeface="Arial" panose="020B0604020202020204" pitchFamily="34" charset="0"/>
              <a:buChar char="•"/>
            </a:pPr>
            <a:r>
              <a:rPr lang="en-US" sz="2000" dirty="0"/>
              <a:t>T</a:t>
            </a:r>
            <a:r>
              <a:rPr lang="en-US" sz="2000" dirty="0" smtClean="0"/>
              <a:t>he </a:t>
            </a:r>
            <a:r>
              <a:rPr lang="en-US" sz="2000" dirty="0"/>
              <a:t>level of effort made by pre-court service providers to engage the family in </a:t>
            </a:r>
            <a:r>
              <a:rPr lang="en-US" sz="2000" dirty="0" smtClean="0"/>
              <a:t>services</a:t>
            </a:r>
          </a:p>
          <a:p>
            <a:pPr marL="342900" lvl="0" indent="-342900">
              <a:buFont typeface="Arial" panose="020B0604020202020204" pitchFamily="34" charset="0"/>
              <a:buChar char="•"/>
            </a:pPr>
            <a:r>
              <a:rPr lang="en-US" sz="2000" dirty="0" smtClean="0"/>
              <a:t>The </a:t>
            </a:r>
            <a:r>
              <a:rPr lang="en-US" sz="2000" dirty="0"/>
              <a:t>extent of the child’s and family’s needs and willingness to engage in voluntary </a:t>
            </a:r>
            <a:r>
              <a:rPr lang="en-US" sz="2000" dirty="0" smtClean="0"/>
              <a:t>services</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a:t>
            </a:fld>
            <a:endParaRPr lang="en-US" altLang="en-US" dirty="0"/>
          </a:p>
        </p:txBody>
      </p:sp>
    </p:spTree>
    <p:extLst>
      <p:ext uri="{BB962C8B-B14F-4D97-AF65-F5344CB8AC3E}">
        <p14:creationId xmlns:p14="http://schemas.microsoft.com/office/powerpoint/2010/main" val="3828959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pPr lvl="0"/>
            <a:r>
              <a:rPr lang="en-US" sz="1800" dirty="0"/>
              <a:t>In each status offense case before him or her, the judge should make a “reasonable efforts” determination in order to decide whether it is appropriate to continue jurisdiction, dismiss the case, or stay proceedings pending the implementation of community-based assistance that may help the child and family resolve their problems outside of court involvement. </a:t>
            </a:r>
            <a:endParaRPr lang="en-US" sz="1800" dirty="0" smtClean="0"/>
          </a:p>
          <a:p>
            <a:pPr lvl="0"/>
            <a:endParaRPr lang="en-US" sz="1800" dirty="0"/>
          </a:p>
          <a:p>
            <a:pPr lvl="0"/>
            <a:r>
              <a:rPr lang="en-US" sz="1800" dirty="0"/>
              <a:t>A judge should not accept jurisdiction over an alleged status offender </a:t>
            </a:r>
            <a:r>
              <a:rPr lang="en-US" sz="1800" dirty="0" smtClean="0"/>
              <a:t>when:</a:t>
            </a:r>
          </a:p>
          <a:p>
            <a:pPr marL="285750" lvl="0" indent="-285750">
              <a:buFont typeface="Arial" panose="020B0604020202020204" pitchFamily="34" charset="0"/>
              <a:buChar char="•"/>
            </a:pPr>
            <a:r>
              <a:rPr lang="en-US" sz="1800" dirty="0" smtClean="0"/>
              <a:t>The </a:t>
            </a:r>
            <a:r>
              <a:rPr lang="en-US" sz="1800" dirty="0"/>
              <a:t>cause of the child’s alleged behavior is rooted in abuse, neglect, victimization, or </a:t>
            </a:r>
            <a:r>
              <a:rPr lang="en-US" sz="1800" dirty="0" smtClean="0"/>
              <a:t>disability</a:t>
            </a:r>
          </a:p>
          <a:p>
            <a:pPr marL="285750" lvl="0" indent="-285750">
              <a:buFont typeface="Arial" panose="020B0604020202020204" pitchFamily="34" charset="0"/>
              <a:buChar char="•"/>
            </a:pPr>
            <a:r>
              <a:rPr lang="en-US" sz="1800" dirty="0" smtClean="0"/>
              <a:t>Pre-court </a:t>
            </a:r>
            <a:r>
              <a:rPr lang="en-US" sz="1800" dirty="0"/>
              <a:t>diversion efforts were insufficient or inappropriate to the family’s </a:t>
            </a:r>
            <a:r>
              <a:rPr lang="en-US" sz="1800" dirty="0" smtClean="0"/>
              <a:t>needs</a:t>
            </a:r>
          </a:p>
          <a:p>
            <a:pPr marL="285750" lvl="0" indent="-285750">
              <a:buFont typeface="Arial" panose="020B0604020202020204" pitchFamily="34" charset="0"/>
              <a:buChar char="•"/>
            </a:pPr>
            <a:r>
              <a:rPr lang="en-US" sz="1800" dirty="0"/>
              <a:t>S</a:t>
            </a:r>
            <a:r>
              <a:rPr lang="en-US" sz="1800" dirty="0" smtClean="0"/>
              <a:t>tate </a:t>
            </a:r>
            <a:r>
              <a:rPr lang="en-US" sz="1800" dirty="0"/>
              <a:t>statutory criteria for assuming jurisdiction are not </a:t>
            </a:r>
            <a:r>
              <a:rPr lang="en-US" sz="1800" dirty="0" smtClean="0"/>
              <a:t>met</a:t>
            </a:r>
          </a:p>
          <a:p>
            <a:pPr marL="285750" lvl="0" indent="-285750">
              <a:buFont typeface="Arial" panose="020B0604020202020204" pitchFamily="34" charset="0"/>
              <a:buChar char="•"/>
            </a:pPr>
            <a:r>
              <a:rPr lang="en-US" sz="1800" dirty="0" smtClean="0"/>
              <a:t>State </a:t>
            </a:r>
            <a:r>
              <a:rPr lang="en-US" sz="1800" dirty="0"/>
              <a:t>or federal entitlements preclude status offense </a:t>
            </a:r>
            <a:r>
              <a:rPr lang="en-US" sz="1800" dirty="0" smtClean="0"/>
              <a:t>jurisdiction</a:t>
            </a:r>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a:t>
            </a:fld>
            <a:endParaRPr lang="en-US" altLang="en-US" dirty="0"/>
          </a:p>
        </p:txBody>
      </p:sp>
    </p:spTree>
    <p:extLst>
      <p:ext uri="{BB962C8B-B14F-4D97-AF65-F5344CB8AC3E}">
        <p14:creationId xmlns:p14="http://schemas.microsoft.com/office/powerpoint/2010/main" val="15527775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pPr lvl="0"/>
            <a:r>
              <a:rPr lang="en-US" sz="2000" dirty="0" smtClean="0"/>
              <a:t>Judges </a:t>
            </a:r>
            <a:r>
              <a:rPr lang="en-US" sz="2000" dirty="0"/>
              <a:t>should ask the following </a:t>
            </a:r>
            <a:r>
              <a:rPr lang="en-US" sz="2000" dirty="0" smtClean="0"/>
              <a:t>questions to </a:t>
            </a:r>
            <a:r>
              <a:rPr lang="en-US" sz="2000" dirty="0"/>
              <a:t>ensure that reasonable efforts were made in each case before him or her:</a:t>
            </a:r>
          </a:p>
          <a:p>
            <a:pPr marL="285750" lvl="0" indent="-285750">
              <a:buFont typeface="Arial" panose="020B0604020202020204" pitchFamily="34" charset="0"/>
              <a:buChar char="•"/>
            </a:pPr>
            <a:r>
              <a:rPr lang="en-US" sz="2000" dirty="0"/>
              <a:t>What efforts were made prior to a court petition being filed to determine the cause of the alleged status behavior? </a:t>
            </a:r>
          </a:p>
          <a:p>
            <a:pPr marL="285750" lvl="0" indent="-285750">
              <a:buFont typeface="Arial" panose="020B0604020202020204" pitchFamily="34" charset="0"/>
              <a:buChar char="•"/>
            </a:pPr>
            <a:r>
              <a:rPr lang="en-US" sz="2000" dirty="0"/>
              <a:t>What assistance was offered to the child and family to avoid formal court processing? </a:t>
            </a:r>
          </a:p>
          <a:p>
            <a:pPr marL="285750" lvl="0" indent="-285750">
              <a:buFont typeface="Arial" panose="020B0604020202020204" pitchFamily="34" charset="0"/>
              <a:buChar char="•"/>
            </a:pPr>
            <a:r>
              <a:rPr lang="en-US" sz="2000" dirty="0"/>
              <a:t>Were statutory pre-requisites met to assume jurisdiction over the case?</a:t>
            </a:r>
          </a:p>
          <a:p>
            <a:pPr marL="285750" lvl="0" indent="-285750">
              <a:buFont typeface="Arial" panose="020B0604020202020204" pitchFamily="34" charset="0"/>
              <a:buChar char="•"/>
            </a:pPr>
            <a:r>
              <a:rPr lang="en-US" sz="2000" dirty="0"/>
              <a:t>Was the child entitled to certain protections under state or federal law that would circumvent the need for formal court processing?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a:t>
            </a:fld>
            <a:endParaRPr lang="en-US" altLang="en-US" dirty="0"/>
          </a:p>
        </p:txBody>
      </p:sp>
    </p:spTree>
    <p:extLst>
      <p:ext uri="{BB962C8B-B14F-4D97-AF65-F5344CB8AC3E}">
        <p14:creationId xmlns:p14="http://schemas.microsoft.com/office/powerpoint/2010/main" val="3061690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7696200" cy="1295400"/>
          </a:xfrm>
        </p:spPr>
        <p:txBody>
          <a:bodyPr/>
          <a:lstStyle/>
          <a:p>
            <a:r>
              <a:rPr lang="en-US" dirty="0" smtClean="0"/>
              <a:t>Resources</a:t>
            </a:r>
            <a:endParaRPr lang="en-US" dirty="0"/>
          </a:p>
        </p:txBody>
      </p:sp>
      <p:sp>
        <p:nvSpPr>
          <p:cNvPr id="3" name="Content Placeholder 2"/>
          <p:cNvSpPr>
            <a:spLocks noGrp="1"/>
          </p:cNvSpPr>
          <p:nvPr>
            <p:ph idx="1"/>
          </p:nvPr>
        </p:nvSpPr>
        <p:spPr>
          <a:xfrm>
            <a:off x="228600" y="1447800"/>
            <a:ext cx="8686800" cy="4716463"/>
          </a:xfrm>
        </p:spPr>
        <p:txBody>
          <a:bodyPr/>
          <a:lstStyle/>
          <a:p>
            <a:r>
              <a:rPr lang="en-US" sz="1600" dirty="0" smtClean="0"/>
              <a:t>Status </a:t>
            </a:r>
            <a:r>
              <a:rPr lang="en-US" sz="1600" dirty="0"/>
              <a:t>Offense Reform Center</a:t>
            </a:r>
            <a:r>
              <a:rPr lang="en-US" sz="1600" dirty="0" smtClean="0"/>
              <a:t>. </a:t>
            </a:r>
            <a:br>
              <a:rPr lang="en-US" sz="1600" dirty="0" smtClean="0"/>
            </a:br>
            <a:r>
              <a:rPr lang="en-US" sz="1600" dirty="0" smtClean="0">
                <a:hlinkClick r:id="rId2"/>
              </a:rPr>
              <a:t>Notes </a:t>
            </a:r>
            <a:r>
              <a:rPr lang="en-US" sz="1600" dirty="0">
                <a:hlinkClick r:id="rId2"/>
              </a:rPr>
              <a:t>from the Field: Clark County, Washington</a:t>
            </a:r>
            <a:r>
              <a:rPr lang="en-US" sz="1600" dirty="0"/>
              <a:t>. </a:t>
            </a:r>
          </a:p>
          <a:p>
            <a:r>
              <a:rPr lang="en-US" sz="1600" dirty="0"/>
              <a:t> </a:t>
            </a:r>
          </a:p>
          <a:p>
            <a:r>
              <a:rPr lang="en-US" sz="1600" dirty="0"/>
              <a:t>Clark </a:t>
            </a:r>
            <a:r>
              <a:rPr lang="en-US" sz="1600" dirty="0" smtClean="0"/>
              <a:t>County, Washington. </a:t>
            </a:r>
            <a:br>
              <a:rPr lang="en-US" sz="1600" dirty="0" smtClean="0"/>
            </a:br>
            <a:r>
              <a:rPr lang="en-US" sz="1600" dirty="0" smtClean="0">
                <a:hlinkClick r:id="rId3"/>
              </a:rPr>
              <a:t>Clark </a:t>
            </a:r>
            <a:r>
              <a:rPr lang="en-US" sz="1600" dirty="0">
                <a:hlinkClick r:id="rId3"/>
              </a:rPr>
              <a:t>County Truancy Manual</a:t>
            </a:r>
            <a:r>
              <a:rPr lang="en-US" sz="16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10</a:t>
            </a:fld>
            <a:endParaRPr lang="en-US" altLang="en-US" dirty="0"/>
          </a:p>
        </p:txBody>
      </p:sp>
    </p:spTree>
    <p:extLst>
      <p:ext uri="{BB962C8B-B14F-4D97-AF65-F5344CB8AC3E}">
        <p14:creationId xmlns:p14="http://schemas.microsoft.com/office/powerpoint/2010/main" val="8788829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The Indian Child Welfare Act (ICWA)</a:t>
            </a:r>
          </a:p>
        </p:txBody>
      </p:sp>
      <p:sp>
        <p:nvSpPr>
          <p:cNvPr id="5" name="Text Placeholder 4"/>
          <p:cNvSpPr>
            <a:spLocks noGrp="1"/>
          </p:cNvSpPr>
          <p:nvPr>
            <p:ph type="body" idx="1"/>
          </p:nvPr>
        </p:nvSpPr>
        <p:spPr/>
        <p:txBody>
          <a:bodyPr/>
          <a:lstStyle/>
          <a:p>
            <a:r>
              <a:rPr lang="en-US" dirty="0" smtClean="0"/>
              <a:t>Principle 2</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11</a:t>
            </a:fld>
            <a:endParaRPr lang="en-US" altLang="en-US" dirty="0"/>
          </a:p>
        </p:txBody>
      </p:sp>
    </p:spTree>
    <p:extLst>
      <p:ext uri="{BB962C8B-B14F-4D97-AF65-F5344CB8AC3E}">
        <p14:creationId xmlns:p14="http://schemas.microsoft.com/office/powerpoint/2010/main" val="1876623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2</a:t>
            </a:r>
            <a:endParaRPr lang="en-US" altLang="en-US" dirty="0"/>
          </a:p>
        </p:txBody>
      </p:sp>
      <p:sp>
        <p:nvSpPr>
          <p:cNvPr id="22533" name="Rectangle 5"/>
          <p:cNvSpPr>
            <a:spLocks noGrp="1" noChangeArrowheads="1"/>
          </p:cNvSpPr>
          <p:nvPr>
            <p:ph type="body" idx="1"/>
          </p:nvPr>
        </p:nvSpPr>
        <p:spPr/>
        <p:txBody>
          <a:bodyPr/>
          <a:lstStyle/>
          <a:p>
            <a:r>
              <a:rPr lang="en-US" dirty="0"/>
              <a:t>Judicial officers should assess early </a:t>
            </a:r>
            <a:r>
              <a:rPr lang="en-US" dirty="0" smtClean="0"/>
              <a:t>on whether </a:t>
            </a:r>
            <a:r>
              <a:rPr lang="en-US" dirty="0"/>
              <a:t>the Indian Child Welfare Act (ICWA) applies.</a:t>
            </a:r>
          </a:p>
          <a:p>
            <a:r>
              <a:rPr lang="en-US" dirty="0"/>
              <a:t> </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12</a:t>
            </a:fld>
            <a:endParaRPr lang="en-US"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000" dirty="0"/>
              <a:t>The Indian Child Welfare Act (ICWA) is a federal law that established minimum standards relating to the treatment and placement of Indian children. </a:t>
            </a:r>
            <a:endParaRPr lang="en-US" sz="2000" dirty="0" smtClean="0"/>
          </a:p>
          <a:p>
            <a:endParaRPr lang="en-US" sz="2000" dirty="0"/>
          </a:p>
          <a:p>
            <a:r>
              <a:rPr lang="en-US" sz="2000" dirty="0" smtClean="0"/>
              <a:t>Congress </a:t>
            </a:r>
            <a:r>
              <a:rPr lang="en-US" sz="2000" dirty="0"/>
              <a:t>passed ICWA after finding “that an alarmingly high percentage of Indian families are broken up by the removal, often unwarranted, of their children from them by nontribal public and private agencies, and that an alarmingly high percentage of such children are placed in non-Indian foster and adoptive homes and </a:t>
            </a:r>
            <a:r>
              <a:rPr lang="en-US" sz="2000" dirty="0" smtClean="0"/>
              <a:t>institutions.” </a:t>
            </a:r>
          </a:p>
          <a:p>
            <a:endParaRPr lang="en-US" sz="2000" dirty="0"/>
          </a:p>
          <a:p>
            <a:r>
              <a:rPr lang="en-US" sz="2000" dirty="0" smtClean="0"/>
              <a:t>ICWA </a:t>
            </a:r>
            <a:r>
              <a:rPr lang="en-US" sz="2000" dirty="0"/>
              <a:t>protects Indian children’s interests </a:t>
            </a:r>
            <a:r>
              <a:rPr lang="en-US" sz="2000" dirty="0" smtClean="0"/>
              <a:t>by </a:t>
            </a:r>
            <a:r>
              <a:rPr lang="en-US" sz="2000" dirty="0"/>
              <a:t>ensuring that when an out of home placement is deemed necessary, the setting chosen reflects Indian values and culture.</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13</a:t>
            </a:fld>
            <a:endParaRPr lang="en-US" altLang="en-US" dirty="0"/>
          </a:p>
        </p:txBody>
      </p:sp>
    </p:spTree>
    <p:extLst>
      <p:ext uri="{BB962C8B-B14F-4D97-AF65-F5344CB8AC3E}">
        <p14:creationId xmlns:p14="http://schemas.microsoft.com/office/powerpoint/2010/main" val="28492560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800" dirty="0" smtClean="0"/>
              <a:t>There </a:t>
            </a:r>
            <a:r>
              <a:rPr lang="en-US" sz="1800" dirty="0"/>
              <a:t>are several critical junctures during a status offense case when courts should consider ICWA and its provisions, such as at the beginning of the case, when the child is placed out of the home, and when the child and family are offered services</a:t>
            </a:r>
            <a:r>
              <a:rPr lang="en-US" sz="1800" dirty="0" smtClean="0"/>
              <a:t>.</a:t>
            </a:r>
          </a:p>
          <a:p>
            <a:pPr lvl="0"/>
            <a:endParaRPr lang="en-US" sz="1800" dirty="0"/>
          </a:p>
          <a:p>
            <a:pPr lvl="0"/>
            <a:r>
              <a:rPr lang="en-US" sz="1800" dirty="0" smtClean="0"/>
              <a:t>Many </a:t>
            </a:r>
            <a:r>
              <a:rPr lang="en-US" sz="1800" dirty="0"/>
              <a:t>of ICWA’s most relevant provisions for status offense cases relate to when a youth is placed out of his or </a:t>
            </a:r>
            <a:r>
              <a:rPr lang="en-US" sz="1800" dirty="0" smtClean="0"/>
              <a:t>her home. It:</a:t>
            </a:r>
          </a:p>
          <a:p>
            <a:pPr marL="285750" lvl="0" indent="-285750">
              <a:buFont typeface="Arial" panose="020B0604020202020204" pitchFamily="34" charset="0"/>
              <a:buChar char="•"/>
            </a:pPr>
            <a:r>
              <a:rPr lang="en-US" sz="1800" dirty="0" smtClean="0"/>
              <a:t>Gives </a:t>
            </a:r>
            <a:r>
              <a:rPr lang="en-US" sz="1800" dirty="0"/>
              <a:t>tribes exclusive jurisdiction over custody proceedings involving Indian children living within their reservation or who are wards of the tribal </a:t>
            </a:r>
            <a:r>
              <a:rPr lang="en-US" sz="1800" dirty="0" smtClean="0"/>
              <a:t>court.</a:t>
            </a:r>
          </a:p>
          <a:p>
            <a:pPr marL="285750" lvl="0" indent="-285750">
              <a:buFont typeface="Arial" panose="020B0604020202020204" pitchFamily="34" charset="0"/>
              <a:buChar char="•"/>
            </a:pPr>
            <a:r>
              <a:rPr lang="en-US" sz="1800" dirty="0"/>
              <a:t>R</a:t>
            </a:r>
            <a:r>
              <a:rPr lang="en-US" sz="1800" dirty="0" smtClean="0"/>
              <a:t>equires </a:t>
            </a:r>
            <a:r>
              <a:rPr lang="en-US" sz="1800" dirty="0"/>
              <a:t>that any Indian child placed in foster care must be placed in “the least restrictive setting which most approximates a family and in which his special needs, if any, may be met</a:t>
            </a:r>
            <a:r>
              <a:rPr lang="en-US" sz="1800" dirty="0" smtClean="0"/>
              <a:t>.”</a:t>
            </a:r>
          </a:p>
          <a:p>
            <a:pPr marL="285750" lvl="0" indent="-285750">
              <a:buFont typeface="Arial" panose="020B0604020202020204" pitchFamily="34" charset="0"/>
              <a:buChar char="•"/>
            </a:pPr>
            <a:r>
              <a:rPr lang="en-US" sz="1800" dirty="0"/>
              <a:t>S</a:t>
            </a:r>
            <a:r>
              <a:rPr lang="en-US" sz="1800" dirty="0" smtClean="0"/>
              <a:t>ays </a:t>
            </a:r>
            <a:r>
              <a:rPr lang="en-US" sz="1800" dirty="0"/>
              <a:t>that children should be placed reasonably close to their homes and enumerates a series of placement preferences that must be followed unless the child’s tribe establishes a different order of preference.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14</a:t>
            </a:fld>
            <a:endParaRPr lang="en-US" altLang="en-US" dirty="0"/>
          </a:p>
        </p:txBody>
      </p:sp>
    </p:spTree>
    <p:extLst>
      <p:ext uri="{BB962C8B-B14F-4D97-AF65-F5344CB8AC3E}">
        <p14:creationId xmlns:p14="http://schemas.microsoft.com/office/powerpoint/2010/main" val="42365324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smtClean="0"/>
              <a:t>Prior </a:t>
            </a:r>
            <a:r>
              <a:rPr lang="en-US" sz="2000" dirty="0"/>
              <a:t>to a foster care placement, ICWA requires the placing agency to prove that efforts were made to provide “remedial services and rehabilitative programs designed to prevent the breakup of the Indian family” and that those efforts were unsuccessful.</a:t>
            </a:r>
          </a:p>
          <a:p>
            <a:pPr lvl="0"/>
            <a:endParaRPr lang="en-US" sz="2000" dirty="0" smtClean="0"/>
          </a:p>
          <a:p>
            <a:pPr lvl="0"/>
            <a:r>
              <a:rPr lang="en-US" sz="2000" dirty="0" smtClean="0"/>
              <a:t>ICWA </a:t>
            </a:r>
            <a:r>
              <a:rPr lang="en-US" sz="2000" dirty="0"/>
              <a:t>does not apply if the contempt order for a probation violation results in an out-of-home placement, as ICWA does not consider contempt to be part of the original status offense </a:t>
            </a:r>
            <a:r>
              <a:rPr lang="en-US" sz="2000" dirty="0" smtClean="0"/>
              <a:t>case.</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15</a:t>
            </a:fld>
            <a:endParaRPr lang="en-US" altLang="en-US" dirty="0"/>
          </a:p>
        </p:txBody>
      </p:sp>
    </p:spTree>
    <p:extLst>
      <p:ext uri="{BB962C8B-B14F-4D97-AF65-F5344CB8AC3E}">
        <p14:creationId xmlns:p14="http://schemas.microsoft.com/office/powerpoint/2010/main" val="2167589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Steps for Change</a:t>
            </a:r>
          </a:p>
        </p:txBody>
      </p:sp>
      <p:sp>
        <p:nvSpPr>
          <p:cNvPr id="3" name="Content Placeholder 2"/>
          <p:cNvSpPr>
            <a:spLocks noGrp="1"/>
          </p:cNvSpPr>
          <p:nvPr>
            <p:ph idx="1"/>
          </p:nvPr>
        </p:nvSpPr>
        <p:spPr/>
        <p:txBody>
          <a:bodyPr/>
          <a:lstStyle/>
          <a:p>
            <a:r>
              <a:rPr lang="en-US" sz="2000" dirty="0"/>
              <a:t>If an Indian child is petitioned to court as an alleged status </a:t>
            </a:r>
            <a:r>
              <a:rPr lang="en-US" sz="2000" dirty="0" smtClean="0"/>
              <a:t>offender, </a:t>
            </a:r>
            <a:r>
              <a:rPr lang="en-US" sz="2000" dirty="0"/>
              <a:t>the judicial officer should take the following steps:</a:t>
            </a:r>
          </a:p>
          <a:p>
            <a:pPr marL="342900" lvl="0" indent="-342900">
              <a:buFont typeface="Arial" panose="020B0604020202020204" pitchFamily="34" charset="0"/>
              <a:buChar char="•"/>
            </a:pPr>
            <a:r>
              <a:rPr lang="en-US" sz="2000" dirty="0"/>
              <a:t>Notify the tribe of the proceedings. This will allow the tribe to help identify culturally appropriate services and assistance for the child and family. </a:t>
            </a:r>
          </a:p>
          <a:p>
            <a:pPr marL="342900" lvl="0" indent="-342900">
              <a:buFont typeface="Arial" panose="020B0604020202020204" pitchFamily="34" charset="0"/>
              <a:buChar char="•"/>
            </a:pPr>
            <a:r>
              <a:rPr lang="en-US" sz="2000" dirty="0"/>
              <a:t>If the child is detained, apply ICWA’s placement preference standards (unless the placement qualifies as an “emergency removal,” in which case the placement must end as soon as the emergency </a:t>
            </a:r>
            <a:r>
              <a:rPr lang="en-US" sz="2000" dirty="0" smtClean="0"/>
              <a:t>subsides).</a:t>
            </a:r>
            <a:endParaRPr lang="en-US" sz="2000" dirty="0"/>
          </a:p>
          <a:p>
            <a:pPr marL="342900" lvl="0" indent="-342900">
              <a:buFont typeface="Arial" panose="020B0604020202020204" pitchFamily="34" charset="0"/>
              <a:buChar char="•"/>
            </a:pPr>
            <a:r>
              <a:rPr lang="en-US" sz="2000" dirty="0"/>
              <a:t>For all other covered proceedings, the state should transfer jurisdiction to the tribe at the request of a parent, the tribe, or the child’s custodian, absent good cause or objection by a parent or child of a certain age.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16</a:t>
            </a:fld>
            <a:endParaRPr lang="en-US" altLang="en-US" dirty="0"/>
          </a:p>
        </p:txBody>
      </p:sp>
    </p:spTree>
    <p:extLst>
      <p:ext uri="{BB962C8B-B14F-4D97-AF65-F5344CB8AC3E}">
        <p14:creationId xmlns:p14="http://schemas.microsoft.com/office/powerpoint/2010/main" val="12493785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Spotlight</a:t>
            </a:r>
            <a:endParaRPr lang="en-US" dirty="0"/>
          </a:p>
        </p:txBody>
      </p:sp>
      <p:sp>
        <p:nvSpPr>
          <p:cNvPr id="3" name="Content Placeholder 2"/>
          <p:cNvSpPr>
            <a:spLocks noGrp="1"/>
          </p:cNvSpPr>
          <p:nvPr>
            <p:ph idx="1"/>
          </p:nvPr>
        </p:nvSpPr>
        <p:spPr/>
        <p:txBody>
          <a:bodyPr/>
          <a:lstStyle/>
          <a:p>
            <a:r>
              <a:rPr lang="en-US" sz="2000" b="1" dirty="0"/>
              <a:t>American Indian/Alaska Native Youth &amp; Status Offense Disparities: A Call for Tribal Initiatives, Coordination and Federal Funding</a:t>
            </a:r>
            <a:endParaRPr lang="en-US" sz="2000" dirty="0"/>
          </a:p>
          <a:p>
            <a:r>
              <a:rPr lang="en-US" sz="2000" dirty="0"/>
              <a:t> </a:t>
            </a:r>
          </a:p>
          <a:p>
            <a:r>
              <a:rPr lang="en-US" sz="2000" dirty="0"/>
              <a:t>American Indian and Alaska Native (AI/AN) young people are almost twice as likely to be petitioned to state court for status offenses. Once involved with the state court system, they are less likely to be placed on probation and experience higher rates of detention and residential placements. </a:t>
            </a:r>
            <a:endParaRPr lang="en-US" sz="2000" dirty="0" smtClean="0"/>
          </a:p>
          <a:p>
            <a:endParaRPr lang="en-US" sz="2000" dirty="0"/>
          </a:p>
          <a:p>
            <a:r>
              <a:rPr lang="en-US" sz="2000" dirty="0" smtClean="0"/>
              <a:t>This </a:t>
            </a:r>
            <a:r>
              <a:rPr lang="en-US" sz="2000" dirty="0"/>
              <a:t>brief looks at the disparities faced in the state system by AI/AN youth who are charged with status offenses, the ability of both state and tribal systems to respond to status offenses, and federal funding levels to support efforts to better serve these youth.</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17</a:t>
            </a:fld>
            <a:endParaRPr lang="en-US" altLang="en-US" dirty="0"/>
          </a:p>
        </p:txBody>
      </p:sp>
    </p:spTree>
    <p:extLst>
      <p:ext uri="{BB962C8B-B14F-4D97-AF65-F5344CB8AC3E}">
        <p14:creationId xmlns:p14="http://schemas.microsoft.com/office/powerpoint/2010/main" val="4164690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a:t>American Bar Association Center on Children and the Law. </a:t>
            </a:r>
            <a:r>
              <a:rPr lang="en-US" sz="1600" dirty="0" smtClean="0"/>
              <a:t/>
            </a:r>
            <a:br>
              <a:rPr lang="en-US" sz="1600" dirty="0" smtClean="0"/>
            </a:br>
            <a:r>
              <a:rPr lang="en-US" sz="1600" dirty="0" smtClean="0">
                <a:hlinkClick r:id="rId2"/>
              </a:rPr>
              <a:t>The </a:t>
            </a:r>
            <a:r>
              <a:rPr lang="en-US" sz="1600" dirty="0">
                <a:hlinkClick r:id="rId2"/>
              </a:rPr>
              <a:t>Indian Child Welfare Act and Advocacy for Status </a:t>
            </a:r>
            <a:r>
              <a:rPr lang="en-US" sz="1600" dirty="0" smtClean="0">
                <a:hlinkClick r:id="rId2"/>
              </a:rPr>
              <a:t>Offenders</a:t>
            </a:r>
            <a:r>
              <a:rPr lang="en-US" sz="1600" dirty="0" smtClean="0"/>
              <a:t>.</a:t>
            </a:r>
            <a:endParaRPr lang="en-US" sz="1600" dirty="0"/>
          </a:p>
          <a:p>
            <a:r>
              <a:rPr lang="en-US" sz="1600" dirty="0"/>
              <a:t> </a:t>
            </a:r>
          </a:p>
          <a:p>
            <a:r>
              <a:rPr lang="en-US" sz="1600" dirty="0"/>
              <a:t>Bureau of Indian Affairs</a:t>
            </a:r>
            <a:r>
              <a:rPr lang="en-US" sz="1600" dirty="0" smtClean="0"/>
              <a:t>. </a:t>
            </a:r>
            <a:br>
              <a:rPr lang="en-US" sz="1600" dirty="0" smtClean="0"/>
            </a:br>
            <a:r>
              <a:rPr lang="en-US" sz="1600" dirty="0" smtClean="0">
                <a:hlinkClick r:id="rId3"/>
              </a:rPr>
              <a:t>Guidelines </a:t>
            </a:r>
            <a:r>
              <a:rPr lang="en-US" sz="1600" dirty="0">
                <a:hlinkClick r:id="rId3"/>
              </a:rPr>
              <a:t>for State Courts; Indian Child Custody </a:t>
            </a:r>
            <a:r>
              <a:rPr lang="en-US" sz="1600" dirty="0" smtClean="0">
                <a:hlinkClick r:id="rId3"/>
              </a:rPr>
              <a:t>Proceedings</a:t>
            </a:r>
            <a:r>
              <a:rPr lang="en-US" sz="1600" dirty="0" smtClean="0"/>
              <a:t>. </a:t>
            </a:r>
            <a:endParaRPr lang="en-US" sz="1600" dirty="0"/>
          </a:p>
          <a:p>
            <a:r>
              <a:rPr lang="en-US" sz="1600" dirty="0"/>
              <a:t> </a:t>
            </a:r>
          </a:p>
          <a:p>
            <a:r>
              <a:rPr lang="en-US" sz="1600" dirty="0"/>
              <a:t>ICWA Special Committee, Michigan Court Administrative </a:t>
            </a:r>
            <a:r>
              <a:rPr lang="en-US" sz="1600" dirty="0" smtClean="0"/>
              <a:t>Office. </a:t>
            </a:r>
            <a:br>
              <a:rPr lang="en-US" sz="1600" dirty="0" smtClean="0"/>
            </a:br>
            <a:r>
              <a:rPr lang="en-US" sz="1600" dirty="0" smtClean="0">
                <a:hlinkClick r:id="rId4"/>
              </a:rPr>
              <a:t>Indian </a:t>
            </a:r>
            <a:r>
              <a:rPr lang="en-US" sz="1600" dirty="0">
                <a:hlinkClick r:id="rId4"/>
              </a:rPr>
              <a:t>Child Welfare Act of 1978: A Court Resource </a:t>
            </a:r>
            <a:r>
              <a:rPr lang="en-US" sz="1600" dirty="0" smtClean="0">
                <a:hlinkClick r:id="rId4"/>
              </a:rPr>
              <a:t>Guide</a:t>
            </a:r>
            <a:r>
              <a:rPr lang="en-US" sz="1600" dirty="0" smtClean="0"/>
              <a:t>.</a:t>
            </a:r>
            <a:endParaRPr lang="en-US" sz="1600" dirty="0"/>
          </a:p>
          <a:p>
            <a:r>
              <a:rPr lang="en-US" sz="1600" dirty="0"/>
              <a:t> </a:t>
            </a:r>
          </a:p>
          <a:p>
            <a:r>
              <a:rPr lang="en-US" sz="1600" dirty="0"/>
              <a:t>Office of Juvenile Justice and Delinquency Prevention. </a:t>
            </a:r>
            <a:r>
              <a:rPr lang="en-US" sz="1600" dirty="0" smtClean="0"/>
              <a:t/>
            </a:r>
            <a:br>
              <a:rPr lang="en-US" sz="1600" dirty="0" smtClean="0"/>
            </a:br>
            <a:r>
              <a:rPr lang="en-US" sz="1600" dirty="0" smtClean="0">
                <a:hlinkClick r:id="rId5"/>
              </a:rPr>
              <a:t>Attorney </a:t>
            </a:r>
            <a:r>
              <a:rPr lang="en-US" sz="1600" dirty="0">
                <a:hlinkClick r:id="rId5"/>
              </a:rPr>
              <a:t>General’s Advisory Committee on American Indian/Alaska Native Children Exposed to Violence: Ending Violence so Children Can </a:t>
            </a:r>
            <a:r>
              <a:rPr lang="en-US" sz="1600" dirty="0" smtClean="0">
                <a:hlinkClick r:id="rId5"/>
              </a:rPr>
              <a:t>Thrive</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18</a:t>
            </a:fld>
            <a:endParaRPr lang="en-US" altLang="en-US" dirty="0"/>
          </a:p>
        </p:txBody>
      </p:sp>
    </p:spTree>
    <p:extLst>
      <p:ext uri="{BB962C8B-B14F-4D97-AF65-F5344CB8AC3E}">
        <p14:creationId xmlns:p14="http://schemas.microsoft.com/office/powerpoint/2010/main" val="30089449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Independent, Qualified, and Effective Representation</a:t>
            </a:r>
          </a:p>
        </p:txBody>
      </p:sp>
      <p:sp>
        <p:nvSpPr>
          <p:cNvPr id="5" name="Text Placeholder 4"/>
          <p:cNvSpPr>
            <a:spLocks noGrp="1"/>
          </p:cNvSpPr>
          <p:nvPr>
            <p:ph type="body" idx="1"/>
          </p:nvPr>
        </p:nvSpPr>
        <p:spPr/>
        <p:txBody>
          <a:bodyPr/>
          <a:lstStyle/>
          <a:p>
            <a:r>
              <a:rPr lang="en-US" dirty="0" smtClean="0"/>
              <a:t>Principle 3</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19</a:t>
            </a:fld>
            <a:endParaRPr lang="en-US" altLang="en-US" dirty="0"/>
          </a:p>
        </p:txBody>
      </p:sp>
    </p:spTree>
    <p:extLst>
      <p:ext uri="{BB962C8B-B14F-4D97-AF65-F5344CB8AC3E}">
        <p14:creationId xmlns:p14="http://schemas.microsoft.com/office/powerpoint/2010/main" val="3397958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3</a:t>
            </a:r>
            <a:endParaRPr lang="en-US" altLang="en-US" dirty="0"/>
          </a:p>
        </p:txBody>
      </p:sp>
      <p:sp>
        <p:nvSpPr>
          <p:cNvPr id="22533" name="Rectangle 5"/>
          <p:cNvSpPr>
            <a:spLocks noGrp="1" noChangeArrowheads="1"/>
          </p:cNvSpPr>
          <p:nvPr>
            <p:ph type="body" idx="1"/>
          </p:nvPr>
        </p:nvSpPr>
        <p:spPr/>
        <p:txBody>
          <a:bodyPr/>
          <a:lstStyle/>
          <a:p>
            <a:r>
              <a:rPr lang="en-US" sz="2400" dirty="0"/>
              <a:t>Judicial officers should ensure youth charged with status offenses have independent, qualified, and effective representation throughout status offense proceedings.</a:t>
            </a:r>
          </a:p>
          <a:p>
            <a:r>
              <a:rPr lang="en-US" sz="2400" dirty="0"/>
              <a:t> </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20</a:t>
            </a:fld>
            <a:endParaRPr lang="en-US" altLang="en-US" dirty="0"/>
          </a:p>
        </p:txBody>
      </p:sp>
    </p:spTree>
    <p:extLst>
      <p:ext uri="{BB962C8B-B14F-4D97-AF65-F5344CB8AC3E}">
        <p14:creationId xmlns:p14="http://schemas.microsoft.com/office/powerpoint/2010/main" val="2805332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Status offense cases can have significant consequences for youth, and an attorney can help ensure they are not unnecessarily removed from their homes or held in secure detention, deprived of entitlements and services, or pushed deeper into the juvenile justice system. </a:t>
            </a:r>
          </a:p>
          <a:p>
            <a:r>
              <a:rPr lang="en-US" sz="24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21</a:t>
            </a:fld>
            <a:endParaRPr lang="en-US" altLang="en-US" dirty="0"/>
          </a:p>
        </p:txBody>
      </p:sp>
    </p:spTree>
    <p:extLst>
      <p:ext uri="{BB962C8B-B14F-4D97-AF65-F5344CB8AC3E}">
        <p14:creationId xmlns:p14="http://schemas.microsoft.com/office/powerpoint/2010/main" val="38102431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A qualified attorney can:</a:t>
            </a:r>
            <a:endParaRPr lang="en-US" sz="2800" dirty="0"/>
          </a:p>
          <a:p>
            <a:pPr lvl="1"/>
            <a:r>
              <a:rPr lang="en-US" sz="2000" dirty="0"/>
              <a:t>Protect a child’s rights, and help them avoid secure detention and/or deeper justice system involvement.</a:t>
            </a:r>
            <a:endParaRPr lang="en-US" sz="2800" dirty="0"/>
          </a:p>
          <a:p>
            <a:pPr lvl="1"/>
            <a:r>
              <a:rPr lang="en-US" sz="2000" dirty="0"/>
              <a:t>Help the child present evidence in his or her defense and challenge the petitioner’s case. </a:t>
            </a:r>
            <a:endParaRPr lang="en-US" sz="2800" dirty="0"/>
          </a:p>
          <a:p>
            <a:pPr lvl="1"/>
            <a:r>
              <a:rPr lang="en-US" sz="2000" dirty="0"/>
              <a:t>Help ensure that the disposition plan is fair and appropriate to the child’s needs if he or she is adjudicated as a status offender. </a:t>
            </a:r>
            <a:endParaRPr lang="en-US" sz="2800" dirty="0"/>
          </a:p>
          <a:p>
            <a:pPr lvl="1"/>
            <a:r>
              <a:rPr lang="en-US" sz="2000" dirty="0"/>
              <a:t>Help the child understand the court process, what is expected of him or her, and what the consequences are for failing to comply with court mandates</a:t>
            </a:r>
            <a:r>
              <a:rPr lang="en-US" sz="2000" dirty="0" smtClean="0"/>
              <a:t>.</a:t>
            </a:r>
            <a:endParaRPr lang="en-US" sz="2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22</a:t>
            </a:fld>
            <a:endParaRPr lang="en-US" altLang="en-US" dirty="0"/>
          </a:p>
        </p:txBody>
      </p:sp>
    </p:spTree>
    <p:extLst>
      <p:ext uri="{BB962C8B-B14F-4D97-AF65-F5344CB8AC3E}">
        <p14:creationId xmlns:p14="http://schemas.microsoft.com/office/powerpoint/2010/main" val="2008794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700" dirty="0" smtClean="0"/>
              <a:t>The </a:t>
            </a:r>
            <a:r>
              <a:rPr lang="en-US" sz="1700" dirty="0"/>
              <a:t>child’s legal representative must be independent and qualified to ensure the child receives effective assistance of counsel. To be independent, the attorney must only represent the child’s expressed interests, since in some status offense cases, especially “incorrigibility” or runaway cases, the parents’ expressed interests may conflict with the child’s</a:t>
            </a:r>
            <a:r>
              <a:rPr lang="en-US" sz="1700" dirty="0" smtClean="0"/>
              <a:t>.</a:t>
            </a:r>
          </a:p>
          <a:p>
            <a:pPr lvl="0"/>
            <a:endParaRPr lang="en-US" sz="1700" dirty="0"/>
          </a:p>
          <a:p>
            <a:pPr lvl="0"/>
            <a:r>
              <a:rPr lang="en-US" sz="1700" dirty="0"/>
              <a:t>It is also important that that the child have his or her own legal representative separate from his or her parent(s) because abuse, neglect, or high family conflict may be significant contributing factors to the status offense charges</a:t>
            </a:r>
            <a:r>
              <a:rPr lang="en-US" sz="1700" dirty="0" smtClean="0"/>
              <a:t>.</a:t>
            </a:r>
          </a:p>
          <a:p>
            <a:pPr lvl="0"/>
            <a:endParaRPr lang="en-US" sz="1700" dirty="0"/>
          </a:p>
          <a:p>
            <a:pPr lvl="0"/>
            <a:r>
              <a:rPr lang="en-US" sz="1700" dirty="0"/>
              <a:t>Representing children in status offense cases also requires specialized training. All professionals working with, and on behalf of, alleged status offenders, including attorneys, should receive ongoing training on a variety of issues to understand the causes of status offense behaviors and the best ways to resolve status offense cases.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23</a:t>
            </a:fld>
            <a:endParaRPr lang="en-US" altLang="en-US" dirty="0"/>
          </a:p>
        </p:txBody>
      </p:sp>
    </p:spTree>
    <p:extLst>
      <p:ext uri="{BB962C8B-B14F-4D97-AF65-F5344CB8AC3E}">
        <p14:creationId xmlns:p14="http://schemas.microsoft.com/office/powerpoint/2010/main" val="9327894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800" dirty="0" smtClean="0"/>
              <a:t>Effective </a:t>
            </a:r>
            <a:r>
              <a:rPr lang="en-US" sz="1800" dirty="0"/>
              <a:t>assistance of counsel, also requires that the child have legal representation at all stages of the status offense process and preferably before the initial hearing so counsel has time to meet and prepare with his or her client. </a:t>
            </a:r>
            <a:endParaRPr lang="en-US" sz="2400" dirty="0"/>
          </a:p>
          <a:p>
            <a:pPr lvl="0"/>
            <a:endParaRPr lang="en-US" sz="1800" dirty="0" smtClean="0"/>
          </a:p>
          <a:p>
            <a:pPr lvl="0"/>
            <a:r>
              <a:rPr lang="en-US" sz="1800" dirty="0" smtClean="0"/>
              <a:t>The </a:t>
            </a:r>
            <a:r>
              <a:rPr lang="en-US" sz="1800" dirty="0"/>
              <a:t>lawyer must also have the resources to conduct a proper investigation and prepare for evidentiary and disposition hearings. </a:t>
            </a:r>
            <a:endParaRPr lang="en-US" sz="2400" dirty="0"/>
          </a:p>
          <a:p>
            <a:pPr lvl="0"/>
            <a:endParaRPr lang="en-US" sz="1800" dirty="0" smtClean="0"/>
          </a:p>
          <a:p>
            <a:pPr lvl="0"/>
            <a:r>
              <a:rPr lang="en-US" sz="1800" dirty="0" smtClean="0"/>
              <a:t>Effective </a:t>
            </a:r>
            <a:r>
              <a:rPr lang="en-US" sz="1800" dirty="0"/>
              <a:t>representation also requires that compensation for appointed counsel is fair and that caseloads are not excessively high.</a:t>
            </a:r>
            <a:endParaRPr lang="en-US" sz="2400" dirty="0"/>
          </a:p>
          <a:p>
            <a:r>
              <a:rPr lang="en-US" sz="1800" dirty="0"/>
              <a:t> </a:t>
            </a:r>
            <a:endParaRPr lang="en-US" sz="2400" dirty="0"/>
          </a:p>
          <a:p>
            <a:pPr marL="344487" lvl="1" indent="0">
              <a:buNone/>
            </a:pPr>
            <a:endParaRPr lang="en-US" sz="1600" dirty="0" smtClean="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24</a:t>
            </a:fld>
            <a:endParaRPr lang="en-US" altLang="en-US" dirty="0"/>
          </a:p>
        </p:txBody>
      </p:sp>
    </p:spTree>
    <p:extLst>
      <p:ext uri="{BB962C8B-B14F-4D97-AF65-F5344CB8AC3E}">
        <p14:creationId xmlns:p14="http://schemas.microsoft.com/office/powerpoint/2010/main" val="23146813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000" dirty="0" smtClean="0"/>
              <a:t>At </a:t>
            </a:r>
            <a:r>
              <a:rPr lang="en-US" sz="2000" dirty="0"/>
              <a:t>what point in a status offense case is a child entitled to legal representation?</a:t>
            </a:r>
          </a:p>
          <a:p>
            <a:pPr marL="342900" lvl="0" indent="-342900">
              <a:buFont typeface="Arial" panose="020B0604020202020204" pitchFamily="34" charset="0"/>
              <a:buChar char="•"/>
            </a:pPr>
            <a:r>
              <a:rPr lang="en-US" sz="2000" dirty="0"/>
              <a:t>Do attorneys who represent status offenders typically have specialized training as discussed above and in earlier training modules?</a:t>
            </a:r>
          </a:p>
          <a:p>
            <a:pPr marL="342900" lvl="0" indent="-342900">
              <a:buFont typeface="Arial" panose="020B0604020202020204" pitchFamily="34" charset="0"/>
              <a:buChar char="•"/>
            </a:pPr>
            <a:r>
              <a:rPr lang="en-US" sz="2000" dirty="0"/>
              <a:t>What are some examples of how effective representation has helped youth charged with status offenses avoid prolonged court involvement?</a:t>
            </a:r>
          </a:p>
          <a:p>
            <a:pPr marL="342900" lvl="0" indent="-342900">
              <a:buFont typeface="Arial" panose="020B0604020202020204" pitchFamily="34" charset="0"/>
              <a:buChar char="•"/>
            </a:pPr>
            <a:r>
              <a:rPr lang="en-US" sz="2000" dirty="0"/>
              <a:t>Are there instances where youth became more deeply involved in the justice system that may have been avoided if they had access to effective counsel?</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25</a:t>
            </a:fld>
            <a:endParaRPr lang="en-US" altLang="en-US" dirty="0"/>
          </a:p>
        </p:txBody>
      </p:sp>
    </p:spTree>
    <p:extLst>
      <p:ext uri="{BB962C8B-B14F-4D97-AF65-F5344CB8AC3E}">
        <p14:creationId xmlns:p14="http://schemas.microsoft.com/office/powerpoint/2010/main" val="17967656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American Bar Association Center on Children and the Law. </a:t>
            </a:r>
            <a:br>
              <a:rPr lang="en-US" sz="1600" dirty="0" smtClean="0"/>
            </a:br>
            <a:r>
              <a:rPr lang="en-US" sz="1600" dirty="0" smtClean="0">
                <a:hlinkClick r:id="rId2"/>
              </a:rPr>
              <a:t>A </a:t>
            </a:r>
            <a:r>
              <a:rPr lang="en-US" sz="1600" dirty="0">
                <a:hlinkClick r:id="rId2"/>
              </a:rPr>
              <a:t>Call For Justice: An Assessment of Access to Counsel and Quality of Representation in Delinquency Proceedings</a:t>
            </a:r>
            <a:r>
              <a:rPr lang="en-US" sz="1600" i="1" dirty="0" smtClean="0"/>
              <a:t>.</a:t>
            </a:r>
            <a:r>
              <a:rPr lang="en-US" sz="1600" dirty="0" smtClean="0"/>
              <a:t> </a:t>
            </a:r>
            <a:endParaRPr lang="en-US" sz="1600" dirty="0"/>
          </a:p>
          <a:p>
            <a:r>
              <a:rPr lang="en-US" sz="1600" b="1" dirty="0"/>
              <a:t> </a:t>
            </a:r>
            <a:endParaRPr lang="en-US" sz="1600" dirty="0"/>
          </a:p>
          <a:p>
            <a:r>
              <a:rPr lang="en-US" sz="1600" dirty="0"/>
              <a:t>Coalition for Juvenile Justice. </a:t>
            </a:r>
            <a:r>
              <a:rPr lang="en-US" sz="1600" dirty="0" smtClean="0"/>
              <a:t/>
            </a:r>
            <a:br>
              <a:rPr lang="en-US" sz="1600" dirty="0" smtClean="0"/>
            </a:br>
            <a:r>
              <a:rPr lang="en-US" sz="1600" dirty="0" smtClean="0">
                <a:hlinkClick r:id="rId3"/>
              </a:rPr>
              <a:t>Juvenile </a:t>
            </a:r>
            <a:r>
              <a:rPr lang="en-US" sz="1600" dirty="0">
                <a:hlinkClick r:id="rId3"/>
              </a:rPr>
              <a:t>Defense in Status Offense Cases</a:t>
            </a:r>
            <a:r>
              <a:rPr lang="en-US" sz="16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26</a:t>
            </a:fld>
            <a:endParaRPr lang="en-US" altLang="en-US" dirty="0"/>
          </a:p>
        </p:txBody>
      </p:sp>
    </p:spTree>
    <p:extLst>
      <p:ext uri="{BB962C8B-B14F-4D97-AF65-F5344CB8AC3E}">
        <p14:creationId xmlns:p14="http://schemas.microsoft.com/office/powerpoint/2010/main" val="519410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Waiver of Counsel</a:t>
            </a:r>
          </a:p>
        </p:txBody>
      </p:sp>
      <p:sp>
        <p:nvSpPr>
          <p:cNvPr id="5" name="Text Placeholder 4"/>
          <p:cNvSpPr>
            <a:spLocks noGrp="1"/>
          </p:cNvSpPr>
          <p:nvPr>
            <p:ph type="body" idx="1"/>
          </p:nvPr>
        </p:nvSpPr>
        <p:spPr/>
        <p:txBody>
          <a:bodyPr/>
          <a:lstStyle/>
          <a:p>
            <a:r>
              <a:rPr lang="en-US" dirty="0" smtClean="0"/>
              <a:t>Principle 4</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27</a:t>
            </a:fld>
            <a:endParaRPr lang="en-US" altLang="en-US" dirty="0"/>
          </a:p>
        </p:txBody>
      </p:sp>
    </p:spTree>
    <p:extLst>
      <p:ext uri="{BB962C8B-B14F-4D97-AF65-F5344CB8AC3E}">
        <p14:creationId xmlns:p14="http://schemas.microsoft.com/office/powerpoint/2010/main" val="175506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4</a:t>
            </a:r>
            <a:endParaRPr lang="en-US" altLang="en-US" dirty="0"/>
          </a:p>
        </p:txBody>
      </p:sp>
      <p:sp>
        <p:nvSpPr>
          <p:cNvPr id="22533" name="Rectangle 5"/>
          <p:cNvSpPr>
            <a:spLocks noGrp="1" noChangeArrowheads="1"/>
          </p:cNvSpPr>
          <p:nvPr>
            <p:ph type="body" idx="1"/>
          </p:nvPr>
        </p:nvSpPr>
        <p:spPr/>
        <p:txBody>
          <a:bodyPr/>
          <a:lstStyle/>
          <a:p>
            <a:r>
              <a:rPr lang="en-US" sz="2400" dirty="0"/>
              <a:t>Judicial officers should not allow children in status offense cases to waive counsel or, alternatively, only allow waiver if: (1) the waiver is on the record, (2) the court has fully inquired into the child’s understanding and capacity, and (3)the waiver occurs in the presence </a:t>
            </a:r>
            <a:r>
              <a:rPr lang="en-US" sz="2400" dirty="0" smtClean="0"/>
              <a:t>of, </a:t>
            </a:r>
            <a:r>
              <a:rPr lang="en-US" sz="2400" dirty="0"/>
              <a:t>and in consultation </a:t>
            </a:r>
            <a:r>
              <a:rPr lang="en-US" sz="2400" dirty="0" smtClean="0"/>
              <a:t>with, </a:t>
            </a:r>
            <a:r>
              <a:rPr lang="en-US" sz="2400" dirty="0"/>
              <a:t>an attorney.</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28</a:t>
            </a:fld>
            <a:endParaRPr lang="en-US" altLang="en-US" dirty="0"/>
          </a:p>
        </p:txBody>
      </p:sp>
    </p:spTree>
    <p:extLst>
      <p:ext uri="{BB962C8B-B14F-4D97-AF65-F5344CB8AC3E}">
        <p14:creationId xmlns:p14="http://schemas.microsoft.com/office/powerpoint/2010/main" val="1179461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If a child waives his or her right to counsel, he or she loses the benefit of an important advocate throughout the court process.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29</a:t>
            </a:fld>
            <a:endParaRPr lang="en-US" altLang="en-US" dirty="0"/>
          </a:p>
        </p:txBody>
      </p:sp>
    </p:spTree>
    <p:extLst>
      <p:ext uri="{BB962C8B-B14F-4D97-AF65-F5344CB8AC3E}">
        <p14:creationId xmlns:p14="http://schemas.microsoft.com/office/powerpoint/2010/main" val="871929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Lawyers serve many critical functions when representing youth who have been accused of status offenses:</a:t>
            </a:r>
            <a:endParaRPr lang="en-US" sz="2800" dirty="0"/>
          </a:p>
          <a:p>
            <a:pPr lvl="1"/>
            <a:r>
              <a:rPr lang="en-US" sz="1800" dirty="0"/>
              <a:t>Lawyers help ensure that children’s rights are protected and that they are treated fairly, which includes giving them an opportunity to be heard through their counsel.</a:t>
            </a:r>
            <a:endParaRPr lang="en-US" dirty="0"/>
          </a:p>
          <a:p>
            <a:pPr lvl="1"/>
            <a:r>
              <a:rPr lang="en-US" sz="1800" dirty="0"/>
              <a:t>Lawyers work to limit children’s exposure to the formal court system and avoid detention, making sure children are not adjudicated for offenses they did not commit.</a:t>
            </a:r>
            <a:endParaRPr lang="en-US" dirty="0"/>
          </a:p>
          <a:p>
            <a:pPr lvl="1"/>
            <a:r>
              <a:rPr lang="en-US" sz="1800" dirty="0"/>
              <a:t>Lawyers help ensure children are in safe placements and that services and treatments provided meet children’s specific needs.</a:t>
            </a:r>
            <a:endParaRPr lang="en-US" dirty="0"/>
          </a:p>
          <a:p>
            <a:r>
              <a:rPr lang="en-US" sz="2000" dirty="0"/>
              <a:t> </a:t>
            </a:r>
            <a:endParaRPr lang="en-US" sz="2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30</a:t>
            </a:fld>
            <a:endParaRPr lang="en-US" altLang="en-US" dirty="0"/>
          </a:p>
        </p:txBody>
      </p:sp>
    </p:spTree>
    <p:extLst>
      <p:ext uri="{BB962C8B-B14F-4D97-AF65-F5344CB8AC3E}">
        <p14:creationId xmlns:p14="http://schemas.microsoft.com/office/powerpoint/2010/main" val="37318653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800" dirty="0" smtClean="0"/>
              <a:t>Despite </a:t>
            </a:r>
            <a:r>
              <a:rPr lang="en-US" sz="1800" dirty="0"/>
              <a:t>the many benefits associated with having counsel during status offense proceedings, many youth waive this right when it is first offered, whether at the beginning of the case or later. They often do so without having consulted an attorney, without colloquy with the court, and with no assessment of their capacity to understand the rights they are </a:t>
            </a:r>
            <a:r>
              <a:rPr lang="en-US" sz="1800" dirty="0" smtClean="0"/>
              <a:t>waiving.</a:t>
            </a:r>
            <a:br>
              <a:rPr lang="en-US" sz="1800" dirty="0" smtClean="0"/>
            </a:br>
            <a:endParaRPr lang="en-US" sz="2400" dirty="0"/>
          </a:p>
          <a:p>
            <a:pPr lvl="0"/>
            <a:r>
              <a:rPr lang="en-US" sz="1800" dirty="0" smtClean="0"/>
              <a:t>Research </a:t>
            </a:r>
            <a:r>
              <a:rPr lang="en-US" sz="1800" dirty="0"/>
              <a:t>on adolescent </a:t>
            </a:r>
            <a:r>
              <a:rPr lang="en-US" sz="1800" dirty="0" smtClean="0"/>
              <a:t>development </a:t>
            </a:r>
            <a:r>
              <a:rPr lang="en-US" sz="1800" dirty="0"/>
              <a:t>has found that a youth’s capacity to understand consequences changes and matures as he or she ages. Youth are less likely to make informed decisions or consider future consequences for their present actions. </a:t>
            </a:r>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31</a:t>
            </a:fld>
            <a:endParaRPr lang="en-US" altLang="en-US" dirty="0"/>
          </a:p>
        </p:txBody>
      </p:sp>
    </p:spTree>
    <p:extLst>
      <p:ext uri="{BB962C8B-B14F-4D97-AF65-F5344CB8AC3E}">
        <p14:creationId xmlns:p14="http://schemas.microsoft.com/office/powerpoint/2010/main" val="19185401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Spotlight</a:t>
            </a:r>
            <a:endParaRPr lang="en-US" dirty="0"/>
          </a:p>
        </p:txBody>
      </p:sp>
      <p:sp>
        <p:nvSpPr>
          <p:cNvPr id="3" name="Content Placeholder 2"/>
          <p:cNvSpPr>
            <a:spLocks noGrp="1"/>
          </p:cNvSpPr>
          <p:nvPr>
            <p:ph idx="1"/>
          </p:nvPr>
        </p:nvSpPr>
        <p:spPr/>
        <p:txBody>
          <a:bodyPr/>
          <a:lstStyle/>
          <a:p>
            <a:r>
              <a:rPr lang="en-US" sz="1800" b="1" dirty="0"/>
              <a:t>National Juvenile Defender Center and Center for Policy Alternatives, </a:t>
            </a:r>
            <a:r>
              <a:rPr lang="en-US" sz="1800" b="1" i="1" dirty="0"/>
              <a:t>Child Waiver of Counsel Prohibition </a:t>
            </a:r>
            <a:r>
              <a:rPr lang="en-US" sz="1800" b="1" i="1" dirty="0" smtClean="0"/>
              <a:t>Act</a:t>
            </a:r>
            <a:r>
              <a:rPr lang="en-US" sz="1800" b="1" dirty="0" smtClean="0"/>
              <a:t>.</a:t>
            </a:r>
          </a:p>
          <a:p>
            <a:endParaRPr lang="en-US" sz="1800" dirty="0"/>
          </a:p>
          <a:p>
            <a:r>
              <a:rPr lang="en-US" sz="1800" dirty="0" smtClean="0"/>
              <a:t>The </a:t>
            </a:r>
            <a:r>
              <a:rPr lang="en-US" sz="1800" dirty="0"/>
              <a:t>National Juvenile Defender </a:t>
            </a:r>
            <a:r>
              <a:rPr lang="en-US" sz="1800" dirty="0" smtClean="0"/>
              <a:t>Center (NJDC) proposes </a:t>
            </a:r>
            <a:r>
              <a:rPr lang="en-US" sz="1800" dirty="0"/>
              <a:t>model waiver legislation that includes numerous safeguards for children to ensure that any waiver of counsel is made knowingly and intelligently. NJDC advocates that states enact laws that do not allow children to waive counsel unless the waiver is </a:t>
            </a:r>
            <a:r>
              <a:rPr lang="en-US" sz="1800" dirty="0" smtClean="0"/>
              <a:t>executed:</a:t>
            </a:r>
          </a:p>
          <a:p>
            <a:pPr marL="342900" indent="-342900">
              <a:buFont typeface="+mj-lt"/>
              <a:buAutoNum type="arabicPeriod"/>
            </a:pPr>
            <a:r>
              <a:rPr lang="en-US" sz="1800" dirty="0" smtClean="0"/>
              <a:t>In </a:t>
            </a:r>
            <a:r>
              <a:rPr lang="en-US" sz="1800" dirty="0"/>
              <a:t>the presence of, and after consultation, with a </a:t>
            </a:r>
            <a:r>
              <a:rPr lang="en-US" sz="1800" dirty="0" smtClean="0"/>
              <a:t>lawyer.</a:t>
            </a:r>
          </a:p>
          <a:p>
            <a:pPr marL="342900" indent="-342900">
              <a:buFont typeface="+mj-lt"/>
              <a:buAutoNum type="arabicPeriod"/>
            </a:pPr>
            <a:r>
              <a:rPr lang="en-US" sz="1800" dirty="0"/>
              <a:t>O</a:t>
            </a:r>
            <a:r>
              <a:rPr lang="en-US" sz="1800" dirty="0" smtClean="0"/>
              <a:t>n </a:t>
            </a:r>
            <a:r>
              <a:rPr lang="en-US" sz="1800" dirty="0"/>
              <a:t>the record in open court and in </a:t>
            </a:r>
            <a:r>
              <a:rPr lang="en-US" sz="1800" dirty="0" smtClean="0"/>
              <a:t>writing.</a:t>
            </a:r>
          </a:p>
          <a:p>
            <a:pPr marL="342900" indent="-342900">
              <a:buFont typeface="+mj-lt"/>
              <a:buAutoNum type="arabicPeriod"/>
            </a:pPr>
            <a:r>
              <a:rPr lang="en-US" sz="1800" dirty="0" smtClean="0"/>
              <a:t>In </a:t>
            </a:r>
            <a:r>
              <a:rPr lang="en-US" sz="1800" dirty="0"/>
              <a:t>a language regularly spoken by the </a:t>
            </a:r>
            <a:r>
              <a:rPr lang="en-US" sz="1800" dirty="0" smtClean="0"/>
              <a:t>child.</a:t>
            </a:r>
          </a:p>
          <a:p>
            <a:pPr marL="342900" indent="-342900">
              <a:buFont typeface="+mj-lt"/>
              <a:buAutoNum type="arabicPeriod"/>
            </a:pPr>
            <a:r>
              <a:rPr lang="en-US" sz="1800" dirty="0" smtClean="0"/>
              <a:t>After </a:t>
            </a:r>
            <a:r>
              <a:rPr lang="en-US" sz="1800" dirty="0"/>
              <a:t>the court fully inquires into the youth’s comprehension and capacity. The model legislation also advocates that standby counsel be appointed if the child waives counsel and that the court renew the offer of counsel at later court proceedings.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32</a:t>
            </a:fld>
            <a:endParaRPr lang="en-US" altLang="en-US" dirty="0"/>
          </a:p>
        </p:txBody>
      </p:sp>
    </p:spTree>
    <p:extLst>
      <p:ext uri="{BB962C8B-B14F-4D97-AF65-F5344CB8AC3E}">
        <p14:creationId xmlns:p14="http://schemas.microsoft.com/office/powerpoint/2010/main" val="23482514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a:t>National Juvenile Defender Center and Center for Policy Alternatives</a:t>
            </a:r>
            <a:r>
              <a:rPr lang="en-US" sz="1600" dirty="0" smtClean="0"/>
              <a:t>. </a:t>
            </a:r>
            <a:br>
              <a:rPr lang="en-US" sz="1600" dirty="0" smtClean="0"/>
            </a:br>
            <a:r>
              <a:rPr lang="en-US" sz="1600" dirty="0" smtClean="0">
                <a:hlinkClick r:id="rId2"/>
              </a:rPr>
              <a:t>Child </a:t>
            </a:r>
            <a:r>
              <a:rPr lang="en-US" sz="1600" dirty="0">
                <a:hlinkClick r:id="rId2"/>
              </a:rPr>
              <a:t>Waiver of Counsel Prohibition Act</a:t>
            </a:r>
            <a:r>
              <a:rPr lang="en-US" sz="1600" dirty="0" smtClean="0"/>
              <a:t>. </a:t>
            </a:r>
            <a:endParaRPr lang="en-US" sz="1600" dirty="0"/>
          </a:p>
          <a:p>
            <a:endParaRPr lang="en-US" sz="1600" dirty="0" smtClean="0"/>
          </a:p>
          <a:p>
            <a:r>
              <a:rPr lang="en-US" sz="1600" dirty="0" smtClean="0"/>
              <a:t>Ohio </a:t>
            </a:r>
            <a:r>
              <a:rPr lang="en-US" sz="1600" dirty="0"/>
              <a:t>Office of the Public Defender. </a:t>
            </a:r>
            <a:r>
              <a:rPr lang="en-US" sz="1600" dirty="0" smtClean="0"/>
              <a:t/>
            </a:r>
            <a:br>
              <a:rPr lang="en-US" sz="1600" dirty="0" smtClean="0"/>
            </a:br>
            <a:r>
              <a:rPr lang="en-US" sz="1600" dirty="0" smtClean="0">
                <a:hlinkClick r:id="rId3"/>
              </a:rPr>
              <a:t>Protecting </a:t>
            </a:r>
            <a:r>
              <a:rPr lang="en-US" sz="1600" dirty="0">
                <a:hlinkClick r:id="rId3"/>
              </a:rPr>
              <a:t>a Juvenile’s Right to be Represented by </a:t>
            </a:r>
            <a:r>
              <a:rPr lang="en-US" sz="1600" dirty="0" smtClean="0">
                <a:hlinkClick r:id="rId3"/>
              </a:rPr>
              <a:t>Counsel</a:t>
            </a:r>
            <a:r>
              <a:rPr lang="en-US" sz="1600" dirty="0" smtClean="0"/>
              <a:t>.</a:t>
            </a:r>
          </a:p>
          <a:p>
            <a:r>
              <a:rPr lang="en-US" sz="1600" dirty="0"/>
              <a:t> </a:t>
            </a:r>
          </a:p>
          <a:p>
            <a:r>
              <a:rPr lang="en-US" sz="1600" dirty="0"/>
              <a:t>American Bar Association Center on Children and the Law</a:t>
            </a:r>
            <a:r>
              <a:rPr lang="en-US" sz="1600" dirty="0" smtClean="0"/>
              <a:t>. </a:t>
            </a:r>
            <a:br>
              <a:rPr lang="en-US" sz="1600" dirty="0" smtClean="0"/>
            </a:br>
            <a:r>
              <a:rPr lang="en-US" sz="1600" dirty="0" smtClean="0">
                <a:hlinkClick r:id="rId4"/>
              </a:rPr>
              <a:t>Fact </a:t>
            </a:r>
            <a:r>
              <a:rPr lang="en-US" sz="1600" dirty="0">
                <a:hlinkClick r:id="rId4"/>
              </a:rPr>
              <a:t>Sheet: The Right to Counsel in Status Offense </a:t>
            </a:r>
            <a:r>
              <a:rPr lang="en-US" sz="1600" dirty="0" smtClean="0">
                <a:hlinkClick r:id="rId4"/>
              </a:rPr>
              <a:t>Cases</a:t>
            </a:r>
            <a:r>
              <a:rPr lang="en-US" sz="1600" dirty="0" smtClean="0"/>
              <a:t>.</a:t>
            </a:r>
            <a:endParaRPr lang="en-US" sz="1600" dirty="0"/>
          </a:p>
          <a:p>
            <a:r>
              <a:rPr lang="en-US" sz="20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33</a:t>
            </a:fld>
            <a:endParaRPr lang="en-US" altLang="en-US" dirty="0"/>
          </a:p>
        </p:txBody>
      </p:sp>
    </p:spTree>
    <p:extLst>
      <p:ext uri="{BB962C8B-B14F-4D97-AF65-F5344CB8AC3E}">
        <p14:creationId xmlns:p14="http://schemas.microsoft.com/office/powerpoint/2010/main" val="17580642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Pre-Court Diversion</a:t>
            </a:r>
          </a:p>
        </p:txBody>
      </p:sp>
      <p:sp>
        <p:nvSpPr>
          <p:cNvPr id="5" name="Text Placeholder 4"/>
          <p:cNvSpPr>
            <a:spLocks noGrp="1"/>
          </p:cNvSpPr>
          <p:nvPr>
            <p:ph type="body" idx="1"/>
          </p:nvPr>
        </p:nvSpPr>
        <p:spPr/>
        <p:txBody>
          <a:bodyPr/>
          <a:lstStyle/>
          <a:p>
            <a:r>
              <a:rPr lang="en-US" dirty="0" smtClean="0"/>
              <a:t>Principle 5</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34</a:t>
            </a:fld>
            <a:endParaRPr lang="en-US" altLang="en-US" dirty="0"/>
          </a:p>
        </p:txBody>
      </p:sp>
    </p:spTree>
    <p:extLst>
      <p:ext uri="{BB962C8B-B14F-4D97-AF65-F5344CB8AC3E}">
        <p14:creationId xmlns:p14="http://schemas.microsoft.com/office/powerpoint/2010/main" val="9164876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5</a:t>
            </a:r>
            <a:endParaRPr lang="en-US" altLang="en-US" dirty="0"/>
          </a:p>
        </p:txBody>
      </p:sp>
      <p:sp>
        <p:nvSpPr>
          <p:cNvPr id="22533" name="Rectangle 5"/>
          <p:cNvSpPr>
            <a:spLocks noGrp="1" noChangeArrowheads="1"/>
          </p:cNvSpPr>
          <p:nvPr>
            <p:ph type="body" idx="1"/>
          </p:nvPr>
        </p:nvSpPr>
        <p:spPr/>
        <p:txBody>
          <a:bodyPr/>
          <a:lstStyle/>
          <a:p>
            <a:r>
              <a:rPr lang="en-US" sz="2400" dirty="0"/>
              <a:t>Judicial officers should exercise their statutory and inherent authorities to determine, prior to adjudication, whether youth and families received, in a timely manner, appropriate interventions that could have limited their court involvement.</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35</a:t>
            </a:fld>
            <a:endParaRPr lang="en-US" altLang="en-US" dirty="0"/>
          </a:p>
        </p:txBody>
      </p:sp>
    </p:spTree>
    <p:extLst>
      <p:ext uri="{BB962C8B-B14F-4D97-AF65-F5344CB8AC3E}">
        <p14:creationId xmlns:p14="http://schemas.microsoft.com/office/powerpoint/2010/main" val="15166227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Although all efforts should be made to avoid court involvement for status offense behaviors, in some cases youth alleged to have committed a status offense will end up in court.</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36</a:t>
            </a:fld>
            <a:endParaRPr lang="en-US" altLang="en-US" dirty="0"/>
          </a:p>
        </p:txBody>
      </p:sp>
    </p:spTree>
    <p:extLst>
      <p:ext uri="{BB962C8B-B14F-4D97-AF65-F5344CB8AC3E}">
        <p14:creationId xmlns:p14="http://schemas.microsoft.com/office/powerpoint/2010/main" val="4811789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Prior to adjudication, judicial officers should take deliberate steps to determine whether pre-court diversion efforts were made and, if so, why they failed to produce the desired outcome. </a:t>
            </a:r>
            <a:endParaRPr lang="en-US" sz="2000" dirty="0" smtClean="0"/>
          </a:p>
          <a:p>
            <a:pPr lvl="0"/>
            <a:endParaRPr lang="en-US" sz="2000" dirty="0"/>
          </a:p>
          <a:p>
            <a:pPr lvl="0"/>
            <a:r>
              <a:rPr lang="en-US" sz="2000" dirty="0"/>
              <a:t>If the court determines that pre-court diversion efforts were inadequate, judicial officers should, whenever possible, dismiss the case or stay proceedings until such interventions are pursued.</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37</a:t>
            </a:fld>
            <a:endParaRPr lang="en-US" altLang="en-US" dirty="0"/>
          </a:p>
        </p:txBody>
      </p:sp>
    </p:spTree>
    <p:extLst>
      <p:ext uri="{BB962C8B-B14F-4D97-AF65-F5344CB8AC3E}">
        <p14:creationId xmlns:p14="http://schemas.microsoft.com/office/powerpoint/2010/main" val="42431796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Court Oversight of Service Delivery Systems</a:t>
            </a:r>
          </a:p>
        </p:txBody>
      </p:sp>
      <p:sp>
        <p:nvSpPr>
          <p:cNvPr id="5" name="Text Placeholder 4"/>
          <p:cNvSpPr>
            <a:spLocks noGrp="1"/>
          </p:cNvSpPr>
          <p:nvPr>
            <p:ph type="body" idx="1"/>
          </p:nvPr>
        </p:nvSpPr>
        <p:spPr/>
        <p:txBody>
          <a:bodyPr/>
          <a:lstStyle/>
          <a:p>
            <a:r>
              <a:rPr lang="en-US" dirty="0" smtClean="0"/>
              <a:t>Principle 6</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38</a:t>
            </a:fld>
            <a:endParaRPr lang="en-US" altLang="en-US" dirty="0"/>
          </a:p>
        </p:txBody>
      </p:sp>
    </p:spTree>
    <p:extLst>
      <p:ext uri="{BB962C8B-B14F-4D97-AF65-F5344CB8AC3E}">
        <p14:creationId xmlns:p14="http://schemas.microsoft.com/office/powerpoint/2010/main" val="37250353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6</a:t>
            </a:r>
            <a:endParaRPr lang="en-US" altLang="en-US" dirty="0"/>
          </a:p>
        </p:txBody>
      </p:sp>
      <p:sp>
        <p:nvSpPr>
          <p:cNvPr id="22533" name="Rectangle 5"/>
          <p:cNvSpPr>
            <a:spLocks noGrp="1" noChangeArrowheads="1"/>
          </p:cNvSpPr>
          <p:nvPr>
            <p:ph type="body" idx="1"/>
          </p:nvPr>
        </p:nvSpPr>
        <p:spPr/>
        <p:txBody>
          <a:bodyPr/>
          <a:lstStyle/>
          <a:p>
            <a:r>
              <a:rPr lang="en-US" sz="2400" dirty="0"/>
              <a:t>Judicial officers should exercise their statutory and inherent authorities throughout the child and family’s court involvement to ensure that service delivery systems are providing the appropriate assessments, treatments, and services to children and families in status offense cases.</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39</a:t>
            </a:fld>
            <a:endParaRPr lang="en-US" altLang="en-US" dirty="0"/>
          </a:p>
        </p:txBody>
      </p:sp>
    </p:spTree>
    <p:extLst>
      <p:ext uri="{BB962C8B-B14F-4D97-AF65-F5344CB8AC3E}">
        <p14:creationId xmlns:p14="http://schemas.microsoft.com/office/powerpoint/2010/main" val="369213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000" dirty="0"/>
              <a:t>Once a status offense case enters the disposition phase, the probability of the youth and his/her family being drawn deeper into the juvenile justice system increases and accelerates. To avoid this, it is imperative and beneficial that courts take on an oversight role. </a:t>
            </a:r>
            <a:endParaRPr lang="en-US" sz="2000" dirty="0" smtClean="0"/>
          </a:p>
          <a:p>
            <a:endParaRPr lang="en-US" sz="2000" dirty="0"/>
          </a:p>
          <a:p>
            <a:r>
              <a:rPr lang="en-US" sz="2000" dirty="0" smtClean="0"/>
              <a:t>Judicial </a:t>
            </a:r>
            <a:r>
              <a:rPr lang="en-US" sz="2000" dirty="0"/>
              <a:t>officers are uniquely positioned to help ensure that children and families receive timely and appropriate services and assistance that can meet the family’s needs and limit their involvement. </a:t>
            </a:r>
            <a:endParaRPr lang="en-US" sz="2000" dirty="0" smtClean="0"/>
          </a:p>
          <a:p>
            <a:endParaRPr lang="en-US" sz="2000" dirty="0"/>
          </a:p>
          <a:p>
            <a:r>
              <a:rPr lang="en-US" sz="2000" dirty="0" smtClean="0"/>
              <a:t>As </a:t>
            </a:r>
            <a:r>
              <a:rPr lang="en-US" sz="2000" dirty="0"/>
              <a:t>overseer, the court’s role is not to evaluate the quality of any given service, but to ensure that the service-delivery system is functioning in the youth and family’s best interest.</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40</a:t>
            </a:fld>
            <a:endParaRPr lang="en-US" altLang="en-US" dirty="0"/>
          </a:p>
        </p:txBody>
      </p:sp>
    </p:spTree>
    <p:extLst>
      <p:ext uri="{BB962C8B-B14F-4D97-AF65-F5344CB8AC3E}">
        <p14:creationId xmlns:p14="http://schemas.microsoft.com/office/powerpoint/2010/main" val="36807114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1700" dirty="0"/>
              <a:t>Explain that there are many ways courts can provide oversight and help ensure that service providers are adequately responding to families’ needs in status offense cases. </a:t>
            </a:r>
            <a:endParaRPr lang="en-US" sz="1700" dirty="0" smtClean="0"/>
          </a:p>
          <a:p>
            <a:endParaRPr lang="en-US" sz="1700" dirty="0"/>
          </a:p>
          <a:p>
            <a:r>
              <a:rPr lang="en-US" sz="1700" dirty="0" smtClean="0"/>
              <a:t>Courts </a:t>
            </a:r>
            <a:r>
              <a:rPr lang="en-US" sz="1700" dirty="0"/>
              <a:t>can consider:</a:t>
            </a:r>
          </a:p>
          <a:p>
            <a:pPr marL="342900" lvl="0" indent="-342900">
              <a:buFont typeface="Arial" panose="020B0604020202020204" pitchFamily="34" charset="0"/>
              <a:buChar char="•"/>
            </a:pPr>
            <a:r>
              <a:rPr lang="en-US" sz="1700" dirty="0"/>
              <a:t>Contacting providers to request a report or ongoing reports on what the providers’ objectives are and how they plan to achieve them, focusing also on the timeliness and appropriateness of services.</a:t>
            </a:r>
          </a:p>
          <a:p>
            <a:pPr marL="342900" lvl="0" indent="-342900">
              <a:buFont typeface="Arial" panose="020B0604020202020204" pitchFamily="34" charset="0"/>
              <a:buChar char="•"/>
            </a:pPr>
            <a:r>
              <a:rPr lang="en-US" sz="1700" dirty="0"/>
              <a:t>Subpoenaing entities responsible for providing the child or family services, assessments, treatments, or other services either by requiring their presence in court or requiring that they submit documentation to the court that shows their efforts to support the child or family.</a:t>
            </a:r>
          </a:p>
          <a:p>
            <a:pPr marL="342900" lvl="0" indent="-342900">
              <a:buFont typeface="Arial" panose="020B0604020202020204" pitchFamily="34" charset="0"/>
              <a:buChar char="•"/>
            </a:pPr>
            <a:r>
              <a:rPr lang="en-US" sz="1700" dirty="0"/>
              <a:t>Joining entities responsible for providing the child or family services, assessments, treatments, or other services as parties to the status offense case.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41</a:t>
            </a:fld>
            <a:endParaRPr lang="en-US" altLang="en-US" dirty="0"/>
          </a:p>
        </p:txBody>
      </p:sp>
    </p:spTree>
    <p:extLst>
      <p:ext uri="{BB962C8B-B14F-4D97-AF65-F5344CB8AC3E}">
        <p14:creationId xmlns:p14="http://schemas.microsoft.com/office/powerpoint/2010/main" val="20814924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r>
              <a:rPr lang="en-US" sz="2000" dirty="0"/>
              <a:t>Whenever services are offered through or supervised by the court, judicial officers should ensure that they:</a:t>
            </a:r>
          </a:p>
          <a:p>
            <a:pPr marL="285750" lvl="0" indent="-285750">
              <a:buFont typeface="Arial" panose="020B0604020202020204" pitchFamily="34" charset="0"/>
              <a:buChar char="•"/>
            </a:pPr>
            <a:r>
              <a:rPr lang="en-US" sz="2000" dirty="0"/>
              <a:t>Can be started immediately and without long waitlists or time-consuming prerequisites.</a:t>
            </a:r>
          </a:p>
          <a:p>
            <a:pPr marL="285750" lvl="0" indent="-285750">
              <a:buFont typeface="Arial" panose="020B0604020202020204" pitchFamily="34" charset="0"/>
              <a:buChar char="•"/>
            </a:pPr>
            <a:r>
              <a:rPr lang="en-US" sz="2000" dirty="0"/>
              <a:t>Are community-based and offered in locations and at times that make it easy for youth (and their families, when appropriate) to attend.</a:t>
            </a:r>
          </a:p>
          <a:p>
            <a:pPr marL="285750" lvl="0" indent="-285750">
              <a:buFont typeface="Arial" panose="020B0604020202020204" pitchFamily="34" charset="0"/>
              <a:buChar char="•"/>
            </a:pPr>
            <a:r>
              <a:rPr lang="en-US" sz="2000" dirty="0"/>
              <a:t>Are offered in the least restrictive setting possible (e.g., outpatient, in a comfortable, non-punitive setting), and incarceration is avoided.</a:t>
            </a:r>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42</a:t>
            </a:fld>
            <a:endParaRPr lang="en-US" altLang="en-US" dirty="0"/>
          </a:p>
        </p:txBody>
      </p:sp>
    </p:spTree>
    <p:extLst>
      <p:ext uri="{BB962C8B-B14F-4D97-AF65-F5344CB8AC3E}">
        <p14:creationId xmlns:p14="http://schemas.microsoft.com/office/powerpoint/2010/main" val="33269413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Point and Q&amp;A</a:t>
            </a:r>
            <a:endParaRPr lang="en-US" dirty="0"/>
          </a:p>
        </p:txBody>
      </p:sp>
      <p:sp>
        <p:nvSpPr>
          <p:cNvPr id="3" name="Content Placeholder 2"/>
          <p:cNvSpPr>
            <a:spLocks noGrp="1"/>
          </p:cNvSpPr>
          <p:nvPr>
            <p:ph idx="1"/>
          </p:nvPr>
        </p:nvSpPr>
        <p:spPr/>
        <p:txBody>
          <a:bodyPr/>
          <a:lstStyle/>
          <a:p>
            <a:r>
              <a:rPr lang="en-US" sz="1800" dirty="0" smtClean="0"/>
              <a:t>Many </a:t>
            </a:r>
            <a:r>
              <a:rPr lang="en-US" sz="1800" dirty="0"/>
              <a:t>state laws allow courts to oversee aspects of the service delivery system used for children in the child welfare and juvenile justice system. For example, </a:t>
            </a:r>
            <a:endParaRPr lang="en-US" sz="1800" dirty="0" smtClean="0"/>
          </a:p>
          <a:p>
            <a:pPr marL="285750" indent="-285750">
              <a:buFont typeface="Arial" panose="020B0604020202020204" pitchFamily="34" charset="0"/>
              <a:buChar char="•"/>
            </a:pPr>
            <a:r>
              <a:rPr lang="en-US" sz="1800" dirty="0" smtClean="0"/>
              <a:t>California </a:t>
            </a:r>
            <a:r>
              <a:rPr lang="en-US" sz="1800" dirty="0"/>
              <a:t>law allows “the court, at any time after a petition has been filed, to join in a juvenile court proceeding any governmental agency, private service provider, or individual…that the court determines has failed to meet a legal obligation to provide services to a child who is the subject of a dependency proceeding…[or] delinquency proceeding</a:t>
            </a:r>
            <a:r>
              <a:rPr lang="en-US" sz="1800" dirty="0" smtClean="0"/>
              <a:t>.”</a:t>
            </a:r>
          </a:p>
          <a:p>
            <a:pPr marL="285750" indent="-285750">
              <a:buFont typeface="Arial" panose="020B0604020202020204" pitchFamily="34" charset="0"/>
              <a:buChar char="•"/>
            </a:pPr>
            <a:r>
              <a:rPr lang="en-US" sz="1800" dirty="0" smtClean="0"/>
              <a:t>In Idaho</a:t>
            </a:r>
            <a:r>
              <a:rPr lang="en-US" sz="1800" dirty="0"/>
              <a:t>, a judge of any court can order the Department of Health to submit appropriate mental health assessments and treatment plans for the court’s approval at any stage of court </a:t>
            </a:r>
            <a:r>
              <a:rPr lang="en-US" sz="1800" dirty="0" smtClean="0"/>
              <a:t>proceedings.</a:t>
            </a:r>
            <a:endParaRPr lang="en-US" sz="1800" dirty="0"/>
          </a:p>
          <a:p>
            <a:r>
              <a:rPr lang="en-US" sz="1800" dirty="0"/>
              <a:t> </a:t>
            </a:r>
          </a:p>
          <a:p>
            <a:r>
              <a:rPr lang="en-US" sz="1800" dirty="0" smtClean="0"/>
              <a:t>Is this allowed </a:t>
            </a:r>
            <a:r>
              <a:rPr lang="en-US" sz="1800" dirty="0"/>
              <a:t>by </a:t>
            </a:r>
            <a:r>
              <a:rPr lang="en-US" sz="1800" dirty="0" smtClean="0"/>
              <a:t>law/done </a:t>
            </a:r>
            <a:r>
              <a:rPr lang="en-US" sz="1800" dirty="0"/>
              <a:t>in </a:t>
            </a:r>
            <a:r>
              <a:rPr lang="en-US" sz="1800" dirty="0" smtClean="0"/>
              <a:t>practice </a:t>
            </a:r>
            <a:r>
              <a:rPr lang="en-US" sz="1800" dirty="0"/>
              <a:t>in </a:t>
            </a:r>
            <a:r>
              <a:rPr lang="en-US" sz="1800" dirty="0" smtClean="0"/>
              <a:t>your jurisdictions?</a:t>
            </a:r>
          </a:p>
          <a:p>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43</a:t>
            </a:fld>
            <a:endParaRPr lang="en-US" altLang="en-US" dirty="0"/>
          </a:p>
        </p:txBody>
      </p:sp>
    </p:spTree>
    <p:extLst>
      <p:ext uri="{BB962C8B-B14F-4D97-AF65-F5344CB8AC3E}">
        <p14:creationId xmlns:p14="http://schemas.microsoft.com/office/powerpoint/2010/main" val="19512184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Alternatives to Confinement</a:t>
            </a:r>
          </a:p>
        </p:txBody>
      </p:sp>
      <p:sp>
        <p:nvSpPr>
          <p:cNvPr id="5" name="Text Placeholder 4"/>
          <p:cNvSpPr>
            <a:spLocks noGrp="1"/>
          </p:cNvSpPr>
          <p:nvPr>
            <p:ph type="body" idx="1"/>
          </p:nvPr>
        </p:nvSpPr>
        <p:spPr/>
        <p:txBody>
          <a:bodyPr/>
          <a:lstStyle/>
          <a:p>
            <a:r>
              <a:rPr lang="en-US" dirty="0" smtClean="0"/>
              <a:t>Principle </a:t>
            </a:r>
            <a:r>
              <a:rPr lang="en-US" dirty="0"/>
              <a:t>7</a:t>
            </a:r>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44</a:t>
            </a:fld>
            <a:endParaRPr lang="en-US" altLang="en-US" dirty="0"/>
          </a:p>
        </p:txBody>
      </p:sp>
    </p:spTree>
    <p:extLst>
      <p:ext uri="{BB962C8B-B14F-4D97-AF65-F5344CB8AC3E}">
        <p14:creationId xmlns:p14="http://schemas.microsoft.com/office/powerpoint/2010/main" val="40396954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7</a:t>
            </a:r>
            <a:endParaRPr lang="en-US" altLang="en-US" dirty="0"/>
          </a:p>
        </p:txBody>
      </p:sp>
      <p:sp>
        <p:nvSpPr>
          <p:cNvPr id="22533" name="Rectangle 5"/>
          <p:cNvSpPr>
            <a:spLocks noGrp="1" noChangeArrowheads="1"/>
          </p:cNvSpPr>
          <p:nvPr>
            <p:ph type="body" idx="1"/>
          </p:nvPr>
        </p:nvSpPr>
        <p:spPr/>
        <p:txBody>
          <a:bodyPr/>
          <a:lstStyle/>
          <a:p>
            <a:r>
              <a:rPr lang="en-US" sz="2400" dirty="0"/>
              <a:t>Judicial officers should assess alternatives to out-of-home placement or secure confinement. </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45</a:t>
            </a:fld>
            <a:endParaRPr lang="en-US" altLang="en-US" dirty="0"/>
          </a:p>
        </p:txBody>
      </p:sp>
    </p:spTree>
    <p:extLst>
      <p:ext uri="{BB962C8B-B14F-4D97-AF65-F5344CB8AC3E}">
        <p14:creationId xmlns:p14="http://schemas.microsoft.com/office/powerpoint/2010/main" val="20052169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Research has shown that secure confinement leads to poorer outcomes and future delinquent and criminal behavior. Similarly, out-of-home placements deprive youth of the opportunity to resolve their issues in a familiar and supportive environment.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46</a:t>
            </a:fld>
            <a:endParaRPr lang="en-US" altLang="en-US" dirty="0"/>
          </a:p>
        </p:txBody>
      </p:sp>
    </p:spTree>
    <p:extLst>
      <p:ext uri="{BB962C8B-B14F-4D97-AF65-F5344CB8AC3E}">
        <p14:creationId xmlns:p14="http://schemas.microsoft.com/office/powerpoint/2010/main" val="5798939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600" dirty="0"/>
              <a:t>When considering a request or recommendation for out-of-home placement, judicial officers must ensure that service providers have made reasonable efforts to avoid out-of-home placements or secure confinement for youth in status offense cases.</a:t>
            </a:r>
          </a:p>
          <a:p>
            <a:pPr lvl="0"/>
            <a:endParaRPr lang="en-US" sz="1600" dirty="0" smtClean="0"/>
          </a:p>
          <a:p>
            <a:pPr lvl="0"/>
            <a:r>
              <a:rPr lang="en-US" sz="1600" dirty="0" smtClean="0"/>
              <a:t>To </a:t>
            </a:r>
            <a:r>
              <a:rPr lang="en-US" sz="1600" dirty="0"/>
              <a:t>determine if reasonable efforts have been made, the court should ask: </a:t>
            </a:r>
            <a:endParaRPr lang="en-US" sz="1600" dirty="0" smtClean="0"/>
          </a:p>
          <a:p>
            <a:pPr lvl="1"/>
            <a:r>
              <a:rPr lang="en-US" sz="1600" dirty="0" smtClean="0"/>
              <a:t>If </a:t>
            </a:r>
            <a:r>
              <a:rPr lang="en-US" sz="1600" dirty="0"/>
              <a:t>the child is Indian, and if so, if the Indian Child Welfare Act’s guidance regarding placements has been complied </a:t>
            </a:r>
            <a:r>
              <a:rPr lang="en-US" sz="1600" dirty="0" smtClean="0"/>
              <a:t>with </a:t>
            </a:r>
            <a:endParaRPr lang="en-US" sz="1600" dirty="0"/>
          </a:p>
          <a:p>
            <a:pPr lvl="1"/>
            <a:r>
              <a:rPr lang="en-US" sz="1600" dirty="0"/>
              <a:t>If the agency or service provider understands and is working to overcome the cause of the status offense </a:t>
            </a:r>
            <a:r>
              <a:rPr lang="en-US" sz="1600" dirty="0" smtClean="0"/>
              <a:t>referral</a:t>
            </a:r>
            <a:endParaRPr lang="en-US" sz="1600" dirty="0"/>
          </a:p>
          <a:p>
            <a:pPr lvl="1"/>
            <a:r>
              <a:rPr lang="en-US" sz="1600" dirty="0"/>
              <a:t>Whether systemic issues or other failures to provide appropriate services have kept the case in court </a:t>
            </a:r>
            <a:r>
              <a:rPr lang="en-US" sz="1600" dirty="0" smtClean="0"/>
              <a:t>unnecessarily</a:t>
            </a:r>
            <a:endParaRPr lang="en-US" sz="1600" dirty="0"/>
          </a:p>
          <a:p>
            <a:pPr lvl="1"/>
            <a:r>
              <a:rPr lang="en-US" sz="1600" dirty="0"/>
              <a:t>If all appropriate systems that should be involved have </a:t>
            </a:r>
            <a:r>
              <a:rPr lang="en-US" sz="1600" dirty="0" smtClean="0"/>
              <a:t>been </a:t>
            </a:r>
            <a:endParaRPr lang="en-US" sz="1600" dirty="0"/>
          </a:p>
          <a:p>
            <a:pPr lvl="1"/>
            <a:r>
              <a:rPr lang="en-US" sz="1600" dirty="0"/>
              <a:t>If all community-based alternatives have been explored and attempted, if appropriate, and whether the child has received individualized treatment/service plans before contemplating out-of-home </a:t>
            </a:r>
            <a:r>
              <a:rPr lang="en-US" sz="1600" dirty="0" smtClean="0"/>
              <a:t>placement</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47</a:t>
            </a:fld>
            <a:endParaRPr lang="en-US" altLang="en-US" dirty="0"/>
          </a:p>
        </p:txBody>
      </p:sp>
    </p:spTree>
    <p:extLst>
      <p:ext uri="{BB962C8B-B14F-4D97-AF65-F5344CB8AC3E}">
        <p14:creationId xmlns:p14="http://schemas.microsoft.com/office/powerpoint/2010/main" val="25143524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600" dirty="0" smtClean="0"/>
              <a:t>If </a:t>
            </a:r>
            <a:r>
              <a:rPr lang="en-US" sz="1600" dirty="0"/>
              <a:t>all non-residential options have been exhausted and the court is considering out-of-home placement, the judge should assess whether respite care or simply approving certain </a:t>
            </a:r>
            <a:r>
              <a:rPr lang="en-US" sz="1600" dirty="0" smtClean="0"/>
              <a:t>locations </a:t>
            </a:r>
            <a:r>
              <a:rPr lang="en-US" sz="1600" dirty="0"/>
              <a:t>as respite care options would provide the family and child resolution to the issues they face. </a:t>
            </a:r>
            <a:endParaRPr lang="en-US" sz="1600" dirty="0" smtClean="0"/>
          </a:p>
          <a:p>
            <a:pPr lvl="0"/>
            <a:endParaRPr lang="en-US" sz="1600" dirty="0"/>
          </a:p>
          <a:p>
            <a:pPr lvl="0"/>
            <a:r>
              <a:rPr lang="en-US" sz="1600" dirty="0"/>
              <a:t>In rare cases, youth may require temporary, specialized residential treatment programs to address complex trauma, severe mental health needs, and substance use disorders. </a:t>
            </a:r>
            <a:endParaRPr lang="en-US" sz="1600" dirty="0" smtClean="0"/>
          </a:p>
          <a:p>
            <a:pPr lvl="0"/>
            <a:endParaRPr lang="en-US" sz="1600" dirty="0"/>
          </a:p>
          <a:p>
            <a:pPr lvl="0"/>
            <a:r>
              <a:rPr lang="en-US" sz="1600" dirty="0" smtClean="0"/>
              <a:t>When </a:t>
            </a:r>
            <a:r>
              <a:rPr lang="en-US" sz="1600" dirty="0"/>
              <a:t>they are needed, residential treatment programs should be short-term placements that provide gender specific, trauma-informed services and that include the youth’s family and other caregivers in their treatment, recovery, and prompt re-integration into an appropriate family-like setting</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48</a:t>
            </a:fld>
            <a:endParaRPr lang="en-US" altLang="en-US" dirty="0"/>
          </a:p>
        </p:txBody>
      </p:sp>
    </p:spTree>
    <p:extLst>
      <p:ext uri="{BB962C8B-B14F-4D97-AF65-F5344CB8AC3E}">
        <p14:creationId xmlns:p14="http://schemas.microsoft.com/office/powerpoint/2010/main" val="17315015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600" dirty="0" smtClean="0"/>
              <a:t>A </a:t>
            </a:r>
            <a:r>
              <a:rPr lang="en-US" sz="1600" dirty="0"/>
              <a:t>young person should never be placed in a residential treatment facility as a default when more appropriate placement options are </a:t>
            </a:r>
            <a:r>
              <a:rPr lang="en-US" sz="1600" dirty="0" smtClean="0"/>
              <a:t>readily </a:t>
            </a:r>
            <a:r>
              <a:rPr lang="en-US" sz="1600" dirty="0"/>
              <a:t>available. Prior to any approval of a residential placement, there should be a multi-disciplinary team meeting to consult with the young person, their family and other caregivers, </a:t>
            </a:r>
            <a:r>
              <a:rPr lang="en-US" sz="1600" dirty="0" smtClean="0"/>
              <a:t>and, </a:t>
            </a:r>
            <a:r>
              <a:rPr lang="en-US" sz="1600" dirty="0"/>
              <a:t>as </a:t>
            </a:r>
            <a:r>
              <a:rPr lang="en-US" sz="1600" dirty="0" smtClean="0"/>
              <a:t>appropriate, </a:t>
            </a:r>
            <a:r>
              <a:rPr lang="en-US" sz="1600" dirty="0"/>
              <a:t>their case workers, and any other relevant mental health or other treatment specialists. </a:t>
            </a:r>
            <a:endParaRPr lang="en-US" sz="1600" dirty="0" smtClean="0"/>
          </a:p>
          <a:p>
            <a:pPr lvl="0"/>
            <a:endParaRPr lang="en-US" sz="1600" dirty="0"/>
          </a:p>
          <a:p>
            <a:pPr lvl="0"/>
            <a:r>
              <a:rPr lang="en-US" sz="1600" dirty="0" smtClean="0"/>
              <a:t>Once </a:t>
            </a:r>
            <a:r>
              <a:rPr lang="en-US" sz="1600" dirty="0"/>
              <a:t>approved, the continuing need for residential treatment should be re-evaluated frequently and appropriate supports provided to ensure the youth’s successful re-integration into family and community settings.</a:t>
            </a:r>
            <a:endParaRPr lang="en-US" sz="2000" dirty="0"/>
          </a:p>
          <a:p>
            <a:pPr lvl="0"/>
            <a:endParaRPr lang="en-US" sz="1600" dirty="0" smtClean="0"/>
          </a:p>
          <a:p>
            <a:pPr lvl="0"/>
            <a:r>
              <a:rPr lang="en-US" sz="1600" dirty="0" smtClean="0"/>
              <a:t>When </a:t>
            </a:r>
            <a:r>
              <a:rPr lang="en-US" sz="1600" dirty="0"/>
              <a:t>a longer term out-of home placement is required, </a:t>
            </a:r>
            <a:r>
              <a:rPr lang="en-US" sz="1600" dirty="0" smtClean="0"/>
              <a:t>a young person should </a:t>
            </a:r>
            <a:r>
              <a:rPr lang="en-US" sz="1600" dirty="0"/>
              <a:t>be able to stay in home-like settings that ensure safety and provide appropriate services and supports to address their unique needs. </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49</a:t>
            </a:fld>
            <a:endParaRPr lang="en-US" altLang="en-US" dirty="0"/>
          </a:p>
        </p:txBody>
      </p:sp>
    </p:spTree>
    <p:extLst>
      <p:ext uri="{BB962C8B-B14F-4D97-AF65-F5344CB8AC3E}">
        <p14:creationId xmlns:p14="http://schemas.microsoft.com/office/powerpoint/2010/main" val="23581741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700" dirty="0" smtClean="0"/>
              <a:t>Child welfare systems use many types of alternatives to congregate and group care settings that may be appropriate for youth charged with status offenses including:</a:t>
            </a:r>
          </a:p>
          <a:p>
            <a:pPr marL="285750" lvl="0" indent="-285750">
              <a:buFont typeface="Arial" panose="020B0604020202020204" pitchFamily="34" charset="0"/>
              <a:buChar char="•"/>
            </a:pPr>
            <a:r>
              <a:rPr lang="en-US" sz="1700" dirty="0" smtClean="0"/>
              <a:t>Kinship care </a:t>
            </a:r>
          </a:p>
          <a:p>
            <a:pPr marL="285750" lvl="0" indent="-285750">
              <a:buFont typeface="Arial" panose="020B0604020202020204" pitchFamily="34" charset="0"/>
              <a:buChar char="•"/>
            </a:pPr>
            <a:r>
              <a:rPr lang="en-US" sz="1700" dirty="0" smtClean="0"/>
              <a:t>Family foster care provided by non-relatives</a:t>
            </a:r>
          </a:p>
          <a:p>
            <a:pPr marL="285750" lvl="0" indent="-285750">
              <a:buFont typeface="Arial" panose="020B0604020202020204" pitchFamily="34" charset="0"/>
              <a:buChar char="•"/>
            </a:pPr>
            <a:r>
              <a:rPr lang="en-US" sz="1700" dirty="0"/>
              <a:t>T</a:t>
            </a:r>
            <a:r>
              <a:rPr lang="en-US" sz="1700" dirty="0" smtClean="0"/>
              <a:t>reatment foster care</a:t>
            </a:r>
          </a:p>
          <a:p>
            <a:pPr marL="285750" lvl="0" indent="-285750">
              <a:buFont typeface="Arial" panose="020B0604020202020204" pitchFamily="34" charset="0"/>
              <a:buChar char="•"/>
            </a:pPr>
            <a:r>
              <a:rPr lang="en-US" sz="1700" dirty="0"/>
              <a:t>S</a:t>
            </a:r>
            <a:r>
              <a:rPr lang="en-US" sz="1700" dirty="0" smtClean="0"/>
              <a:t>hared family care</a:t>
            </a:r>
          </a:p>
          <a:p>
            <a:pPr lvl="0"/>
            <a:endParaRPr lang="en-US" sz="1700" dirty="0" smtClean="0"/>
          </a:p>
          <a:p>
            <a:pPr lvl="0"/>
            <a:r>
              <a:rPr lang="en-US" sz="1700" dirty="0" smtClean="0"/>
              <a:t>Even when all of the above options have been exhausted, there are still many proven alternatives to confinement for youth charged with low level or status offenses. These include:</a:t>
            </a:r>
          </a:p>
          <a:p>
            <a:pPr marL="285750" lvl="0" indent="-285750">
              <a:buFont typeface="Arial" panose="020B0604020202020204" pitchFamily="34" charset="0"/>
              <a:buChar char="•"/>
            </a:pPr>
            <a:r>
              <a:rPr lang="en-US" sz="1700" dirty="0" smtClean="0"/>
              <a:t>Reporting centers, which are nonresidential treatment facilities where youth report at set frequencies, either at night or during the day</a:t>
            </a:r>
          </a:p>
          <a:p>
            <a:pPr marL="285750" lvl="0" indent="-285750">
              <a:buFont typeface="Arial" panose="020B0604020202020204" pitchFamily="34" charset="0"/>
              <a:buChar char="•"/>
            </a:pPr>
            <a:r>
              <a:rPr lang="en-US" sz="1700" dirty="0" smtClean="0"/>
              <a:t>“Intensive supervision programs,” which also require regular in person check-ins and offer youth needed services, but have stricter monitoring</a:t>
            </a:r>
            <a:endParaRPr lang="en-US" sz="17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50</a:t>
            </a:fld>
            <a:endParaRPr lang="en-US" altLang="en-US" dirty="0"/>
          </a:p>
        </p:txBody>
      </p:sp>
    </p:spTree>
    <p:extLst>
      <p:ext uri="{BB962C8B-B14F-4D97-AF65-F5344CB8AC3E}">
        <p14:creationId xmlns:p14="http://schemas.microsoft.com/office/powerpoint/2010/main" val="34718478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a:xfrm>
            <a:off x="228600" y="1676400"/>
            <a:ext cx="8686800" cy="4411663"/>
          </a:xfrm>
        </p:spPr>
        <p:txBody>
          <a:bodyPr/>
          <a:lstStyle/>
          <a:p>
            <a:r>
              <a:rPr lang="en-US" sz="1700" dirty="0"/>
              <a:t>Jamal is sixteen years old and attends Southern High School. He has an almost perfect attendance rate and is on the honor roll each semester, but he is a disruptive student. He has a tendency to be disrespectful towards teachers and administrators. In his freshman year at Southern, Jamal got into a physical altercation with a teacher who was consequently fired. Teachers dread having Jamal in their classroom and often send him to the library to do work instead of having him do work in the classroom. </a:t>
            </a:r>
            <a:endParaRPr lang="en-US" sz="1700" dirty="0" smtClean="0"/>
          </a:p>
          <a:p>
            <a:endParaRPr lang="en-US" sz="1700" dirty="0"/>
          </a:p>
          <a:p>
            <a:r>
              <a:rPr lang="en-US" sz="1700" dirty="0" smtClean="0"/>
              <a:t>Jamal </a:t>
            </a:r>
            <a:r>
              <a:rPr lang="en-US" sz="1700" dirty="0"/>
              <a:t>got into an altercation with his science teacher, who after years of disrespect snapped at Jamal. The altercation resulted in both parties being injured. Southern High School put the teacher on leave and suspended Jamal indefinitely. The teacher pressed chargers, but later dropped the assault charges against Jamal</a:t>
            </a:r>
            <a:r>
              <a:rPr lang="en-US" sz="1700" dirty="0" smtClean="0"/>
              <a:t>.</a:t>
            </a:r>
          </a:p>
          <a:p>
            <a:endParaRPr lang="en-US" sz="1700" dirty="0"/>
          </a:p>
          <a:p>
            <a:r>
              <a:rPr lang="en-US" sz="1700" dirty="0"/>
              <a:t>While on suspension, Jamal was wreaking havoc at home. Neither of his parents were able to get him to focus and control his temper. After an argument with his father that turned </a:t>
            </a:r>
            <a:r>
              <a:rPr lang="en-US" sz="1700" dirty="0" smtClean="0"/>
              <a:t>physical, </a:t>
            </a:r>
            <a:r>
              <a:rPr lang="en-US" sz="1700" dirty="0"/>
              <a:t>Jamal ran away from home. His father reported him missing the next day, but Jamal was never found. </a:t>
            </a:r>
          </a:p>
          <a:p>
            <a:endParaRPr lang="en-US" sz="17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51</a:t>
            </a:fld>
            <a:endParaRPr lang="en-US" altLang="en-US" dirty="0"/>
          </a:p>
        </p:txBody>
      </p:sp>
    </p:spTree>
    <p:extLst>
      <p:ext uri="{BB962C8B-B14F-4D97-AF65-F5344CB8AC3E}">
        <p14:creationId xmlns:p14="http://schemas.microsoft.com/office/powerpoint/2010/main" val="25651481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sz="1700" dirty="0" smtClean="0"/>
              <a:t>Two weeks after running away, Jamal came home. While sleeping at home, his parents called the police, stating “their son was out of control and they needed the court to help him get services”. Jamal appears in front of a judge and is ordered to “listen to his parents,” attend school regularly, and “stay out of trouble.” </a:t>
            </a:r>
          </a:p>
          <a:p>
            <a:endParaRPr lang="en-US" sz="1700" dirty="0"/>
          </a:p>
          <a:p>
            <a:r>
              <a:rPr lang="en-US" sz="1700" dirty="0" smtClean="0"/>
              <a:t>The next month, Jamal is home sick for three days, and gets into a loud argument with his mother. The neighbors call the police and Jamal runs away again. Once again, he is picked up by the police and appears in front of a judge on ungovernability and runaway charges. The judge decides to place Jamal in detention. </a:t>
            </a:r>
          </a:p>
          <a:p>
            <a:endParaRPr lang="en-US" sz="1700" dirty="0"/>
          </a:p>
          <a:p>
            <a:r>
              <a:rPr lang="en-US" sz="1700" dirty="0" smtClean="0"/>
              <a:t>While there, Jamal befriends John, who has been charged with aggravated assault. After he goes home from detention, Jamal spends more and more time with John’s friends, and stops attending school regularly. His grades fall and he is often away from home for days at a time. </a:t>
            </a:r>
            <a:endParaRPr lang="en-US" sz="17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52</a:t>
            </a:fld>
            <a:endParaRPr lang="en-US" altLang="en-US" dirty="0"/>
          </a:p>
        </p:txBody>
      </p:sp>
    </p:spTree>
    <p:extLst>
      <p:ext uri="{BB962C8B-B14F-4D97-AF65-F5344CB8AC3E}">
        <p14:creationId xmlns:p14="http://schemas.microsoft.com/office/powerpoint/2010/main" val="7428251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Discussion</a:t>
            </a:r>
            <a:endParaRPr lang="en-US" dirty="0"/>
          </a:p>
        </p:txBody>
      </p:sp>
      <p:sp>
        <p:nvSpPr>
          <p:cNvPr id="3" name="Content Placeholder 2"/>
          <p:cNvSpPr>
            <a:spLocks noGrp="1"/>
          </p:cNvSpPr>
          <p:nvPr>
            <p:ph idx="1"/>
          </p:nvPr>
        </p:nvSpPr>
        <p:spPr/>
        <p:txBody>
          <a:bodyPr/>
          <a:lstStyle/>
          <a:p>
            <a:pPr marL="342900" lvl="0" indent="-342900">
              <a:buFont typeface="Arial" panose="020B0604020202020204" pitchFamily="34" charset="0"/>
              <a:buChar char="•"/>
            </a:pPr>
            <a:r>
              <a:rPr lang="en-US" sz="2000" dirty="0"/>
              <a:t>What are the underlying issues that led to Jamal’s court involvement?</a:t>
            </a:r>
          </a:p>
          <a:p>
            <a:pPr marL="342900" lvl="0" indent="-342900">
              <a:buFont typeface="Arial" panose="020B0604020202020204" pitchFamily="34" charset="0"/>
              <a:buChar char="•"/>
            </a:pPr>
            <a:r>
              <a:rPr lang="en-US" sz="2000" dirty="0"/>
              <a:t>What services, policies, or training available in your jurisdiction could have helped Jamal and his family?</a:t>
            </a:r>
          </a:p>
          <a:p>
            <a:pPr marL="342900" lvl="0" indent="-342900">
              <a:buFont typeface="Arial" panose="020B0604020202020204" pitchFamily="34" charset="0"/>
              <a:buChar char="•"/>
            </a:pPr>
            <a:r>
              <a:rPr lang="en-US" sz="2000" dirty="0"/>
              <a:t>What services, policies, or training not currently available in your jurisdiction could have helped Jamal and his family?</a:t>
            </a:r>
          </a:p>
          <a:p>
            <a:pPr marL="342900" indent="-342900">
              <a:buFont typeface="Arial" panose="020B0604020202020204" pitchFamily="34" charset="0"/>
              <a:buChar char="•"/>
            </a:pP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53</a:t>
            </a:fld>
            <a:endParaRPr lang="en-US" altLang="en-US" dirty="0"/>
          </a:p>
        </p:txBody>
      </p:sp>
    </p:spTree>
    <p:extLst>
      <p:ext uri="{BB962C8B-B14F-4D97-AF65-F5344CB8AC3E}">
        <p14:creationId xmlns:p14="http://schemas.microsoft.com/office/powerpoint/2010/main" val="36005128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Tobie Smith/American Bar Association. </a:t>
            </a:r>
            <a:br>
              <a:rPr lang="en-US" sz="1600" dirty="0" smtClean="0"/>
            </a:br>
            <a:r>
              <a:rPr lang="en-US" sz="1600" dirty="0" smtClean="0">
                <a:hlinkClick r:id="rId2"/>
              </a:rPr>
              <a:t>Post-Adjudication </a:t>
            </a:r>
            <a:r>
              <a:rPr lang="en-US" sz="1600" dirty="0">
                <a:hlinkClick r:id="rId2"/>
              </a:rPr>
              <a:t>Strategies for Defending Juveniles in Status Offense </a:t>
            </a:r>
            <a:r>
              <a:rPr lang="en-US" sz="1600" dirty="0" smtClean="0">
                <a:hlinkClick r:id="rId2"/>
              </a:rPr>
              <a:t>Proceedings</a:t>
            </a:r>
            <a:r>
              <a:rPr lang="en-US" sz="1600" dirty="0" smtClean="0"/>
              <a:t>. </a:t>
            </a:r>
            <a:endParaRPr lang="en-US" sz="1600" dirty="0"/>
          </a:p>
          <a:p>
            <a:r>
              <a:rPr lang="en-US" sz="1600" dirty="0"/>
              <a:t> </a:t>
            </a:r>
          </a:p>
          <a:p>
            <a:r>
              <a:rPr lang="en-US" sz="1600" dirty="0" smtClean="0"/>
              <a:t>Child </a:t>
            </a:r>
            <a:r>
              <a:rPr lang="en-US" sz="1600" dirty="0"/>
              <a:t>Welfare Information Gateway. </a:t>
            </a:r>
            <a:r>
              <a:rPr lang="en-US" sz="1600" dirty="0" smtClean="0"/>
              <a:t/>
            </a:r>
            <a:br>
              <a:rPr lang="en-US" sz="1600" dirty="0" smtClean="0"/>
            </a:br>
            <a:r>
              <a:rPr lang="en-US" sz="1600" dirty="0" smtClean="0">
                <a:hlinkClick r:id="rId3"/>
              </a:rPr>
              <a:t>Types </a:t>
            </a:r>
            <a:r>
              <a:rPr lang="en-US" sz="1600" dirty="0">
                <a:hlinkClick r:id="rId3"/>
              </a:rPr>
              <a:t>of Out-of-Home Care</a:t>
            </a:r>
            <a:r>
              <a:rPr lang="en-US" sz="1600" dirty="0" smtClean="0"/>
              <a:t>.</a:t>
            </a:r>
          </a:p>
          <a:p>
            <a:endParaRPr lang="en-US" sz="1600" dirty="0"/>
          </a:p>
          <a:p>
            <a:r>
              <a:rPr lang="en-US" sz="1600" dirty="0" smtClean="0"/>
              <a:t>Office of Juvenile Justice and Delinquency Prevention. </a:t>
            </a:r>
            <a:br>
              <a:rPr lang="en-US" sz="1600" dirty="0" smtClean="0"/>
            </a:br>
            <a:r>
              <a:rPr lang="en-US" sz="1600" dirty="0" smtClean="0">
                <a:hlinkClick r:id="rId4"/>
              </a:rPr>
              <a:t>Community-Based </a:t>
            </a:r>
            <a:r>
              <a:rPr lang="en-US" sz="1600" dirty="0">
                <a:hlinkClick r:id="rId4"/>
              </a:rPr>
              <a:t>Alternatives to Secure Detention and </a:t>
            </a:r>
            <a:r>
              <a:rPr lang="en-US" sz="1600" dirty="0" smtClean="0">
                <a:hlinkClick r:id="rId4"/>
              </a:rPr>
              <a:t>Incarceration</a:t>
            </a:r>
            <a:r>
              <a:rPr lang="en-US" sz="1600" dirty="0" smtClean="0"/>
              <a:t>. </a:t>
            </a:r>
            <a:endParaRPr lang="en-US" sz="1600" dirty="0"/>
          </a:p>
          <a:p>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54</a:t>
            </a:fld>
            <a:endParaRPr lang="en-US" altLang="en-US" dirty="0"/>
          </a:p>
        </p:txBody>
      </p:sp>
    </p:spTree>
    <p:extLst>
      <p:ext uri="{BB962C8B-B14F-4D97-AF65-F5344CB8AC3E}">
        <p14:creationId xmlns:p14="http://schemas.microsoft.com/office/powerpoint/2010/main" val="39806533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Secure Confinement</a:t>
            </a:r>
          </a:p>
        </p:txBody>
      </p:sp>
      <p:sp>
        <p:nvSpPr>
          <p:cNvPr id="5" name="Text Placeholder 4"/>
          <p:cNvSpPr>
            <a:spLocks noGrp="1"/>
          </p:cNvSpPr>
          <p:nvPr>
            <p:ph type="body" idx="1"/>
          </p:nvPr>
        </p:nvSpPr>
        <p:spPr/>
        <p:txBody>
          <a:bodyPr/>
          <a:lstStyle/>
          <a:p>
            <a:r>
              <a:rPr lang="en-US" dirty="0" smtClean="0"/>
              <a:t>Principle 8</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55</a:t>
            </a:fld>
            <a:endParaRPr lang="en-US" altLang="en-US" dirty="0"/>
          </a:p>
        </p:txBody>
      </p:sp>
    </p:spTree>
    <p:extLst>
      <p:ext uri="{BB962C8B-B14F-4D97-AF65-F5344CB8AC3E}">
        <p14:creationId xmlns:p14="http://schemas.microsoft.com/office/powerpoint/2010/main" val="405154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8</a:t>
            </a:r>
            <a:endParaRPr lang="en-US" dirty="0"/>
          </a:p>
        </p:txBody>
      </p:sp>
      <p:sp>
        <p:nvSpPr>
          <p:cNvPr id="3" name="Content Placeholder 2"/>
          <p:cNvSpPr>
            <a:spLocks noGrp="1"/>
          </p:cNvSpPr>
          <p:nvPr>
            <p:ph idx="1"/>
          </p:nvPr>
        </p:nvSpPr>
        <p:spPr/>
        <p:txBody>
          <a:bodyPr/>
          <a:lstStyle/>
          <a:p>
            <a:r>
              <a:rPr lang="en-US" sz="2400" dirty="0"/>
              <a:t>Judicial officers should not securely detain or confine youth at any point in the status offense process.</a:t>
            </a:r>
          </a:p>
          <a:p>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56</a:t>
            </a:fld>
            <a:endParaRPr lang="en-US" altLang="en-US" dirty="0"/>
          </a:p>
        </p:txBody>
      </p:sp>
    </p:spTree>
    <p:extLst>
      <p:ext uri="{BB962C8B-B14F-4D97-AF65-F5344CB8AC3E}">
        <p14:creationId xmlns:p14="http://schemas.microsoft.com/office/powerpoint/2010/main" val="42807458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000" dirty="0"/>
              <a:t>Research has shown the damaging effects detention or secure confinement can have on children, whether as a detention method pre-court or as a form of punishment after adjudication. </a:t>
            </a:r>
            <a:endParaRPr lang="en-US" sz="2000" dirty="0" smtClean="0"/>
          </a:p>
          <a:p>
            <a:endParaRPr lang="en-US" sz="2000" dirty="0"/>
          </a:p>
          <a:p>
            <a:r>
              <a:rPr lang="en-US" sz="2000" dirty="0" smtClean="0"/>
              <a:t>Children </a:t>
            </a:r>
            <a:r>
              <a:rPr lang="en-US" sz="2000" dirty="0"/>
              <a:t>who are securely detained are more likely to become more deeply involved in the juvenile or criminal justice system and are more likely to re-enter the criminal justice system than children who participate in community-based programs. </a:t>
            </a:r>
            <a:endParaRPr lang="en-US" sz="2000" dirty="0" smtClean="0"/>
          </a:p>
          <a:p>
            <a:endParaRPr lang="en-US" sz="2000" dirty="0"/>
          </a:p>
          <a:p>
            <a:r>
              <a:rPr lang="en-US" sz="2000" dirty="0" smtClean="0"/>
              <a:t>Detention </a:t>
            </a:r>
            <a:r>
              <a:rPr lang="en-US" sz="2000" dirty="0"/>
              <a:t>also has a negative and significant impact on many facets of the child’s life.</a:t>
            </a:r>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57</a:t>
            </a:fld>
            <a:endParaRPr lang="en-US" altLang="en-US" dirty="0"/>
          </a:p>
        </p:txBody>
      </p:sp>
    </p:spTree>
    <p:extLst>
      <p:ext uri="{BB962C8B-B14F-4D97-AF65-F5344CB8AC3E}">
        <p14:creationId xmlns:p14="http://schemas.microsoft.com/office/powerpoint/2010/main" val="15192214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A child who has been securely detained has a higher likelihood </a:t>
            </a:r>
            <a:r>
              <a:rPr lang="en-US" sz="2000" dirty="0" smtClean="0"/>
              <a:t>of:</a:t>
            </a:r>
          </a:p>
          <a:p>
            <a:pPr marL="342900" lvl="0" indent="-342900">
              <a:buFont typeface="Arial" panose="020B0604020202020204" pitchFamily="34" charset="0"/>
              <a:buChar char="•"/>
            </a:pPr>
            <a:r>
              <a:rPr lang="en-US" sz="2000" dirty="0" smtClean="0"/>
              <a:t>Suffering </a:t>
            </a:r>
            <a:r>
              <a:rPr lang="en-US" sz="2000" dirty="0"/>
              <a:t>from physical or mental health </a:t>
            </a:r>
            <a:r>
              <a:rPr lang="en-US" sz="2000" dirty="0" smtClean="0"/>
              <a:t>problems</a:t>
            </a:r>
          </a:p>
          <a:p>
            <a:pPr marL="342900" lvl="0" indent="-342900">
              <a:buFont typeface="Arial" panose="020B0604020202020204" pitchFamily="34" charset="0"/>
              <a:buChar char="•"/>
            </a:pPr>
            <a:r>
              <a:rPr lang="en-US" sz="2000" dirty="0" smtClean="0"/>
              <a:t>Struggling </a:t>
            </a:r>
            <a:r>
              <a:rPr lang="en-US" sz="2000" dirty="0"/>
              <a:t>in or not completing </a:t>
            </a:r>
            <a:r>
              <a:rPr lang="en-US" sz="2000" dirty="0" smtClean="0"/>
              <a:t>school</a:t>
            </a:r>
          </a:p>
          <a:p>
            <a:pPr marL="342900" lvl="0" indent="-342900">
              <a:buFont typeface="Arial" panose="020B0604020202020204" pitchFamily="34" charset="0"/>
              <a:buChar char="•"/>
            </a:pPr>
            <a:r>
              <a:rPr lang="en-US" sz="2000" dirty="0"/>
              <a:t>H</a:t>
            </a:r>
            <a:r>
              <a:rPr lang="en-US" sz="2000" dirty="0" smtClean="0"/>
              <a:t>aving </a:t>
            </a:r>
            <a:r>
              <a:rPr lang="en-US" sz="2000" dirty="0"/>
              <a:t>difficulty in the labor market later in </a:t>
            </a:r>
            <a:r>
              <a:rPr lang="en-US" sz="2000" dirty="0" smtClean="0"/>
              <a:t>life</a:t>
            </a:r>
          </a:p>
          <a:p>
            <a:pPr lvl="0"/>
            <a:endParaRPr lang="en-US" sz="2000" dirty="0"/>
          </a:p>
          <a:p>
            <a:pPr lvl="0"/>
            <a:r>
              <a:rPr lang="en-US" sz="2000" dirty="0"/>
              <a:t>Placing a child charged with a status offense in secure confinement with children who have been accused of serious criminal offenses may expose the child to negative influences and behaviors that could lead to re-entry into the status offense system or entry into the delinquency system</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58</a:t>
            </a:fld>
            <a:endParaRPr lang="en-US" altLang="en-US" dirty="0"/>
          </a:p>
        </p:txBody>
      </p:sp>
    </p:spTree>
    <p:extLst>
      <p:ext uri="{BB962C8B-B14F-4D97-AF65-F5344CB8AC3E}">
        <p14:creationId xmlns:p14="http://schemas.microsoft.com/office/powerpoint/2010/main" val="23575632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smtClean="0"/>
              <a:t>Research </a:t>
            </a:r>
            <a:r>
              <a:rPr lang="en-US" sz="2000" dirty="0"/>
              <a:t>on adolescent development shows that young people’s brains continue to mature well into their twenties. As a result, adolescents are more likely than adults </a:t>
            </a:r>
            <a:r>
              <a:rPr lang="en-US" sz="2000" dirty="0" smtClean="0"/>
              <a:t>to:</a:t>
            </a:r>
          </a:p>
          <a:p>
            <a:pPr marL="342900" lvl="0" indent="-342900">
              <a:buFont typeface="Arial" panose="020B0604020202020204" pitchFamily="34" charset="0"/>
              <a:buChar char="•"/>
            </a:pPr>
            <a:r>
              <a:rPr lang="en-US" sz="2000" dirty="0"/>
              <a:t>B</a:t>
            </a:r>
            <a:r>
              <a:rPr lang="en-US" sz="2000" dirty="0" smtClean="0"/>
              <a:t>e </a:t>
            </a:r>
            <a:r>
              <a:rPr lang="en-US" sz="2000" dirty="0"/>
              <a:t>influenced by </a:t>
            </a:r>
            <a:r>
              <a:rPr lang="en-US" sz="2000" dirty="0" smtClean="0"/>
              <a:t>peers</a:t>
            </a:r>
          </a:p>
          <a:p>
            <a:pPr marL="342900" lvl="0" indent="-342900">
              <a:buFont typeface="Arial" panose="020B0604020202020204" pitchFamily="34" charset="0"/>
              <a:buChar char="•"/>
            </a:pPr>
            <a:r>
              <a:rPr lang="en-US" sz="2000" dirty="0"/>
              <a:t>E</a:t>
            </a:r>
            <a:r>
              <a:rPr lang="en-US" sz="2000" dirty="0" smtClean="0"/>
              <a:t>ngage </a:t>
            </a:r>
            <a:r>
              <a:rPr lang="en-US" sz="2000" dirty="0"/>
              <a:t>in risky and impulsive </a:t>
            </a:r>
            <a:r>
              <a:rPr lang="en-US" sz="2000" dirty="0" smtClean="0"/>
              <a:t>behaviors</a:t>
            </a:r>
          </a:p>
          <a:p>
            <a:pPr marL="342900" lvl="0" indent="-342900">
              <a:buFont typeface="Arial" panose="020B0604020202020204" pitchFamily="34" charset="0"/>
              <a:buChar char="•"/>
            </a:pPr>
            <a:r>
              <a:rPr lang="en-US" sz="2000" dirty="0"/>
              <a:t>E</a:t>
            </a:r>
            <a:r>
              <a:rPr lang="en-US" sz="2000" dirty="0" smtClean="0"/>
              <a:t>xperience </a:t>
            </a:r>
            <a:r>
              <a:rPr lang="en-US" sz="2000" dirty="0"/>
              <a:t>mood </a:t>
            </a:r>
            <a:r>
              <a:rPr lang="en-US" sz="2000" dirty="0" smtClean="0"/>
              <a:t>swings</a:t>
            </a:r>
          </a:p>
          <a:p>
            <a:pPr marL="342900" lvl="0" indent="-342900">
              <a:buFont typeface="Arial" panose="020B0604020202020204" pitchFamily="34" charset="0"/>
              <a:buChar char="•"/>
            </a:pPr>
            <a:r>
              <a:rPr lang="en-US" sz="2000" dirty="0"/>
              <a:t>H</a:t>
            </a:r>
            <a:r>
              <a:rPr lang="en-US" sz="2000" dirty="0" smtClean="0"/>
              <a:t>ave </a:t>
            </a:r>
            <a:r>
              <a:rPr lang="en-US" sz="2000" dirty="0"/>
              <a:t>reactions that are stronger or weaker than situations </a:t>
            </a:r>
            <a:r>
              <a:rPr lang="en-US" sz="2000" dirty="0" smtClean="0"/>
              <a:t>warrant</a:t>
            </a:r>
            <a:endParaRPr lang="en-US" sz="2000" dirty="0"/>
          </a:p>
          <a:p>
            <a:pPr lvl="0"/>
            <a:endParaRPr lang="en-US" sz="2000" dirty="0" smtClean="0"/>
          </a:p>
          <a:p>
            <a:pPr lvl="0"/>
            <a:r>
              <a:rPr lang="en-US" sz="2000" dirty="0" smtClean="0"/>
              <a:t>Using </a:t>
            </a:r>
            <a:r>
              <a:rPr lang="en-US" sz="2000" dirty="0"/>
              <a:t>detention or secure confinement as a way to curb these behaviors not only fails to recognize what research shows about adolescent development, but carries more risks than benefits for the child, his or her family, and community.</a:t>
            </a:r>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59</a:t>
            </a:fld>
            <a:endParaRPr lang="en-US" altLang="en-US" dirty="0"/>
          </a:p>
        </p:txBody>
      </p:sp>
    </p:spTree>
    <p:extLst>
      <p:ext uri="{BB962C8B-B14F-4D97-AF65-F5344CB8AC3E}">
        <p14:creationId xmlns:p14="http://schemas.microsoft.com/office/powerpoint/2010/main" val="5821094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r>
              <a:rPr lang="en-US" sz="1800" dirty="0" smtClean="0"/>
              <a:t>Judges can</a:t>
            </a:r>
            <a:r>
              <a:rPr lang="en-US" sz="1800" dirty="0"/>
              <a:t>:</a:t>
            </a:r>
          </a:p>
          <a:p>
            <a:pPr marL="285750" lvl="0" indent="-285750">
              <a:buFont typeface="Arial" panose="020B0604020202020204" pitchFamily="34" charset="0"/>
              <a:buChar char="•"/>
            </a:pPr>
            <a:r>
              <a:rPr lang="en-US" sz="1800" dirty="0" smtClean="0"/>
              <a:t>Critically </a:t>
            </a:r>
            <a:r>
              <a:rPr lang="en-US" sz="1800" dirty="0"/>
              <a:t>assess the cause of the child’s court order violation and determine whether community-based services or treatments may best help the child and </a:t>
            </a:r>
            <a:r>
              <a:rPr lang="en-US" sz="1800" dirty="0" smtClean="0"/>
              <a:t>family</a:t>
            </a:r>
          </a:p>
          <a:p>
            <a:pPr marL="285750" lvl="0" indent="-285750">
              <a:buFont typeface="Arial" panose="020B0604020202020204" pitchFamily="34" charset="0"/>
              <a:buChar char="•"/>
            </a:pPr>
            <a:r>
              <a:rPr lang="en-US" sz="1800" dirty="0" smtClean="0"/>
              <a:t>Determine </a:t>
            </a:r>
            <a:r>
              <a:rPr lang="en-US" sz="1800" dirty="0"/>
              <a:t>whether other laws or entitlements may offer viable alternatives to detention or place restrictions on the use of </a:t>
            </a:r>
            <a:r>
              <a:rPr lang="en-US" sz="1800" dirty="0" smtClean="0"/>
              <a:t>detention</a:t>
            </a:r>
          </a:p>
          <a:p>
            <a:pPr marL="285750" lvl="0" indent="-285750">
              <a:buFont typeface="Arial" panose="020B0604020202020204" pitchFamily="34" charset="0"/>
              <a:buChar char="•"/>
            </a:pPr>
            <a:r>
              <a:rPr lang="en-US" sz="1800" dirty="0" smtClean="0"/>
              <a:t>Explain </a:t>
            </a:r>
            <a:r>
              <a:rPr lang="en-US" sz="1800" dirty="0"/>
              <a:t>to parties to the case, as well as families, the dangers of incarceration and the better successes that are born from community-based service </a:t>
            </a:r>
            <a:r>
              <a:rPr lang="en-US" sz="1800" dirty="0" smtClean="0"/>
              <a:t>alternatives</a:t>
            </a:r>
          </a:p>
          <a:p>
            <a:pPr marL="285750" lvl="0" indent="-285750">
              <a:buFont typeface="Arial" panose="020B0604020202020204" pitchFamily="34" charset="0"/>
              <a:buChar char="•"/>
            </a:pPr>
            <a:r>
              <a:rPr lang="en-US" sz="1800" dirty="0" smtClean="0"/>
              <a:t>Seek </a:t>
            </a:r>
            <a:r>
              <a:rPr lang="en-US" sz="1800" dirty="0"/>
              <a:t>out respite or kinship care alternatives to </a:t>
            </a:r>
            <a:r>
              <a:rPr lang="en-US" sz="1800" dirty="0" smtClean="0"/>
              <a:t>detention</a:t>
            </a:r>
          </a:p>
          <a:p>
            <a:pPr marL="285750" lvl="0" indent="-285750">
              <a:buFont typeface="Arial" panose="020B0604020202020204" pitchFamily="34" charset="0"/>
              <a:buChar char="•"/>
            </a:pPr>
            <a:r>
              <a:rPr lang="en-US" sz="1800" dirty="0" smtClean="0"/>
              <a:t>Utilize </a:t>
            </a:r>
            <a:r>
              <a:rPr lang="en-US" sz="1800" dirty="0"/>
              <a:t>available community-based service </a:t>
            </a:r>
            <a:r>
              <a:rPr lang="en-US" sz="1800" dirty="0" smtClean="0"/>
              <a:t>alternatives</a:t>
            </a:r>
          </a:p>
          <a:p>
            <a:pPr marL="285750" lvl="0" indent="-285750">
              <a:buFont typeface="Arial" panose="020B0604020202020204" pitchFamily="34" charset="0"/>
              <a:buChar char="•"/>
            </a:pPr>
            <a:r>
              <a:rPr lang="en-US" sz="1800" dirty="0" smtClean="0"/>
              <a:t>Create </a:t>
            </a:r>
            <a:r>
              <a:rPr lang="en-US" sz="1800" dirty="0"/>
              <a:t>stakeholder work groups or advisory boards to assess how and when detention is used in status offense cases and develop strategies to identify and implement alternatives to detention and secure </a:t>
            </a:r>
            <a:r>
              <a:rPr lang="en-US" sz="1800" dirty="0" smtClean="0"/>
              <a:t>confinement</a:t>
            </a:r>
            <a:r>
              <a:rPr lang="en-US" sz="1800" dirty="0"/>
              <a:t/>
            </a:r>
            <a:br>
              <a:rPr lang="en-US" sz="1800" dirty="0"/>
            </a:br>
            <a:endParaRPr lang="en-US" sz="1800" dirty="0"/>
          </a:p>
          <a:p>
            <a:pPr marL="285750" indent="-285750">
              <a:buFont typeface="Arial" panose="020B0604020202020204" pitchFamily="34" charset="0"/>
              <a:buChar char="•"/>
            </a:pPr>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60</a:t>
            </a:fld>
            <a:endParaRPr lang="en-US" altLang="en-US" dirty="0"/>
          </a:p>
        </p:txBody>
      </p:sp>
    </p:spTree>
    <p:extLst>
      <p:ext uri="{BB962C8B-B14F-4D97-AF65-F5344CB8AC3E}">
        <p14:creationId xmlns:p14="http://schemas.microsoft.com/office/powerpoint/2010/main" val="26911360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 and Group Activity</a:t>
            </a:r>
            <a:endParaRPr lang="en-US" dirty="0"/>
          </a:p>
        </p:txBody>
      </p:sp>
      <p:sp>
        <p:nvSpPr>
          <p:cNvPr id="3" name="Content Placeholder 2"/>
          <p:cNvSpPr>
            <a:spLocks noGrp="1"/>
          </p:cNvSpPr>
          <p:nvPr>
            <p:ph idx="1"/>
          </p:nvPr>
        </p:nvSpPr>
        <p:spPr/>
        <p:txBody>
          <a:bodyPr/>
          <a:lstStyle/>
          <a:p>
            <a:pPr marL="285750" indent="-285750">
              <a:buFont typeface="Arial" panose="020B0604020202020204" pitchFamily="34" charset="0"/>
              <a:buChar char="•"/>
            </a:pPr>
            <a:r>
              <a:rPr lang="en-US" sz="1800" dirty="0"/>
              <a:t>What words would </a:t>
            </a:r>
            <a:r>
              <a:rPr lang="en-US" sz="1800" dirty="0" smtClean="0"/>
              <a:t>you use to </a:t>
            </a:r>
            <a:r>
              <a:rPr lang="en-US" sz="1800" dirty="0"/>
              <a:t>describe the short-term holding facilities used for juveniles in your jurisdiction? </a:t>
            </a:r>
            <a:endParaRPr lang="en-US" sz="1800" dirty="0" smtClean="0"/>
          </a:p>
          <a:p>
            <a:pPr marL="977900" lvl="1" indent="-285750">
              <a:buFont typeface="Arial" panose="020B0604020202020204" pitchFamily="34" charset="0"/>
              <a:buChar char="•"/>
            </a:pPr>
            <a:r>
              <a:rPr lang="en-US" sz="1500" dirty="0" smtClean="0"/>
              <a:t>Longer-term </a:t>
            </a:r>
            <a:r>
              <a:rPr lang="en-US" sz="1500" dirty="0"/>
              <a:t>facilities? </a:t>
            </a:r>
            <a:endParaRPr lang="en-US" sz="1500" dirty="0" smtClean="0"/>
          </a:p>
          <a:p>
            <a:pPr marL="977900" lvl="1" indent="-285750">
              <a:buFont typeface="Arial" panose="020B0604020202020204" pitchFamily="34" charset="0"/>
              <a:buChar char="•"/>
            </a:pPr>
            <a:r>
              <a:rPr lang="en-US" sz="1500" dirty="0" smtClean="0"/>
              <a:t>What </a:t>
            </a:r>
            <a:r>
              <a:rPr lang="en-US" sz="1500" dirty="0"/>
              <a:t>does the physical facility look like? </a:t>
            </a:r>
            <a:endParaRPr lang="en-US" sz="1500" dirty="0" smtClean="0"/>
          </a:p>
          <a:p>
            <a:pPr marL="977900" lvl="1" indent="-285750">
              <a:buFont typeface="Arial" panose="020B0604020202020204" pitchFamily="34" charset="0"/>
              <a:buChar char="•"/>
            </a:pPr>
            <a:r>
              <a:rPr lang="en-US" sz="1500" dirty="0" smtClean="0"/>
              <a:t>What </a:t>
            </a:r>
            <a:r>
              <a:rPr lang="en-US" sz="1500" dirty="0"/>
              <a:t>is the atmosphere like (e.g., how do you feel when you enter the facility)? </a:t>
            </a:r>
            <a:endParaRPr lang="en-US" sz="1500" dirty="0" smtClean="0"/>
          </a:p>
          <a:p>
            <a:pPr marL="977900" lvl="1" indent="-285750">
              <a:buFont typeface="Arial" panose="020B0604020202020204" pitchFamily="34" charset="0"/>
              <a:buChar char="•"/>
            </a:pPr>
            <a:r>
              <a:rPr lang="en-US" sz="1500" dirty="0" smtClean="0"/>
              <a:t>What </a:t>
            </a:r>
            <a:r>
              <a:rPr lang="en-US" sz="1500" dirty="0"/>
              <a:t>resources are available? </a:t>
            </a:r>
            <a:endParaRPr lang="en-US" sz="1500" dirty="0" smtClean="0"/>
          </a:p>
          <a:p>
            <a:pPr marL="977900" lvl="1" indent="-285750">
              <a:buFont typeface="Arial" panose="020B0604020202020204" pitchFamily="34" charset="0"/>
              <a:buChar char="•"/>
            </a:pPr>
            <a:r>
              <a:rPr lang="en-US" sz="1500" dirty="0" smtClean="0"/>
              <a:t>How </a:t>
            </a:r>
            <a:r>
              <a:rPr lang="en-US" sz="1500" dirty="0"/>
              <a:t>do youth spend their time? </a:t>
            </a:r>
          </a:p>
          <a:p>
            <a:r>
              <a:rPr lang="en-US" sz="1800" dirty="0"/>
              <a:t> </a:t>
            </a:r>
          </a:p>
          <a:p>
            <a:pPr marL="285750" indent="-285750">
              <a:buFont typeface="Arial" panose="020B0604020202020204" pitchFamily="34" charset="0"/>
              <a:buChar char="•"/>
            </a:pPr>
            <a:r>
              <a:rPr lang="en-US" sz="1800" dirty="0"/>
              <a:t>Think of your own child, or a mentee, family member or other adolescent you know. </a:t>
            </a:r>
            <a:endParaRPr lang="en-US" sz="1800" dirty="0" smtClean="0"/>
          </a:p>
          <a:p>
            <a:pPr marL="977900" lvl="1" indent="-285750">
              <a:buFont typeface="Arial" panose="020B0604020202020204" pitchFamily="34" charset="0"/>
              <a:buChar char="•"/>
            </a:pPr>
            <a:r>
              <a:rPr lang="en-US" sz="1500" dirty="0" smtClean="0"/>
              <a:t>What </a:t>
            </a:r>
            <a:r>
              <a:rPr lang="en-US" sz="1500" dirty="0"/>
              <a:t>is her home like? </a:t>
            </a:r>
            <a:endParaRPr lang="en-US" sz="1500" dirty="0" smtClean="0"/>
          </a:p>
          <a:p>
            <a:pPr marL="977900" lvl="1" indent="-285750">
              <a:buFont typeface="Arial" panose="020B0604020202020204" pitchFamily="34" charset="0"/>
              <a:buChar char="•"/>
            </a:pPr>
            <a:r>
              <a:rPr lang="en-US" sz="1500" dirty="0" smtClean="0"/>
              <a:t>Her </a:t>
            </a:r>
            <a:r>
              <a:rPr lang="en-US" sz="1500" dirty="0"/>
              <a:t>bedroom? </a:t>
            </a:r>
            <a:endParaRPr lang="en-US" sz="1500" dirty="0" smtClean="0"/>
          </a:p>
          <a:p>
            <a:pPr marL="977900" lvl="1" indent="-285750">
              <a:buFont typeface="Arial" panose="020B0604020202020204" pitchFamily="34" charset="0"/>
              <a:buChar char="•"/>
            </a:pPr>
            <a:r>
              <a:rPr lang="en-US" sz="1500" dirty="0" smtClean="0"/>
              <a:t>How </a:t>
            </a:r>
            <a:r>
              <a:rPr lang="en-US" sz="1500" dirty="0"/>
              <a:t>does she spend her time? </a:t>
            </a:r>
            <a:endParaRPr lang="en-US" sz="1500" dirty="0" smtClean="0"/>
          </a:p>
          <a:p>
            <a:pPr marL="977900" lvl="1" indent="-285750">
              <a:buFont typeface="Arial" panose="020B0604020202020204" pitchFamily="34" charset="0"/>
              <a:buChar char="•"/>
            </a:pPr>
            <a:r>
              <a:rPr lang="en-US" sz="1500" dirty="0" smtClean="0"/>
              <a:t>What </a:t>
            </a:r>
            <a:r>
              <a:rPr lang="en-US" sz="1500" dirty="0"/>
              <a:t>activities </a:t>
            </a:r>
            <a:r>
              <a:rPr lang="en-US" sz="1500" dirty="0" smtClean="0"/>
              <a:t>does she </a:t>
            </a:r>
            <a:r>
              <a:rPr lang="en-US" sz="1500" dirty="0"/>
              <a:t>participate in in a typical week (e.g., school, church, sports)?</a:t>
            </a:r>
          </a:p>
          <a:p>
            <a:r>
              <a:rPr lang="en-US" sz="18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61</a:t>
            </a:fld>
            <a:endParaRPr lang="en-US" altLang="en-US" dirty="0"/>
          </a:p>
        </p:txBody>
      </p:sp>
    </p:spTree>
    <p:extLst>
      <p:ext uri="{BB962C8B-B14F-4D97-AF65-F5344CB8AC3E}">
        <p14:creationId xmlns:p14="http://schemas.microsoft.com/office/powerpoint/2010/main" val="2593995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a:t>Mark </a:t>
            </a:r>
            <a:r>
              <a:rPr lang="en-US" sz="1600" dirty="0" smtClean="0"/>
              <a:t>Hassakis, Lisa </a:t>
            </a:r>
            <a:r>
              <a:rPr lang="en-US" sz="1600" dirty="0"/>
              <a:t>Jacobs. </a:t>
            </a:r>
            <a:r>
              <a:rPr lang="en-US" sz="1600" dirty="0" smtClean="0"/>
              <a:t/>
            </a:r>
            <a:br>
              <a:rPr lang="en-US" sz="1600" dirty="0" smtClean="0"/>
            </a:br>
            <a:r>
              <a:rPr lang="en-US" sz="1600" dirty="0" smtClean="0">
                <a:hlinkClick r:id="rId2"/>
              </a:rPr>
              <a:t>What </a:t>
            </a:r>
            <a:r>
              <a:rPr lang="en-US" sz="1600" dirty="0">
                <a:hlinkClick r:id="rId2"/>
              </a:rPr>
              <a:t>if it were your child</a:t>
            </a:r>
            <a:r>
              <a:rPr lang="en-US" sz="1600" dirty="0" smtClean="0">
                <a:hlinkClick r:id="rId2"/>
              </a:rPr>
              <a:t>?</a:t>
            </a:r>
            <a:endParaRPr lang="en-US" sz="1600" dirty="0" smtClean="0"/>
          </a:p>
          <a:p>
            <a:endParaRPr lang="en-US" sz="1600" dirty="0"/>
          </a:p>
          <a:p>
            <a:r>
              <a:rPr lang="en-US" sz="1600" dirty="0" smtClean="0"/>
              <a:t>Office </a:t>
            </a:r>
            <a:r>
              <a:rPr lang="en-US" sz="1600" dirty="0"/>
              <a:t>of Juvenile Justice and Delinquency Prevention. </a:t>
            </a:r>
            <a:r>
              <a:rPr lang="en-US" sz="1600" dirty="0" smtClean="0"/>
              <a:t/>
            </a:r>
            <a:br>
              <a:rPr lang="en-US" sz="1600" dirty="0" smtClean="0"/>
            </a:br>
            <a:r>
              <a:rPr lang="en-US" sz="1600" dirty="0" smtClean="0">
                <a:hlinkClick r:id="rId3"/>
              </a:rPr>
              <a:t>Community-Based </a:t>
            </a:r>
            <a:r>
              <a:rPr lang="en-US" sz="1600" dirty="0">
                <a:hlinkClick r:id="rId3"/>
              </a:rPr>
              <a:t>Alternatives to Secure Detention and </a:t>
            </a:r>
            <a:r>
              <a:rPr lang="en-US" sz="1600" dirty="0" smtClean="0">
                <a:hlinkClick r:id="rId3"/>
              </a:rPr>
              <a:t>Incarceration</a:t>
            </a:r>
            <a:r>
              <a:rPr lang="en-US" sz="1600" dirty="0" smtClean="0"/>
              <a:t>.</a:t>
            </a:r>
            <a:endParaRPr lang="en-US" sz="1600" dirty="0"/>
          </a:p>
          <a:p>
            <a:r>
              <a:rPr lang="en-US" sz="1600" dirty="0"/>
              <a:t> </a:t>
            </a:r>
          </a:p>
          <a:p>
            <a:r>
              <a:rPr lang="en-US" sz="1600" dirty="0"/>
              <a:t>Coalition for Juvenile Justice</a:t>
            </a:r>
            <a:r>
              <a:rPr lang="en-US" sz="1600" dirty="0" smtClean="0"/>
              <a:t>. </a:t>
            </a:r>
            <a:br>
              <a:rPr lang="en-US" sz="1600" dirty="0" smtClean="0"/>
            </a:br>
            <a:r>
              <a:rPr lang="en-US" sz="1600" dirty="0" smtClean="0">
                <a:hlinkClick r:id="rId4"/>
              </a:rPr>
              <a:t>Applying </a:t>
            </a:r>
            <a:r>
              <a:rPr lang="en-US" sz="1600" dirty="0">
                <a:hlinkClick r:id="rId4"/>
              </a:rPr>
              <a:t>Research to Practice Brief: What Are the Implications of Adolescent Brain Development for Juvenile Justice</a:t>
            </a:r>
            <a:r>
              <a:rPr lang="en-US" sz="1600" dirty="0" smtClean="0">
                <a:hlinkClick r:id="rId4"/>
              </a:rPr>
              <a:t>?</a:t>
            </a:r>
            <a:r>
              <a:rPr lang="en-US" sz="1600" dirty="0" smtClean="0"/>
              <a:t> </a:t>
            </a:r>
            <a:endParaRPr lang="en-US" sz="1600" dirty="0"/>
          </a:p>
          <a:p>
            <a:r>
              <a:rPr lang="en-US" sz="1600" dirty="0"/>
              <a:t> </a:t>
            </a:r>
          </a:p>
          <a:p>
            <a:r>
              <a:rPr lang="en-US" sz="1600" dirty="0"/>
              <a:t>Coalition for Juvenile Justice</a:t>
            </a:r>
            <a:r>
              <a:rPr lang="en-US" sz="1600" dirty="0" smtClean="0"/>
              <a:t>. </a:t>
            </a:r>
            <a:br>
              <a:rPr lang="en-US" sz="1600" dirty="0" smtClean="0"/>
            </a:br>
            <a:r>
              <a:rPr lang="en-US" sz="1600" dirty="0" smtClean="0">
                <a:hlinkClick r:id="rId5"/>
              </a:rPr>
              <a:t>Use </a:t>
            </a:r>
            <a:r>
              <a:rPr lang="en-US" sz="1600" dirty="0">
                <a:hlinkClick r:id="rId5"/>
              </a:rPr>
              <a:t>of the Valid Court Order Exception in the States</a:t>
            </a:r>
            <a:r>
              <a:rPr lang="en-US" sz="1600" dirty="0"/>
              <a:t>. </a:t>
            </a:r>
          </a:p>
          <a:p>
            <a:r>
              <a:rPr lang="en-US" sz="1600" dirty="0"/>
              <a:t> </a:t>
            </a:r>
            <a:endParaRPr lang="en-US" sz="1600" dirty="0" smtClean="0"/>
          </a:p>
          <a:p>
            <a:r>
              <a:rPr lang="en-US" sz="1600" dirty="0" smtClean="0"/>
              <a:t>Coalition </a:t>
            </a:r>
            <a:r>
              <a:rPr lang="en-US" sz="1600" dirty="0"/>
              <a:t>for Juvenile Justice</a:t>
            </a:r>
            <a:r>
              <a:rPr lang="en-US" sz="1600" dirty="0" smtClean="0"/>
              <a:t>. </a:t>
            </a:r>
            <a:br>
              <a:rPr lang="en-US" sz="1600" dirty="0" smtClean="0"/>
            </a:br>
            <a:r>
              <a:rPr lang="en-US" sz="1600" dirty="0" smtClean="0">
                <a:hlinkClick r:id="rId6"/>
              </a:rPr>
              <a:t>Positive </a:t>
            </a:r>
            <a:r>
              <a:rPr lang="en-US" sz="1600" dirty="0">
                <a:hlinkClick r:id="rId6"/>
              </a:rPr>
              <a:t>Power: Exercising Judicial Leadership to Prevent Court Involvement and Incarceration of Non-Delinquent </a:t>
            </a:r>
            <a:r>
              <a:rPr lang="en-US" sz="1600" dirty="0" smtClean="0">
                <a:hlinkClick r:id="rId6"/>
              </a:rPr>
              <a:t>Youth</a:t>
            </a:r>
            <a:r>
              <a:rPr lang="en-US" sz="1600" dirty="0" smtClean="0"/>
              <a:t>. </a:t>
            </a:r>
            <a:endParaRPr lang="en-US" sz="1600" dirty="0"/>
          </a:p>
          <a:p>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62</a:t>
            </a:fld>
            <a:endParaRPr lang="en-US" altLang="en-US" dirty="0"/>
          </a:p>
        </p:txBody>
      </p:sp>
    </p:spTree>
    <p:extLst>
      <p:ext uri="{BB962C8B-B14F-4D97-AF65-F5344CB8AC3E}">
        <p14:creationId xmlns:p14="http://schemas.microsoft.com/office/powerpoint/2010/main" val="38896581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Community-Based Assistance </a:t>
            </a:r>
          </a:p>
        </p:txBody>
      </p:sp>
      <p:sp>
        <p:nvSpPr>
          <p:cNvPr id="5" name="Text Placeholder 4"/>
          <p:cNvSpPr>
            <a:spLocks noGrp="1"/>
          </p:cNvSpPr>
          <p:nvPr>
            <p:ph type="body" idx="1"/>
          </p:nvPr>
        </p:nvSpPr>
        <p:spPr/>
        <p:txBody>
          <a:bodyPr/>
          <a:lstStyle/>
          <a:p>
            <a:r>
              <a:rPr lang="en-US" dirty="0" smtClean="0"/>
              <a:t>Principle 9</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63</a:t>
            </a:fld>
            <a:endParaRPr lang="en-US" altLang="en-US" dirty="0"/>
          </a:p>
        </p:txBody>
      </p:sp>
    </p:spTree>
    <p:extLst>
      <p:ext uri="{BB962C8B-B14F-4D97-AF65-F5344CB8AC3E}">
        <p14:creationId xmlns:p14="http://schemas.microsoft.com/office/powerpoint/2010/main" val="29164724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9</a:t>
            </a:r>
            <a:endParaRPr lang="en-US" dirty="0"/>
          </a:p>
        </p:txBody>
      </p:sp>
      <p:sp>
        <p:nvSpPr>
          <p:cNvPr id="3" name="Content Placeholder 2"/>
          <p:cNvSpPr>
            <a:spLocks noGrp="1"/>
          </p:cNvSpPr>
          <p:nvPr>
            <p:ph idx="1"/>
          </p:nvPr>
        </p:nvSpPr>
        <p:spPr/>
        <p:txBody>
          <a:bodyPr/>
          <a:lstStyle/>
          <a:p>
            <a:r>
              <a:rPr lang="en-US" sz="2400" dirty="0" smtClean="0"/>
              <a:t>Lawyers for alleged and adjudicated status offenders should advocate for voluntary and community-based assistance to limit and/or avoid continued court involvement and secure confinement.</a:t>
            </a:r>
          </a:p>
          <a:p>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64</a:t>
            </a:fld>
            <a:endParaRPr lang="en-US" altLang="en-US" dirty="0"/>
          </a:p>
        </p:txBody>
      </p:sp>
    </p:spTree>
    <p:extLst>
      <p:ext uri="{BB962C8B-B14F-4D97-AF65-F5344CB8AC3E}">
        <p14:creationId xmlns:p14="http://schemas.microsoft.com/office/powerpoint/2010/main" val="333981480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A key part of the attorney’s role is to limit court involvement and avoid secure confinement. This includes educating parents and children about what the process will be and how to advocate for themselves.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65</a:t>
            </a:fld>
            <a:endParaRPr lang="en-US" altLang="en-US" dirty="0"/>
          </a:p>
        </p:txBody>
      </p:sp>
    </p:spTree>
    <p:extLst>
      <p:ext uri="{BB962C8B-B14F-4D97-AF65-F5344CB8AC3E}">
        <p14:creationId xmlns:p14="http://schemas.microsoft.com/office/powerpoint/2010/main" val="38162248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Parents and youth can help the attorney make the case to the court that court intervention and/or secure confinement is unnecessary because the child’s needs can be met with resources available in the community and family support. </a:t>
            </a:r>
            <a:endParaRPr lang="en-US" sz="2000" dirty="0" smtClean="0"/>
          </a:p>
          <a:p>
            <a:pPr lvl="0"/>
            <a:endParaRPr lang="en-US" sz="2000" dirty="0"/>
          </a:p>
          <a:p>
            <a:pPr lvl="0"/>
            <a:r>
              <a:rPr lang="en-US" sz="2000" dirty="0"/>
              <a:t>Some parents may mistakenly believe that court involvement will benefit their child; by addressing this </a:t>
            </a:r>
            <a:r>
              <a:rPr lang="en-US" sz="2000" dirty="0" smtClean="0"/>
              <a:t>misconception </a:t>
            </a:r>
            <a:r>
              <a:rPr lang="en-US" sz="2000" dirty="0"/>
              <a:t>attorneys can encourage parents to better assist in efforts to avoid deeper system involvement. </a:t>
            </a:r>
            <a:endParaRPr lang="en-US" sz="2000" dirty="0" smtClean="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66</a:t>
            </a:fld>
            <a:endParaRPr lang="en-US" altLang="en-US" dirty="0"/>
          </a:p>
        </p:txBody>
      </p:sp>
    </p:spTree>
    <p:extLst>
      <p:ext uri="{BB962C8B-B14F-4D97-AF65-F5344CB8AC3E}">
        <p14:creationId xmlns:p14="http://schemas.microsoft.com/office/powerpoint/2010/main" val="4168453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smtClean="0"/>
              <a:t>Limited </a:t>
            </a:r>
            <a:r>
              <a:rPr lang="en-US" sz="2000" dirty="0"/>
              <a:t>resources, geographic factors and long wait lists are often barriers accessing community-based and diversion services. </a:t>
            </a:r>
            <a:endParaRPr lang="en-US" sz="2000" dirty="0" smtClean="0"/>
          </a:p>
          <a:p>
            <a:pPr lvl="0"/>
            <a:endParaRPr lang="en-US" sz="2000" dirty="0"/>
          </a:p>
          <a:p>
            <a:pPr lvl="0"/>
            <a:r>
              <a:rPr lang="en-US" sz="2000" dirty="0" smtClean="0"/>
              <a:t>Professionals </a:t>
            </a:r>
            <a:r>
              <a:rPr lang="en-US" sz="2000" dirty="0"/>
              <a:t>should be aware of ways to overcome these barriers, such as by understanding how and when the Early and Periodic Screening, Diagnosis and Treatment (EPSDT) provisions of Medicaid apply. </a:t>
            </a:r>
            <a:endParaRPr lang="en-US" sz="2000" dirty="0" smtClean="0"/>
          </a:p>
          <a:p>
            <a:pPr lvl="0"/>
            <a:endParaRPr lang="en-US" sz="2000" dirty="0"/>
          </a:p>
          <a:p>
            <a:pPr lvl="0"/>
            <a:r>
              <a:rPr lang="en-US" sz="2000" dirty="0" smtClean="0"/>
              <a:t>Federal </a:t>
            </a:r>
            <a:r>
              <a:rPr lang="en-US" sz="2000" dirty="0"/>
              <a:t>law requires statewide EPSDT services and may be a basis for challenging a lack of services due to geographic location.</a:t>
            </a:r>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67</a:t>
            </a:fld>
            <a:endParaRPr lang="en-US" altLang="en-US" dirty="0"/>
          </a:p>
        </p:txBody>
      </p:sp>
    </p:spTree>
    <p:extLst>
      <p:ext uri="{BB962C8B-B14F-4D97-AF65-F5344CB8AC3E}">
        <p14:creationId xmlns:p14="http://schemas.microsoft.com/office/powerpoint/2010/main" val="6596123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7696200" cy="1295400"/>
          </a:xfrm>
        </p:spPr>
        <p:txBody>
          <a:bodyPr/>
          <a:lstStyle/>
          <a:p>
            <a:r>
              <a:rPr lang="en-US" dirty="0" smtClean="0"/>
              <a:t>Action Steps for Change</a:t>
            </a:r>
            <a:endParaRPr lang="en-US" dirty="0"/>
          </a:p>
        </p:txBody>
      </p:sp>
      <p:sp>
        <p:nvSpPr>
          <p:cNvPr id="3" name="Content Placeholder 2"/>
          <p:cNvSpPr>
            <a:spLocks noGrp="1"/>
          </p:cNvSpPr>
          <p:nvPr>
            <p:ph idx="1"/>
          </p:nvPr>
        </p:nvSpPr>
        <p:spPr>
          <a:xfrm>
            <a:off x="228600" y="1371600"/>
            <a:ext cx="8686800" cy="4411663"/>
          </a:xfrm>
        </p:spPr>
        <p:txBody>
          <a:bodyPr/>
          <a:lstStyle/>
          <a:p>
            <a:r>
              <a:rPr lang="en-US" sz="1700" dirty="0" smtClean="0"/>
              <a:t>Attorneys </a:t>
            </a:r>
            <a:r>
              <a:rPr lang="en-US" sz="1700" dirty="0"/>
              <a:t>representing youth can </a:t>
            </a:r>
            <a:r>
              <a:rPr lang="en-US" sz="1700" dirty="0" smtClean="0"/>
              <a:t>help avoid </a:t>
            </a:r>
            <a:r>
              <a:rPr lang="en-US" sz="1700" dirty="0"/>
              <a:t>deeper justice system </a:t>
            </a:r>
            <a:r>
              <a:rPr lang="en-US" sz="1700" dirty="0" smtClean="0"/>
              <a:t/>
            </a:r>
            <a:br>
              <a:rPr lang="en-US" sz="1700" dirty="0" smtClean="0"/>
            </a:br>
            <a:r>
              <a:rPr lang="en-US" sz="1700" dirty="0" smtClean="0"/>
              <a:t>involvement </a:t>
            </a:r>
            <a:r>
              <a:rPr lang="en-US" sz="1700" dirty="0"/>
              <a:t>and secure </a:t>
            </a:r>
            <a:r>
              <a:rPr lang="en-US" sz="1700" dirty="0" smtClean="0"/>
              <a:t>confinement:</a:t>
            </a:r>
            <a:endParaRPr lang="en-US" sz="1700" dirty="0"/>
          </a:p>
          <a:p>
            <a:pPr marL="342900" lvl="0" indent="-342900">
              <a:buFont typeface="Arial" panose="020B0604020202020204" pitchFamily="34" charset="0"/>
              <a:buChar char="•"/>
            </a:pPr>
            <a:r>
              <a:rPr lang="en-US" sz="1700" dirty="0"/>
              <a:t>Move to dismiss the case because of a disability or unmet mental health need, or if protections or entitlements under federal law </a:t>
            </a:r>
          </a:p>
          <a:p>
            <a:pPr marL="342900" lvl="0" indent="-342900">
              <a:buFont typeface="Arial" panose="020B0604020202020204" pitchFamily="34" charset="0"/>
              <a:buChar char="•"/>
            </a:pPr>
            <a:r>
              <a:rPr lang="en-US" sz="1700" dirty="0" smtClean="0"/>
              <a:t>Assess </a:t>
            </a:r>
            <a:r>
              <a:rPr lang="en-US" sz="1700" dirty="0"/>
              <a:t>whether the agency was required by statute to attempt to connect the youth to services before filing a petition and asserting that the court lacks jurisdiction if it failed to do </a:t>
            </a:r>
            <a:r>
              <a:rPr lang="en-US" sz="1700" dirty="0" smtClean="0"/>
              <a:t>so</a:t>
            </a:r>
            <a:endParaRPr lang="en-US" sz="1700" dirty="0"/>
          </a:p>
          <a:p>
            <a:pPr marL="342900" lvl="0" indent="-342900">
              <a:buFont typeface="Arial" panose="020B0604020202020204" pitchFamily="34" charset="0"/>
              <a:buChar char="•"/>
            </a:pPr>
            <a:r>
              <a:rPr lang="en-US" sz="1700" dirty="0"/>
              <a:t>Ask that the court stay the case or give a continuance pending assessment results and/or service </a:t>
            </a:r>
            <a:r>
              <a:rPr lang="en-US" sz="1700" dirty="0" smtClean="0"/>
              <a:t>delivery</a:t>
            </a:r>
            <a:endParaRPr lang="en-US" sz="1700" dirty="0"/>
          </a:p>
          <a:p>
            <a:pPr marL="342900" lvl="0" indent="-342900">
              <a:buFont typeface="Arial" panose="020B0604020202020204" pitchFamily="34" charset="0"/>
              <a:buChar char="•"/>
            </a:pPr>
            <a:r>
              <a:rPr lang="en-US" sz="1700" dirty="0"/>
              <a:t>Participate in mediation, family group conferencing, or other forms of alternative dispute </a:t>
            </a:r>
            <a:r>
              <a:rPr lang="en-US" sz="1700" dirty="0" smtClean="0"/>
              <a:t>resolution</a:t>
            </a:r>
            <a:endParaRPr lang="en-US" sz="1700" dirty="0"/>
          </a:p>
          <a:p>
            <a:pPr marL="342900" lvl="0" indent="-342900">
              <a:buFont typeface="Arial" panose="020B0604020202020204" pitchFamily="34" charset="0"/>
              <a:buChar char="•"/>
            </a:pPr>
            <a:r>
              <a:rPr lang="en-US" sz="1700" dirty="0"/>
              <a:t>Challenge an attempt to lock up a youth based on a valid court order violation when the order violated was vague, unclear, or </a:t>
            </a:r>
            <a:r>
              <a:rPr lang="en-US" sz="1700" dirty="0" smtClean="0"/>
              <a:t>unreasonable</a:t>
            </a:r>
            <a:endParaRPr lang="en-US" sz="1700" dirty="0"/>
          </a:p>
          <a:p>
            <a:pPr marL="342900" lvl="0" indent="-342900">
              <a:buFont typeface="Arial" panose="020B0604020202020204" pitchFamily="34" charset="0"/>
              <a:buChar char="•"/>
            </a:pPr>
            <a:r>
              <a:rPr lang="en-US" sz="1700" dirty="0" smtClean="0"/>
              <a:t>Require </a:t>
            </a:r>
            <a:r>
              <a:rPr lang="en-US" sz="1700" dirty="0"/>
              <a:t>the state to prove every element of every statutory section potentially violated, challenging whether the alleged behavior violated bright line rules or truly met the subjective standards of the </a:t>
            </a:r>
            <a:r>
              <a:rPr lang="en-US" sz="1700" dirty="0" smtClean="0"/>
              <a:t>statute</a:t>
            </a:r>
            <a:endParaRPr lang="en-US" sz="1700" dirty="0"/>
          </a:p>
          <a:p>
            <a:pPr marL="342900" lvl="0" indent="-342900">
              <a:buFont typeface="Arial" panose="020B0604020202020204" pitchFamily="34" charset="0"/>
              <a:buChar char="•"/>
            </a:pPr>
            <a:r>
              <a:rPr lang="en-US" sz="1700" dirty="0"/>
              <a:t>Educate the court and parents about the dangerous effects of detention </a:t>
            </a:r>
            <a:r>
              <a:rPr lang="en-US" sz="1700" dirty="0" smtClean="0"/>
              <a:t>and court involvement</a:t>
            </a:r>
            <a:endParaRPr lang="en-US" sz="17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68</a:t>
            </a:fld>
            <a:endParaRPr lang="en-US" altLang="en-US" dirty="0"/>
          </a:p>
        </p:txBody>
      </p:sp>
    </p:spTree>
    <p:extLst>
      <p:ext uri="{BB962C8B-B14F-4D97-AF65-F5344CB8AC3E}">
        <p14:creationId xmlns:p14="http://schemas.microsoft.com/office/powerpoint/2010/main" val="324655157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Activity</a:t>
            </a:r>
            <a:endParaRPr lang="en-US" dirty="0"/>
          </a:p>
        </p:txBody>
      </p:sp>
      <p:sp>
        <p:nvSpPr>
          <p:cNvPr id="3" name="Content Placeholder 2"/>
          <p:cNvSpPr>
            <a:spLocks noGrp="1"/>
          </p:cNvSpPr>
          <p:nvPr>
            <p:ph idx="1"/>
          </p:nvPr>
        </p:nvSpPr>
        <p:spPr/>
        <p:txBody>
          <a:bodyPr/>
          <a:lstStyle/>
          <a:p>
            <a:r>
              <a:rPr lang="en-US" sz="2000" dirty="0" smtClean="0"/>
              <a:t>Please describe </a:t>
            </a:r>
            <a:r>
              <a:rPr lang="en-US" sz="2000" dirty="0"/>
              <a:t>all of the elements that would need to be proven or disproven if a youth were alleged to have committed a status offense. </a:t>
            </a:r>
          </a:p>
          <a:p>
            <a:endParaRPr lang="en-US" sz="2000" dirty="0" smtClean="0"/>
          </a:p>
          <a:p>
            <a:r>
              <a:rPr lang="en-US" sz="2000" dirty="0"/>
              <a:t>W</a:t>
            </a:r>
            <a:r>
              <a:rPr lang="en-US" sz="2000" dirty="0" smtClean="0"/>
              <a:t>hat can justice </a:t>
            </a:r>
            <a:r>
              <a:rPr lang="en-US" sz="2000" dirty="0"/>
              <a:t>system professionals </a:t>
            </a:r>
            <a:r>
              <a:rPr lang="en-US" sz="2000" dirty="0" smtClean="0"/>
              <a:t>,other </a:t>
            </a:r>
            <a:r>
              <a:rPr lang="en-US" sz="2000" dirty="0"/>
              <a:t>than </a:t>
            </a:r>
            <a:r>
              <a:rPr lang="en-US" sz="2000" dirty="0" smtClean="0"/>
              <a:t>attorneys, </a:t>
            </a:r>
            <a:r>
              <a:rPr lang="en-US" sz="2000" dirty="0"/>
              <a:t>do to ensure that youth are not unnecessarily charged with status </a:t>
            </a:r>
            <a:r>
              <a:rPr lang="en-US" sz="2000" dirty="0" smtClean="0"/>
              <a:t>offenses?</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69</a:t>
            </a:fld>
            <a:endParaRPr lang="en-US" altLang="en-US" dirty="0"/>
          </a:p>
        </p:txBody>
      </p:sp>
    </p:spTree>
    <p:extLst>
      <p:ext uri="{BB962C8B-B14F-4D97-AF65-F5344CB8AC3E}">
        <p14:creationId xmlns:p14="http://schemas.microsoft.com/office/powerpoint/2010/main" val="1711021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American Bar Association Center on Children and the Law.</a:t>
            </a:r>
            <a:br>
              <a:rPr lang="en-US" sz="1600" dirty="0" smtClean="0"/>
            </a:br>
            <a:r>
              <a:rPr lang="en-US" sz="1600" dirty="0" smtClean="0">
                <a:hlinkClick r:id="rId2"/>
              </a:rPr>
              <a:t>Accessing </a:t>
            </a:r>
            <a:r>
              <a:rPr lang="en-US" sz="1600" dirty="0">
                <a:hlinkClick r:id="rId2"/>
              </a:rPr>
              <a:t>Intervention Services for Status Offenders and Avoiding Deeper Involvement in the Court </a:t>
            </a:r>
            <a:r>
              <a:rPr lang="en-US" sz="1600" dirty="0" smtClean="0">
                <a:hlinkClick r:id="rId2"/>
              </a:rPr>
              <a:t>System in Representing Juvenile Status Offenders</a:t>
            </a:r>
            <a:r>
              <a:rPr lang="en-US" sz="1600" dirty="0" smtClean="0"/>
              <a:t>. </a:t>
            </a:r>
            <a:endParaRPr lang="en-US" sz="1600" dirty="0"/>
          </a:p>
          <a:p>
            <a:r>
              <a:rPr lang="en-US" sz="1600" dirty="0"/>
              <a:t> </a:t>
            </a:r>
          </a:p>
          <a:p>
            <a:r>
              <a:rPr lang="en-US" sz="1600" dirty="0"/>
              <a:t>Coalition for Juvenile Justice. </a:t>
            </a:r>
            <a:r>
              <a:rPr lang="en-US" sz="1600" dirty="0" smtClean="0"/>
              <a:t/>
            </a:r>
            <a:br>
              <a:rPr lang="en-US" sz="1600" dirty="0" smtClean="0"/>
            </a:br>
            <a:r>
              <a:rPr lang="en-US" sz="1600" dirty="0" smtClean="0">
                <a:hlinkClick r:id="rId3"/>
              </a:rPr>
              <a:t>Status </a:t>
            </a:r>
            <a:r>
              <a:rPr lang="en-US" sz="1600" dirty="0">
                <a:hlinkClick r:id="rId3"/>
              </a:rPr>
              <a:t>Offenses: A National Survey</a:t>
            </a:r>
            <a:r>
              <a:rPr lang="en-US" sz="1600" dirty="0"/>
              <a:t>. </a:t>
            </a:r>
          </a:p>
          <a:p>
            <a:r>
              <a:rPr lang="en-US" sz="1600" dirty="0"/>
              <a:t> </a:t>
            </a:r>
          </a:p>
          <a:p>
            <a:r>
              <a:rPr lang="en-US" sz="1600" dirty="0"/>
              <a:t>Coalition for Juvenile Justice. </a:t>
            </a:r>
            <a:r>
              <a:rPr lang="en-US" sz="1600" dirty="0" smtClean="0"/>
              <a:t/>
            </a:r>
            <a:br>
              <a:rPr lang="en-US" sz="1600" dirty="0" smtClean="0"/>
            </a:br>
            <a:r>
              <a:rPr lang="en-US" sz="1600" dirty="0" smtClean="0">
                <a:hlinkClick r:id="rId4"/>
              </a:rPr>
              <a:t>Model </a:t>
            </a:r>
            <a:r>
              <a:rPr lang="en-US" sz="1600" dirty="0">
                <a:hlinkClick r:id="rId4"/>
              </a:rPr>
              <a:t>Policy Guide: Status Offense Laws</a:t>
            </a:r>
            <a:r>
              <a:rPr lang="en-US" sz="16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70</a:t>
            </a:fld>
            <a:endParaRPr lang="en-US" altLang="en-US" dirty="0"/>
          </a:p>
        </p:txBody>
      </p:sp>
    </p:spTree>
    <p:extLst>
      <p:ext uri="{BB962C8B-B14F-4D97-AF65-F5344CB8AC3E}">
        <p14:creationId xmlns:p14="http://schemas.microsoft.com/office/powerpoint/2010/main" val="38485271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Due Process Rights</a:t>
            </a:r>
          </a:p>
        </p:txBody>
      </p:sp>
      <p:sp>
        <p:nvSpPr>
          <p:cNvPr id="5" name="Text Placeholder 4"/>
          <p:cNvSpPr>
            <a:spLocks noGrp="1"/>
          </p:cNvSpPr>
          <p:nvPr>
            <p:ph type="body" idx="1"/>
          </p:nvPr>
        </p:nvSpPr>
        <p:spPr/>
        <p:txBody>
          <a:bodyPr/>
          <a:lstStyle/>
          <a:p>
            <a:r>
              <a:rPr lang="en-US" dirty="0" smtClean="0"/>
              <a:t>Principle 10</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71</a:t>
            </a:fld>
            <a:endParaRPr lang="en-US" altLang="en-US" dirty="0"/>
          </a:p>
        </p:txBody>
      </p:sp>
    </p:spTree>
    <p:extLst>
      <p:ext uri="{BB962C8B-B14F-4D97-AF65-F5344CB8AC3E}">
        <p14:creationId xmlns:p14="http://schemas.microsoft.com/office/powerpoint/2010/main" val="164313923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10</a:t>
            </a:r>
            <a:endParaRPr lang="en-US" dirty="0"/>
          </a:p>
        </p:txBody>
      </p:sp>
      <p:sp>
        <p:nvSpPr>
          <p:cNvPr id="3" name="Content Placeholder 2"/>
          <p:cNvSpPr>
            <a:spLocks noGrp="1"/>
          </p:cNvSpPr>
          <p:nvPr>
            <p:ph idx="1"/>
          </p:nvPr>
        </p:nvSpPr>
        <p:spPr/>
        <p:txBody>
          <a:bodyPr/>
          <a:lstStyle/>
          <a:p>
            <a:r>
              <a:rPr lang="en-US" sz="2400" dirty="0"/>
              <a:t>Lawyers for alleged and adjudicated status offenders should advocate for child clients to be treated fairly throughout the court process and for their due process rights to be protected.</a:t>
            </a:r>
          </a:p>
          <a:p>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72</a:t>
            </a:fld>
            <a:endParaRPr lang="en-US" altLang="en-US" dirty="0"/>
          </a:p>
        </p:txBody>
      </p:sp>
    </p:spTree>
    <p:extLst>
      <p:ext uri="{BB962C8B-B14F-4D97-AF65-F5344CB8AC3E}">
        <p14:creationId xmlns:p14="http://schemas.microsoft.com/office/powerpoint/2010/main" val="39466471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To effectively represent a child client in a status offense case, the lawyer must not only advocate for what the child wants, but ensure the child is treated fairly throughout the court process and that his or her rights are protected.</a:t>
            </a:r>
          </a:p>
          <a:p>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73</a:t>
            </a:fld>
            <a:endParaRPr lang="en-US" altLang="en-US" dirty="0"/>
          </a:p>
        </p:txBody>
      </p:sp>
    </p:spTree>
    <p:extLst>
      <p:ext uri="{BB962C8B-B14F-4D97-AF65-F5344CB8AC3E}">
        <p14:creationId xmlns:p14="http://schemas.microsoft.com/office/powerpoint/2010/main" val="33303050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Lawyers must ensure that children’s due process rights are protected throughout court proceedings. These rights include:</a:t>
            </a:r>
          </a:p>
          <a:p>
            <a:pPr lvl="1"/>
            <a:r>
              <a:rPr lang="en-US" sz="2000" dirty="0"/>
              <a:t>Receiving notice of the charges against him or her.</a:t>
            </a:r>
          </a:p>
          <a:p>
            <a:pPr lvl="1"/>
            <a:r>
              <a:rPr lang="en-US" sz="2000" dirty="0"/>
              <a:t>Receiving proper notice of court hearings and meetings.</a:t>
            </a:r>
          </a:p>
          <a:p>
            <a:pPr lvl="1"/>
            <a:r>
              <a:rPr lang="en-US" sz="2000" dirty="0"/>
              <a:t>The ability to invoke his or her Fifth Amendment right against self-incrimination.</a:t>
            </a:r>
          </a:p>
          <a:p>
            <a:pPr lvl="1"/>
            <a:r>
              <a:rPr lang="en-US" sz="2000" dirty="0"/>
              <a:t>The opportunity to confront and cross-examine witnesses</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74</a:t>
            </a:fld>
            <a:endParaRPr lang="en-US" altLang="en-US" dirty="0"/>
          </a:p>
        </p:txBody>
      </p:sp>
    </p:spTree>
    <p:extLst>
      <p:ext uri="{BB962C8B-B14F-4D97-AF65-F5344CB8AC3E}">
        <p14:creationId xmlns:p14="http://schemas.microsoft.com/office/powerpoint/2010/main" val="94045550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700" dirty="0" smtClean="0"/>
              <a:t>To </a:t>
            </a:r>
            <a:r>
              <a:rPr lang="en-US" sz="1700" dirty="0"/>
              <a:t>the extent the court threatens to incarcerate the child for violating a valid order of the court, additional due process protections must be afforded. These include the right to:</a:t>
            </a:r>
          </a:p>
          <a:p>
            <a:pPr lvl="1"/>
            <a:r>
              <a:rPr lang="en-US" sz="1700" dirty="0"/>
              <a:t>Receive adequate and fair warning of the consequences of the violation at the time it was issued and the warning must be provided to the child, his or her lawyer, and his or her legal guardian.</a:t>
            </a:r>
          </a:p>
          <a:p>
            <a:pPr lvl="1"/>
            <a:r>
              <a:rPr lang="en-US" sz="1700" dirty="0"/>
              <a:t>Have the charges against him or her in writing served in a reasonable amount of time before the hearing.</a:t>
            </a:r>
          </a:p>
          <a:p>
            <a:pPr lvl="1"/>
            <a:r>
              <a:rPr lang="en-US" sz="1700" dirty="0"/>
              <a:t>A hearing before a court.</a:t>
            </a:r>
          </a:p>
          <a:p>
            <a:pPr lvl="1"/>
            <a:r>
              <a:rPr lang="en-US" sz="1700" dirty="0"/>
              <a:t>An explanation of the nature and consequences of the proceeding.</a:t>
            </a:r>
          </a:p>
          <a:p>
            <a:pPr lvl="1"/>
            <a:r>
              <a:rPr lang="en-US" sz="1700" dirty="0"/>
              <a:t>Confront witnesses and present witnesses.</a:t>
            </a:r>
          </a:p>
          <a:p>
            <a:pPr lvl="1"/>
            <a:r>
              <a:rPr lang="en-US" sz="1700" dirty="0"/>
              <a:t>Have a transcript or record of the proceedings.</a:t>
            </a:r>
          </a:p>
          <a:p>
            <a:pPr lvl="1"/>
            <a:r>
              <a:rPr lang="en-US" sz="1700" dirty="0"/>
              <a:t>Appeal to an appropriate court.</a:t>
            </a:r>
          </a:p>
          <a:p>
            <a:pPr lvl="1"/>
            <a:r>
              <a:rPr lang="en-US" sz="1700" dirty="0"/>
              <a:t>Have the judge determine whether all dispositions other than secure confinement have been exhausted or are clearly inappropriate.</a:t>
            </a:r>
          </a:p>
          <a:p>
            <a:r>
              <a:rPr lang="en-US" sz="1700" dirty="0"/>
              <a:t> </a:t>
            </a:r>
          </a:p>
          <a:p>
            <a:endParaRPr lang="en-US" sz="17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75</a:t>
            </a:fld>
            <a:endParaRPr lang="en-US" altLang="en-US" dirty="0"/>
          </a:p>
        </p:txBody>
      </p:sp>
    </p:spTree>
    <p:extLst>
      <p:ext uri="{BB962C8B-B14F-4D97-AF65-F5344CB8AC3E}">
        <p14:creationId xmlns:p14="http://schemas.microsoft.com/office/powerpoint/2010/main" val="95549325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r>
              <a:rPr lang="en-US" sz="1700" dirty="0" smtClean="0"/>
              <a:t>There </a:t>
            </a:r>
            <a:r>
              <a:rPr lang="en-US" sz="1700" dirty="0"/>
              <a:t>are many ways the lawyer can ensure fair treatment, such as:</a:t>
            </a:r>
          </a:p>
          <a:p>
            <a:pPr marL="342900" lvl="0" indent="-342900">
              <a:buFont typeface="Arial" panose="020B0604020202020204" pitchFamily="34" charset="0"/>
              <a:buChar char="•"/>
            </a:pPr>
            <a:r>
              <a:rPr lang="en-US" sz="1700" dirty="0"/>
              <a:t>Ensuring the child is present at every court </a:t>
            </a:r>
            <a:r>
              <a:rPr lang="en-US" sz="1700" dirty="0" smtClean="0"/>
              <a:t>hearing</a:t>
            </a:r>
          </a:p>
          <a:p>
            <a:pPr marL="342900" lvl="0" indent="-342900">
              <a:buFont typeface="Arial" panose="020B0604020202020204" pitchFamily="34" charset="0"/>
              <a:buChar char="•"/>
            </a:pPr>
            <a:r>
              <a:rPr lang="en-US" sz="1700" dirty="0" smtClean="0"/>
              <a:t>Making </a:t>
            </a:r>
            <a:r>
              <a:rPr lang="en-US" sz="1700" dirty="0"/>
              <a:t>sure that a child who is not fluent in English is provided an interpreter during all court proceedings and when the lawyer meets with him or her </a:t>
            </a:r>
            <a:endParaRPr lang="en-US" sz="1700" dirty="0" smtClean="0"/>
          </a:p>
          <a:p>
            <a:pPr marL="342900" lvl="0" indent="-342900">
              <a:buFont typeface="Arial" panose="020B0604020202020204" pitchFamily="34" charset="0"/>
              <a:buChar char="•"/>
            </a:pPr>
            <a:r>
              <a:rPr lang="en-US" sz="1700" dirty="0" smtClean="0"/>
              <a:t>Ensuring </a:t>
            </a:r>
            <a:r>
              <a:rPr lang="en-US" sz="1700" dirty="0"/>
              <a:t>that information the court and attorneys convey, whether written or oral, is understood by the </a:t>
            </a:r>
            <a:r>
              <a:rPr lang="en-US" sz="1700" dirty="0" smtClean="0"/>
              <a:t>child</a:t>
            </a:r>
          </a:p>
          <a:p>
            <a:pPr marL="342900" lvl="0" indent="-342900">
              <a:buFont typeface="Arial" panose="020B0604020202020204" pitchFamily="34" charset="0"/>
              <a:buChar char="•"/>
            </a:pPr>
            <a:r>
              <a:rPr lang="en-US" sz="1700" dirty="0" smtClean="0"/>
              <a:t>Advocating </a:t>
            </a:r>
            <a:r>
              <a:rPr lang="en-US" sz="1700" dirty="0"/>
              <a:t>that any services that the court orders are appropriate for the child’s needs and that he or she can realistically comply with them </a:t>
            </a:r>
          </a:p>
          <a:p>
            <a:pPr marL="342900" lvl="0" indent="-342900">
              <a:buFont typeface="Arial" panose="020B0604020202020204" pitchFamily="34" charset="0"/>
              <a:buChar char="•"/>
            </a:pPr>
            <a:r>
              <a:rPr lang="en-US" sz="1700" dirty="0" smtClean="0"/>
              <a:t>Ensuring </a:t>
            </a:r>
            <a:r>
              <a:rPr lang="en-US" sz="1700" dirty="0"/>
              <a:t>that screening, assessment, and services are provided in such a way that privacy is protected and results are used to help </a:t>
            </a:r>
            <a:r>
              <a:rPr lang="en-US" sz="1700" dirty="0" smtClean="0"/>
              <a:t>youth</a:t>
            </a:r>
          </a:p>
          <a:p>
            <a:pPr marL="342900" lvl="0" indent="-342900">
              <a:buFont typeface="Arial" panose="020B0604020202020204" pitchFamily="34" charset="0"/>
              <a:buChar char="•"/>
            </a:pPr>
            <a:r>
              <a:rPr lang="en-US" sz="1700" dirty="0" smtClean="0"/>
              <a:t>Taking </a:t>
            </a:r>
            <a:r>
              <a:rPr lang="en-US" sz="1700" dirty="0"/>
              <a:t>into consideration gender differences, a child’s disability, and culture when agreeing to court-ordered assessments, treatments, or </a:t>
            </a:r>
            <a:r>
              <a:rPr lang="en-US" sz="1700" dirty="0" smtClean="0"/>
              <a:t>services</a:t>
            </a:r>
            <a:endParaRPr lang="en-US" sz="1700" dirty="0"/>
          </a:p>
          <a:p>
            <a:pPr marL="342900" lvl="0" indent="-342900">
              <a:buFont typeface="Arial" panose="020B0604020202020204" pitchFamily="34" charset="0"/>
              <a:buChar char="•"/>
            </a:pPr>
            <a:r>
              <a:rPr lang="en-US" sz="1700" dirty="0"/>
              <a:t>Taking time to meet with the child regularly to get updates on case progress, counsel the child on how to proceed, and get instructions on what the child wants the lawyer to advocate for in and out of </a:t>
            </a:r>
            <a:r>
              <a:rPr lang="en-US" sz="1700" dirty="0" smtClean="0"/>
              <a:t>court</a:t>
            </a:r>
            <a:endParaRPr lang="en-US" sz="17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76</a:t>
            </a:fld>
            <a:endParaRPr lang="en-US" altLang="en-US" dirty="0"/>
          </a:p>
        </p:txBody>
      </p:sp>
    </p:spTree>
    <p:extLst>
      <p:ext uri="{BB962C8B-B14F-4D97-AF65-F5344CB8AC3E}">
        <p14:creationId xmlns:p14="http://schemas.microsoft.com/office/powerpoint/2010/main" val="6785706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a:hlinkClick r:id="rId2"/>
              </a:rPr>
              <a:t>28 CFR § 31.303(f)(2</a:t>
            </a:r>
            <a:r>
              <a:rPr lang="en-US" sz="1600" dirty="0" smtClean="0">
                <a:hlinkClick r:id="rId2"/>
              </a:rPr>
              <a:t>)</a:t>
            </a:r>
            <a:r>
              <a:rPr lang="en-US" sz="1600" dirty="0" smtClean="0"/>
              <a:t> </a:t>
            </a:r>
            <a:br>
              <a:rPr lang="en-US" sz="1600" dirty="0" smtClean="0"/>
            </a:br>
            <a:r>
              <a:rPr lang="en-US" sz="1600" dirty="0" smtClean="0"/>
              <a:t>Federal </a:t>
            </a:r>
            <a:r>
              <a:rPr lang="en-US" sz="1600" dirty="0"/>
              <a:t>regulations regarding status offenses and valid court </a:t>
            </a:r>
            <a:r>
              <a:rPr lang="en-US" sz="1600" dirty="0" smtClean="0"/>
              <a:t>orders.</a:t>
            </a:r>
          </a:p>
          <a:p>
            <a:r>
              <a:rPr lang="en-US" sz="1600" dirty="0"/>
              <a:t> </a:t>
            </a:r>
          </a:p>
          <a:p>
            <a:r>
              <a:rPr lang="en-US" sz="1600" dirty="0"/>
              <a:t>National Juvenile Defender Center</a:t>
            </a:r>
            <a:r>
              <a:rPr lang="en-US" sz="1600" dirty="0" smtClean="0"/>
              <a:t>. </a:t>
            </a:r>
            <a:br>
              <a:rPr lang="en-US" sz="1600" dirty="0" smtClean="0"/>
            </a:br>
            <a:r>
              <a:rPr lang="en-US" sz="1600" dirty="0" smtClean="0">
                <a:hlinkClick r:id="rId3"/>
              </a:rPr>
              <a:t>National </a:t>
            </a:r>
            <a:r>
              <a:rPr lang="en-US" sz="1600" dirty="0">
                <a:hlinkClick r:id="rId3"/>
              </a:rPr>
              <a:t>Juvenile Defense Standards</a:t>
            </a:r>
            <a:r>
              <a:rPr lang="en-US" sz="1600" dirty="0"/>
              <a:t>. </a:t>
            </a:r>
          </a:p>
          <a:p>
            <a:r>
              <a:rPr lang="en-US" sz="1600" dirty="0"/>
              <a:t> </a:t>
            </a:r>
          </a:p>
          <a:p>
            <a:r>
              <a:rPr lang="en-US" sz="1600" dirty="0" smtClean="0"/>
              <a:t>American Bar Association Center on Children and the Law</a:t>
            </a:r>
            <a:r>
              <a:rPr lang="en-US" sz="1600" dirty="0" smtClean="0"/>
              <a:t>. </a:t>
            </a:r>
            <a:r>
              <a:rPr lang="en-US" sz="1600" dirty="0" smtClean="0"/>
              <a:t/>
            </a:r>
            <a:br>
              <a:rPr lang="en-US" sz="1600" dirty="0" smtClean="0"/>
            </a:br>
            <a:r>
              <a:rPr lang="en-US" sz="1600" dirty="0" smtClean="0">
                <a:hlinkClick r:id="rId4"/>
              </a:rPr>
              <a:t>Representing </a:t>
            </a:r>
            <a:r>
              <a:rPr lang="en-US" sz="1600" dirty="0">
                <a:hlinkClick r:id="rId4"/>
              </a:rPr>
              <a:t>Juvenile Status Offenders</a:t>
            </a:r>
            <a:r>
              <a:rPr lang="en-US" sz="1600" i="1" dirty="0"/>
              <a:t>.</a:t>
            </a:r>
            <a:r>
              <a:rPr lang="en-US" sz="1600" dirty="0"/>
              <a:t> </a:t>
            </a:r>
          </a:p>
          <a:p>
            <a:r>
              <a:rPr lang="en-US" sz="18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77</a:t>
            </a:fld>
            <a:endParaRPr lang="en-US" altLang="en-US" dirty="0"/>
          </a:p>
        </p:txBody>
      </p:sp>
    </p:spTree>
    <p:extLst>
      <p:ext uri="{BB962C8B-B14F-4D97-AF65-F5344CB8AC3E}">
        <p14:creationId xmlns:p14="http://schemas.microsoft.com/office/powerpoint/2010/main" val="408556751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Federal and State Laws and Entitlements</a:t>
            </a:r>
          </a:p>
        </p:txBody>
      </p:sp>
      <p:sp>
        <p:nvSpPr>
          <p:cNvPr id="5" name="Text Placeholder 4"/>
          <p:cNvSpPr>
            <a:spLocks noGrp="1"/>
          </p:cNvSpPr>
          <p:nvPr>
            <p:ph type="body" idx="1"/>
          </p:nvPr>
        </p:nvSpPr>
        <p:spPr/>
        <p:txBody>
          <a:bodyPr/>
          <a:lstStyle/>
          <a:p>
            <a:r>
              <a:rPr lang="en-US" dirty="0" smtClean="0"/>
              <a:t>Principle 11</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78</a:t>
            </a:fld>
            <a:endParaRPr lang="en-US" altLang="en-US" dirty="0"/>
          </a:p>
        </p:txBody>
      </p:sp>
    </p:spTree>
    <p:extLst>
      <p:ext uri="{BB962C8B-B14F-4D97-AF65-F5344CB8AC3E}">
        <p14:creationId xmlns:p14="http://schemas.microsoft.com/office/powerpoint/2010/main" val="164313923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11</a:t>
            </a:r>
            <a:endParaRPr lang="en-US" dirty="0"/>
          </a:p>
        </p:txBody>
      </p:sp>
      <p:sp>
        <p:nvSpPr>
          <p:cNvPr id="3" name="Content Placeholder 2"/>
          <p:cNvSpPr>
            <a:spLocks noGrp="1"/>
          </p:cNvSpPr>
          <p:nvPr>
            <p:ph idx="1"/>
          </p:nvPr>
        </p:nvSpPr>
        <p:spPr/>
        <p:txBody>
          <a:bodyPr/>
          <a:lstStyle/>
          <a:p>
            <a:r>
              <a:rPr lang="en-US" sz="2400" dirty="0"/>
              <a:t>Lawyers for alleged and adjudicated status offenders should ensure that child clients’ rights and entitlements under relevant federal and state laws are protected.</a:t>
            </a:r>
          </a:p>
          <a:p>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79</a:t>
            </a:fld>
            <a:endParaRPr lang="en-US" altLang="en-US" dirty="0"/>
          </a:p>
        </p:txBody>
      </p:sp>
    </p:spTree>
    <p:extLst>
      <p:ext uri="{BB962C8B-B14F-4D97-AF65-F5344CB8AC3E}">
        <p14:creationId xmlns:p14="http://schemas.microsoft.com/office/powerpoint/2010/main" val="39466471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000" dirty="0"/>
              <a:t>Various federal and state laws give youth rights that can help them avoid justice system involvement or secure confinement. </a:t>
            </a:r>
            <a:endParaRPr lang="en-US" sz="2000" dirty="0" smtClean="0"/>
          </a:p>
          <a:p>
            <a:endParaRPr lang="en-US" sz="2000" dirty="0"/>
          </a:p>
          <a:p>
            <a:r>
              <a:rPr lang="en-US" sz="2000" dirty="0" smtClean="0"/>
              <a:t>In </a:t>
            </a:r>
            <a:r>
              <a:rPr lang="en-US" sz="2000" dirty="0"/>
              <a:t>some cases attorneys can argue for a case to be dismissed or stayed, if social service, juvenile justice, or education systems fail to comply with certain protections or entitlements. </a:t>
            </a:r>
            <a:endParaRPr lang="en-US" sz="2000" dirty="0" smtClean="0"/>
          </a:p>
          <a:p>
            <a:endParaRPr lang="en-US" sz="2000" dirty="0"/>
          </a:p>
          <a:p>
            <a:r>
              <a:rPr lang="en-US" sz="2000" dirty="0" smtClean="0"/>
              <a:t>A </a:t>
            </a:r>
            <a:r>
              <a:rPr lang="en-US" sz="2000" dirty="0"/>
              <a:t>case may also be transferred to another system if child protection, domestic relations, or other laws are implicated.</a:t>
            </a:r>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80</a:t>
            </a:fld>
            <a:endParaRPr lang="en-US" altLang="en-US" dirty="0"/>
          </a:p>
        </p:txBody>
      </p:sp>
    </p:spTree>
    <p:extLst>
      <p:ext uri="{BB962C8B-B14F-4D97-AF65-F5344CB8AC3E}">
        <p14:creationId xmlns:p14="http://schemas.microsoft.com/office/powerpoint/2010/main" val="333030509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000" dirty="0"/>
              <a:t>Attorneys representing alleged status offenders must be familiar with federal and state laws and entitlements to ensure youth’s rights are protected and that they achieve the best possible outcomes. </a:t>
            </a:r>
            <a:endParaRPr lang="en-US" sz="2000" dirty="0" smtClean="0"/>
          </a:p>
          <a:p>
            <a:endParaRPr lang="en-US" sz="2000" dirty="0"/>
          </a:p>
          <a:p>
            <a:r>
              <a:rPr lang="en-US" sz="2000" dirty="0" smtClean="0"/>
              <a:t>Many </a:t>
            </a:r>
            <a:r>
              <a:rPr lang="en-US" sz="2000" dirty="0"/>
              <a:t>of these laws, such as ASFA and ICWA were discussed in greater detail earlier in this training curriculum, but are being raised here to remind participants of their potential for defending against status offense charges and avoiding deeper system involvement and secure confinement.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81</a:t>
            </a:fld>
            <a:endParaRPr lang="en-US" altLang="en-US" dirty="0"/>
          </a:p>
        </p:txBody>
      </p:sp>
    </p:spTree>
    <p:extLst>
      <p:ext uri="{BB962C8B-B14F-4D97-AF65-F5344CB8AC3E}">
        <p14:creationId xmlns:p14="http://schemas.microsoft.com/office/powerpoint/2010/main" val="9404555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1800" dirty="0" smtClean="0"/>
              <a:t>Examples </a:t>
            </a:r>
            <a:r>
              <a:rPr lang="en-US" sz="1800" dirty="0"/>
              <a:t>of laws and entitlements on various issues that may be applicable in status offense cases include</a:t>
            </a:r>
            <a:r>
              <a:rPr lang="en-US" sz="1800" dirty="0" smtClean="0"/>
              <a:t>:</a:t>
            </a:r>
            <a:endParaRPr lang="en-US" sz="1800" dirty="0"/>
          </a:p>
          <a:p>
            <a:pPr marL="342900" lvl="0" indent="-342900">
              <a:buFont typeface="Arial" panose="020B0604020202020204" pitchFamily="34" charset="0"/>
              <a:buChar char="•"/>
            </a:pPr>
            <a:r>
              <a:rPr lang="en-US" sz="1800" dirty="0"/>
              <a:t>The Juvenile Justice and Delinquency Prevention Act sets out certain core requirements states must comply with to receive federal grants to address juvenile delinquency, including prohibiting secure confinement for status offenders (with certain exceptions, such as violation of a valid court order, for a limited time early in the </a:t>
            </a:r>
            <a:r>
              <a:rPr lang="en-US" sz="1800" dirty="0" smtClean="0"/>
              <a:t>case, </a:t>
            </a:r>
            <a:r>
              <a:rPr lang="en-US" sz="1800" dirty="0"/>
              <a:t>or for out-of-state runaway youth).</a:t>
            </a:r>
          </a:p>
          <a:p>
            <a:pPr marL="342900" lvl="0" indent="-342900">
              <a:buFont typeface="Arial" panose="020B0604020202020204" pitchFamily="34" charset="0"/>
              <a:buChar char="•"/>
            </a:pPr>
            <a:r>
              <a:rPr lang="en-US" sz="1800" dirty="0"/>
              <a:t>The federal constitution and state laws grant youth certain due process rights and attorneys should be particularly aware of youth’s constitutional and other rights to avoid self-incrimination, both in the courtroom and while receiving assessments and services. </a:t>
            </a:r>
          </a:p>
          <a:p>
            <a:pPr marL="342900" lvl="0" indent="-342900">
              <a:buFont typeface="Arial" panose="020B0604020202020204" pitchFamily="34" charset="0"/>
              <a:buChar char="•"/>
            </a:pPr>
            <a:r>
              <a:rPr lang="en-US" sz="1800" dirty="0"/>
              <a:t>State constitutional rights and state statutes, such as those relating to education or defining when youth are entitled to counsel in status offense cases, may provide additional rights and entitlements to youth in status offense cases</a:t>
            </a:r>
            <a:r>
              <a:rPr lang="en-US" sz="1800" dirty="0" smtClean="0"/>
              <a:t>.</a:t>
            </a:r>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82</a:t>
            </a:fld>
            <a:endParaRPr lang="en-US" altLang="en-US" dirty="0"/>
          </a:p>
        </p:txBody>
      </p:sp>
    </p:spTree>
    <p:extLst>
      <p:ext uri="{BB962C8B-B14F-4D97-AF65-F5344CB8AC3E}">
        <p14:creationId xmlns:p14="http://schemas.microsoft.com/office/powerpoint/2010/main" val="394542791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Points</a:t>
            </a:r>
          </a:p>
        </p:txBody>
      </p:sp>
      <p:sp>
        <p:nvSpPr>
          <p:cNvPr id="3" name="Content Placeholder 2"/>
          <p:cNvSpPr>
            <a:spLocks noGrp="1"/>
          </p:cNvSpPr>
          <p:nvPr>
            <p:ph idx="1"/>
          </p:nvPr>
        </p:nvSpPr>
        <p:spPr/>
        <p:txBody>
          <a:bodyPr/>
          <a:lstStyle/>
          <a:p>
            <a:r>
              <a:rPr lang="en-US" sz="2000" dirty="0"/>
              <a:t>Health:</a:t>
            </a:r>
          </a:p>
          <a:p>
            <a:pPr marL="285750" lvl="0" indent="-285750">
              <a:buFont typeface="Arial" panose="020B0604020202020204" pitchFamily="34" charset="0"/>
              <a:buChar char="•"/>
            </a:pPr>
            <a:r>
              <a:rPr lang="en-US" sz="2000" dirty="0"/>
              <a:t>Medicaid and its Early and Periodic Screening, Diagnosis and Treatment provisions offer various physical and mental health services, including case-management and preventative and rehabilitative care, to eligible youth. </a:t>
            </a:r>
          </a:p>
          <a:p>
            <a:pPr marL="285750" lvl="0" indent="-285750">
              <a:buFont typeface="Arial" panose="020B0604020202020204" pitchFamily="34" charset="0"/>
              <a:buChar char="•"/>
            </a:pPr>
            <a:r>
              <a:rPr lang="en-US" sz="2000" dirty="0"/>
              <a:t>The Health Insurance Portability and Accountability Act (HIPAA), federal drug and alcohol regulations, and state confidentiality laws also provide some privacy protections which may be applicable to status offenders</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83</a:t>
            </a:fld>
            <a:endParaRPr lang="en-US" altLang="en-US" dirty="0"/>
          </a:p>
        </p:txBody>
      </p:sp>
    </p:spTree>
    <p:extLst>
      <p:ext uri="{BB962C8B-B14F-4D97-AF65-F5344CB8AC3E}">
        <p14:creationId xmlns:p14="http://schemas.microsoft.com/office/powerpoint/2010/main" val="349388822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Points</a:t>
            </a:r>
          </a:p>
        </p:txBody>
      </p:sp>
      <p:sp>
        <p:nvSpPr>
          <p:cNvPr id="3" name="Content Placeholder 2"/>
          <p:cNvSpPr>
            <a:spLocks noGrp="1"/>
          </p:cNvSpPr>
          <p:nvPr>
            <p:ph idx="1"/>
          </p:nvPr>
        </p:nvSpPr>
        <p:spPr/>
        <p:txBody>
          <a:bodyPr/>
          <a:lstStyle/>
          <a:p>
            <a:r>
              <a:rPr lang="en-US" sz="2000" dirty="0"/>
              <a:t>Education, special education, and disability:</a:t>
            </a:r>
          </a:p>
          <a:p>
            <a:pPr marL="342900" lvl="0" indent="-342900">
              <a:buFont typeface="Arial" panose="020B0604020202020204" pitchFamily="34" charset="0"/>
              <a:buChar char="•"/>
            </a:pPr>
            <a:r>
              <a:rPr lang="en-US" sz="2000" dirty="0"/>
              <a:t>The Individuals with Disabilities Education Act entitles youth with qualifying disabilities to a “Free and Appropriate Education,” which generally includes an “Individualized Education Program,” which specifies the instruction and other services the child will receive, tailored to his or her needs.</a:t>
            </a:r>
          </a:p>
          <a:p>
            <a:pPr marL="342900" lvl="0" indent="-342900">
              <a:buFont typeface="Arial" panose="020B0604020202020204" pitchFamily="34" charset="0"/>
              <a:buChar char="•"/>
            </a:pPr>
            <a:r>
              <a:rPr lang="en-US" sz="2000" dirty="0"/>
              <a:t>The Americans with Disabilities Act and Section 504 of the Rehabilitation Act also protect youth from discrimination on the basis of their disabilities.</a:t>
            </a:r>
          </a:p>
          <a:p>
            <a:pPr marL="342900" lvl="0" indent="-342900">
              <a:buFont typeface="Arial" panose="020B0604020202020204" pitchFamily="34" charset="0"/>
              <a:buChar char="•"/>
            </a:pPr>
            <a:r>
              <a:rPr lang="en-US" sz="2000" dirty="0"/>
              <a:t>The Bilingual Education Act can provide some services to youth who are non-native English speakers.</a:t>
            </a:r>
          </a:p>
          <a:p>
            <a:pPr marL="342900" lvl="0" indent="-342900">
              <a:buFont typeface="Arial" panose="020B0604020202020204" pitchFamily="34" charset="0"/>
              <a:buChar char="•"/>
            </a:pPr>
            <a:r>
              <a:rPr lang="en-US" sz="2000" dirty="0"/>
              <a:t>The McKinney-Vento Homeless Assistance Act provides protections to homeless youth such as the right to stay in their local or most recent school</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84</a:t>
            </a:fld>
            <a:endParaRPr lang="en-US" altLang="en-US" dirty="0"/>
          </a:p>
        </p:txBody>
      </p:sp>
    </p:spTree>
    <p:extLst>
      <p:ext uri="{BB962C8B-B14F-4D97-AF65-F5344CB8AC3E}">
        <p14:creationId xmlns:p14="http://schemas.microsoft.com/office/powerpoint/2010/main" val="320192826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Points</a:t>
            </a:r>
          </a:p>
        </p:txBody>
      </p:sp>
      <p:sp>
        <p:nvSpPr>
          <p:cNvPr id="3" name="Content Placeholder 2"/>
          <p:cNvSpPr>
            <a:spLocks noGrp="1"/>
          </p:cNvSpPr>
          <p:nvPr>
            <p:ph idx="1"/>
          </p:nvPr>
        </p:nvSpPr>
        <p:spPr/>
        <p:txBody>
          <a:bodyPr/>
          <a:lstStyle/>
          <a:p>
            <a:r>
              <a:rPr lang="en-US" sz="1800" dirty="0"/>
              <a:t>Child welfare:</a:t>
            </a:r>
          </a:p>
          <a:p>
            <a:pPr marL="342900" lvl="0" indent="-342900">
              <a:buFont typeface="Arial" panose="020B0604020202020204" pitchFamily="34" charset="0"/>
              <a:buChar char="•"/>
            </a:pPr>
            <a:r>
              <a:rPr lang="en-US" sz="1800" dirty="0"/>
              <a:t>The Adoption and Safe Families Act and other child welfare laws provide many service entitlements and other protections for youth who are in a qualified placement through their local child welfare agency. Under ASFA the child welfare agency must make reasonable efforts to avoid removing children from their home and, after removal, provide a case plan, both of which involve providing numerous resources and services to meet the child’s needs and reunify the family.</a:t>
            </a:r>
          </a:p>
          <a:p>
            <a:pPr marL="342900" lvl="0" indent="-342900">
              <a:buFont typeface="Arial" panose="020B0604020202020204" pitchFamily="34" charset="0"/>
              <a:buChar char="•"/>
            </a:pPr>
            <a:r>
              <a:rPr lang="en-US" sz="1800" dirty="0"/>
              <a:t>The Indian Child Welfare Act applies to status offense cases and includes provisions for the treatment and placement of Indian children, requiring, for example, that </a:t>
            </a:r>
            <a:r>
              <a:rPr lang="en-US" sz="1800" dirty="0" smtClean="0"/>
              <a:t>out-of-home </a:t>
            </a:r>
            <a:r>
              <a:rPr lang="en-US" sz="1800" dirty="0"/>
              <a:t>placements reflect Indian values and culture, are reasonably near home, and represent “the least restrictive setting which most approximates a family and in which his special needs, if any, may be met.” ICWA also requires that services be provided to try to avoid breaking up Indian families.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85</a:t>
            </a:fld>
            <a:endParaRPr lang="en-US" altLang="en-US" dirty="0"/>
          </a:p>
        </p:txBody>
      </p:sp>
    </p:spTree>
    <p:extLst>
      <p:ext uri="{BB962C8B-B14F-4D97-AF65-F5344CB8AC3E}">
        <p14:creationId xmlns:p14="http://schemas.microsoft.com/office/powerpoint/2010/main" val="362890709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Points</a:t>
            </a:r>
          </a:p>
        </p:txBody>
      </p:sp>
      <p:sp>
        <p:nvSpPr>
          <p:cNvPr id="3" name="Content Placeholder 2"/>
          <p:cNvSpPr>
            <a:spLocks noGrp="1"/>
          </p:cNvSpPr>
          <p:nvPr>
            <p:ph idx="1"/>
          </p:nvPr>
        </p:nvSpPr>
        <p:spPr/>
        <p:txBody>
          <a:bodyPr/>
          <a:lstStyle/>
          <a:p>
            <a:r>
              <a:rPr lang="en-US" sz="2000" dirty="0"/>
              <a:t>Emancipation:</a:t>
            </a:r>
          </a:p>
          <a:p>
            <a:pPr marL="342900" lvl="0" indent="-342900">
              <a:buFont typeface="Arial" panose="020B0604020202020204" pitchFamily="34" charset="0"/>
              <a:buChar char="•"/>
            </a:pPr>
            <a:r>
              <a:rPr lang="en-US" sz="2000" dirty="0"/>
              <a:t>Emancipation laws available in some jurisdictions, which allow youth to petition under state law to be considered adults in the eyes of the law, or family court proceedings which can give custody of a young person to a non-custodial parent or other adult, may help avoid deeper juvenile court involvement for some youth, particularly where conflict with, or abuse/neglect </a:t>
            </a:r>
            <a:r>
              <a:rPr lang="en-US" sz="2000" dirty="0" smtClean="0"/>
              <a:t>by </a:t>
            </a:r>
            <a:r>
              <a:rPr lang="en-US" sz="2000" dirty="0"/>
              <a:t>a parent underlies the status offense case</a:t>
            </a:r>
            <a:r>
              <a:rPr lang="en-US" sz="2000" dirty="0" smtClean="0"/>
              <a:t>.</a:t>
            </a:r>
          </a:p>
          <a:p>
            <a:pPr marL="342900" lvl="0" indent="-342900">
              <a:buFont typeface="Arial" panose="020B0604020202020204" pitchFamily="34" charset="0"/>
              <a:buChar char="•"/>
            </a:pPr>
            <a:endParaRPr lang="en-US" sz="2000" dirty="0"/>
          </a:p>
          <a:p>
            <a:r>
              <a:rPr lang="en-US" sz="2000" dirty="0"/>
              <a:t>Immigration:</a:t>
            </a:r>
          </a:p>
          <a:p>
            <a:pPr marL="342900" lvl="0" indent="-342900">
              <a:buFont typeface="Arial" panose="020B0604020202020204" pitchFamily="34" charset="0"/>
              <a:buChar char="•"/>
            </a:pPr>
            <a:r>
              <a:rPr lang="en-US" sz="2000" dirty="0"/>
              <a:t>Relevant federal immigration laws and regulations, such as those regarding Special Immigrant Juvenile Status may also provide immigrant youth some protections.</a:t>
            </a:r>
          </a:p>
          <a:p>
            <a:endParaRPr lang="en-US" sz="2000" dirty="0"/>
          </a:p>
          <a:p>
            <a:endParaRPr lang="en-US" sz="2000" dirty="0"/>
          </a:p>
          <a:p>
            <a:endParaRPr lang="en-US" sz="2000" dirty="0"/>
          </a:p>
          <a:p>
            <a:endParaRPr lang="en-US" sz="2000" dirty="0"/>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86</a:t>
            </a:fld>
            <a:endParaRPr lang="en-US" altLang="en-US" dirty="0"/>
          </a:p>
        </p:txBody>
      </p:sp>
    </p:spTree>
    <p:extLst>
      <p:ext uri="{BB962C8B-B14F-4D97-AF65-F5344CB8AC3E}">
        <p14:creationId xmlns:p14="http://schemas.microsoft.com/office/powerpoint/2010/main" val="347131536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American Bar Association Center on Children and the Law. </a:t>
            </a:r>
            <a:br>
              <a:rPr lang="en-US" sz="1600" dirty="0" smtClean="0"/>
            </a:br>
            <a:r>
              <a:rPr lang="en-US" sz="1600" dirty="0" smtClean="0">
                <a:hlinkClick r:id="rId2"/>
              </a:rPr>
              <a:t>Representing </a:t>
            </a:r>
            <a:r>
              <a:rPr lang="en-US" sz="1600" dirty="0">
                <a:hlinkClick r:id="rId2"/>
              </a:rPr>
              <a:t>Juvenile Status Offenders</a:t>
            </a:r>
            <a:r>
              <a:rPr lang="en-US" sz="1600" dirty="0"/>
              <a:t>. </a:t>
            </a:r>
            <a:endParaRPr lang="en-US" sz="1600" dirty="0" smtClean="0"/>
          </a:p>
          <a:p>
            <a:endParaRPr lang="en-US" sz="1600" dirty="0" smtClean="0"/>
          </a:p>
          <a:p>
            <a:r>
              <a:rPr lang="en-US" sz="1600" dirty="0" smtClean="0"/>
              <a:t>Juvenile Law Center.</a:t>
            </a:r>
            <a:br>
              <a:rPr lang="en-US" sz="1600" dirty="0" smtClean="0"/>
            </a:br>
            <a:r>
              <a:rPr lang="en-US" sz="1600" dirty="0" smtClean="0">
                <a:hlinkClick r:id="rId3"/>
              </a:rPr>
              <a:t>Protecting </a:t>
            </a:r>
            <a:r>
              <a:rPr lang="en-US" sz="1600" dirty="0">
                <a:hlinkClick r:id="rId3"/>
              </a:rPr>
              <a:t>Youth from Self-Incrimination when Undergoing Screening, </a:t>
            </a:r>
            <a:r>
              <a:rPr lang="en-US" sz="1600" dirty="0" smtClean="0">
                <a:hlinkClick r:id="rId3"/>
              </a:rPr>
              <a:t/>
            </a:r>
            <a:br>
              <a:rPr lang="en-US" sz="1600" dirty="0" smtClean="0">
                <a:hlinkClick r:id="rId3"/>
              </a:rPr>
            </a:br>
            <a:r>
              <a:rPr lang="en-US" sz="1600" dirty="0" smtClean="0">
                <a:hlinkClick r:id="rId3"/>
              </a:rPr>
              <a:t>Assessment </a:t>
            </a:r>
            <a:r>
              <a:rPr lang="en-US" sz="1600" dirty="0">
                <a:hlinkClick r:id="rId3"/>
              </a:rPr>
              <a:t>and Treatment within the Juvenile Justice System</a:t>
            </a:r>
            <a:r>
              <a:rPr lang="en-US" sz="1600" dirty="0"/>
              <a:t>. </a:t>
            </a:r>
          </a:p>
          <a:p>
            <a:r>
              <a:rPr lang="en-US" sz="1600" dirty="0"/>
              <a:t> </a:t>
            </a:r>
          </a:p>
          <a:p>
            <a:r>
              <a:rPr lang="en-US" sz="1600" dirty="0" smtClean="0"/>
              <a:t>American Bar Association Center on Children and the Law. </a:t>
            </a:r>
            <a:br>
              <a:rPr lang="en-US" sz="1600" dirty="0" smtClean="0"/>
            </a:br>
            <a:r>
              <a:rPr lang="en-US" sz="1600" dirty="0" smtClean="0">
                <a:hlinkClick r:id="rId4"/>
              </a:rPr>
              <a:t>The </a:t>
            </a:r>
            <a:r>
              <a:rPr lang="en-US" sz="1600" dirty="0">
                <a:hlinkClick r:id="rId4"/>
              </a:rPr>
              <a:t>Indian Child Welfare Act and Advocacy for Status </a:t>
            </a:r>
            <a:r>
              <a:rPr lang="en-US" sz="1600" dirty="0" smtClean="0">
                <a:hlinkClick r:id="rId4"/>
              </a:rPr>
              <a:t>Offenders</a:t>
            </a:r>
            <a:r>
              <a:rPr lang="en-US" sz="1600" dirty="0" smtClean="0"/>
              <a:t>. </a:t>
            </a:r>
            <a:endParaRPr lang="en-US" sz="1600" dirty="0"/>
          </a:p>
          <a:p>
            <a:r>
              <a:rPr lang="en-US" sz="1600" dirty="0"/>
              <a:t> </a:t>
            </a:r>
          </a:p>
          <a:p>
            <a:r>
              <a:rPr lang="en-US" sz="1600" dirty="0"/>
              <a:t>U.S. Citizenship and Immigration Service. </a:t>
            </a:r>
            <a:r>
              <a:rPr lang="en-US" sz="1600" dirty="0" smtClean="0"/>
              <a:t/>
            </a:r>
            <a:br>
              <a:rPr lang="en-US" sz="1600" dirty="0" smtClean="0"/>
            </a:br>
            <a:r>
              <a:rPr lang="en-US" sz="1600" dirty="0" smtClean="0">
                <a:hlinkClick r:id="rId5"/>
              </a:rPr>
              <a:t>Special </a:t>
            </a:r>
            <a:r>
              <a:rPr lang="en-US" sz="1600" dirty="0">
                <a:hlinkClick r:id="rId5"/>
              </a:rPr>
              <a:t>Immigrant Juveniles (SIJ) </a:t>
            </a:r>
            <a:r>
              <a:rPr lang="en-US" sz="1600" dirty="0" smtClean="0">
                <a:hlinkClick r:id="rId5"/>
              </a:rPr>
              <a:t>Status</a:t>
            </a:r>
            <a:r>
              <a:rPr lang="en-US" sz="1600" dirty="0" smtClean="0"/>
              <a:t>.</a:t>
            </a:r>
            <a:endParaRPr lang="en-US" sz="1600" dirty="0"/>
          </a:p>
          <a:p>
            <a:r>
              <a:rPr lang="en-US" sz="20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87</a:t>
            </a:fld>
            <a:endParaRPr lang="en-US" altLang="en-US" dirty="0"/>
          </a:p>
        </p:txBody>
      </p:sp>
    </p:spTree>
    <p:extLst>
      <p:ext uri="{BB962C8B-B14F-4D97-AF65-F5344CB8AC3E}">
        <p14:creationId xmlns:p14="http://schemas.microsoft.com/office/powerpoint/2010/main" val="245446946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Judicial Officers and Entities Providing Case Management Services </a:t>
            </a:r>
          </a:p>
        </p:txBody>
      </p:sp>
      <p:sp>
        <p:nvSpPr>
          <p:cNvPr id="5" name="Text Placeholder 4"/>
          <p:cNvSpPr>
            <a:spLocks noGrp="1"/>
          </p:cNvSpPr>
          <p:nvPr>
            <p:ph type="body" idx="1"/>
          </p:nvPr>
        </p:nvSpPr>
        <p:spPr/>
        <p:txBody>
          <a:bodyPr/>
          <a:lstStyle/>
          <a:p>
            <a:r>
              <a:rPr lang="en-US" dirty="0" smtClean="0"/>
              <a:t>Principle 12</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88</a:t>
            </a:fld>
            <a:endParaRPr lang="en-US" altLang="en-US" dirty="0"/>
          </a:p>
        </p:txBody>
      </p:sp>
    </p:spTree>
    <p:extLst>
      <p:ext uri="{BB962C8B-B14F-4D97-AF65-F5344CB8AC3E}">
        <p14:creationId xmlns:p14="http://schemas.microsoft.com/office/powerpoint/2010/main" val="164313923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12</a:t>
            </a:r>
            <a:endParaRPr lang="en-US" dirty="0"/>
          </a:p>
        </p:txBody>
      </p:sp>
      <p:sp>
        <p:nvSpPr>
          <p:cNvPr id="3" name="Content Placeholder 2"/>
          <p:cNvSpPr>
            <a:spLocks noGrp="1"/>
          </p:cNvSpPr>
          <p:nvPr>
            <p:ph idx="1"/>
          </p:nvPr>
        </p:nvSpPr>
        <p:spPr/>
        <p:txBody>
          <a:bodyPr/>
          <a:lstStyle/>
          <a:p>
            <a:r>
              <a:rPr lang="en-US" sz="2400" dirty="0"/>
              <a:t>Judicial officers and entities providing case management services should effectively manage and close court and agency cases in a timely manner.</a:t>
            </a:r>
          </a:p>
          <a:p>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89</a:t>
            </a:fld>
            <a:endParaRPr lang="en-US" altLang="en-US" dirty="0"/>
          </a:p>
        </p:txBody>
      </p:sp>
    </p:spTree>
    <p:extLst>
      <p:ext uri="{BB962C8B-B14F-4D97-AF65-F5344CB8AC3E}">
        <p14:creationId xmlns:p14="http://schemas.microsoft.com/office/powerpoint/2010/main" val="39466471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000" dirty="0"/>
              <a:t>Judges and agencies providing direct services to children and families in status offense cases must strike a balance between over-evaluating case progress and letting cases languish without any oversight. </a:t>
            </a:r>
            <a:endParaRPr lang="en-US" sz="2000" dirty="0" smtClean="0"/>
          </a:p>
          <a:p>
            <a:endParaRPr lang="en-US" sz="2000" dirty="0"/>
          </a:p>
          <a:p>
            <a:r>
              <a:rPr lang="en-US" sz="2000" dirty="0" smtClean="0"/>
              <a:t>Over-evaluating </a:t>
            </a:r>
            <a:r>
              <a:rPr lang="en-US" sz="2000" dirty="0"/>
              <a:t>case progress can take a toll on the child and family, adding an extra layer of burden and scrutiny. </a:t>
            </a:r>
            <a:endParaRPr lang="en-US" sz="2000" dirty="0" smtClean="0"/>
          </a:p>
          <a:p>
            <a:endParaRPr lang="en-US" sz="2000" dirty="0"/>
          </a:p>
          <a:p>
            <a:r>
              <a:rPr lang="en-US" sz="2000" dirty="0" smtClean="0"/>
              <a:t>Too </a:t>
            </a:r>
            <a:r>
              <a:rPr lang="en-US" sz="2000" dirty="0"/>
              <a:t>frequent court reviews or agency meetings may disengage families who are often struggling with a myriad of other issues at home, school, and work; making it difficult for them to participate in too many meetings and court appearances.</a:t>
            </a:r>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90</a:t>
            </a:fld>
            <a:endParaRPr lang="en-US" altLang="en-US" dirty="0"/>
          </a:p>
        </p:txBody>
      </p:sp>
    </p:spTree>
    <p:extLst>
      <p:ext uri="{BB962C8B-B14F-4D97-AF65-F5344CB8AC3E}">
        <p14:creationId xmlns:p14="http://schemas.microsoft.com/office/powerpoint/2010/main" val="333030509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The added pressure of court reviews or agency meetings may ultimately work contrary to case goals, making it more difficult for the family to help identify and implement solutions that will successfully resolve the case. Overly frequent reviews may also prevent corrective measures from taking hold or </a:t>
            </a:r>
            <a:r>
              <a:rPr lang="en-US" sz="2000" dirty="0" smtClean="0"/>
              <a:t>allowing </a:t>
            </a:r>
            <a:r>
              <a:rPr lang="en-US" sz="2000" dirty="0"/>
              <a:t>the child to develop new connections to school or home that require time to stabilize and develop</a:t>
            </a:r>
            <a:r>
              <a:rPr lang="en-US" sz="2000" dirty="0" smtClean="0"/>
              <a:t>.</a:t>
            </a:r>
          </a:p>
          <a:p>
            <a:pPr lvl="0"/>
            <a:endParaRPr lang="en-US" sz="2000" dirty="0"/>
          </a:p>
          <a:p>
            <a:pPr lvl="0"/>
            <a:r>
              <a:rPr lang="en-US" sz="2000" dirty="0"/>
              <a:t>Courts and service agencies must also be cognizant of not letting cases languish with little or no oversight, however. Failing to assess how the child and family </a:t>
            </a:r>
            <a:r>
              <a:rPr lang="en-US" sz="2000" dirty="0" smtClean="0"/>
              <a:t>are </a:t>
            </a:r>
            <a:r>
              <a:rPr lang="en-US" sz="2000" dirty="0"/>
              <a:t>being served and what progress they, as well as the service providers, are making increases the likelihood that the cause behind the court referral will not be adequately addressed.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91</a:t>
            </a:fld>
            <a:endParaRPr lang="en-US" altLang="en-US" dirty="0"/>
          </a:p>
        </p:txBody>
      </p:sp>
    </p:spTree>
    <p:extLst>
      <p:ext uri="{BB962C8B-B14F-4D97-AF65-F5344CB8AC3E}">
        <p14:creationId xmlns:p14="http://schemas.microsoft.com/office/powerpoint/2010/main" val="94045550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smtClean="0"/>
              <a:t>Courts </a:t>
            </a:r>
            <a:r>
              <a:rPr lang="en-US" sz="2000" dirty="0"/>
              <a:t>and direct service providers must manage and close each status offense case based on the individual needs of the child and family</a:t>
            </a:r>
            <a:r>
              <a:rPr lang="en-US" sz="2000" dirty="0" smtClean="0"/>
              <a:t>.</a:t>
            </a:r>
          </a:p>
          <a:p>
            <a:pPr lvl="0"/>
            <a:endParaRPr lang="en-US" sz="2000" dirty="0"/>
          </a:p>
          <a:p>
            <a:pPr lvl="0"/>
            <a:r>
              <a:rPr lang="en-US" sz="2000" dirty="0"/>
              <a:t>Conducting early screening and assessments can help the agency and court understand the </a:t>
            </a:r>
            <a:r>
              <a:rPr lang="en-US" sz="2000" dirty="0" smtClean="0"/>
              <a:t>child’s </a:t>
            </a:r>
            <a:r>
              <a:rPr lang="en-US" sz="2000" dirty="0"/>
              <a:t>and family’s needs and develop a case management plan, which includes timeframes and the provision of appropriate services and interventions. </a:t>
            </a:r>
            <a:endParaRPr lang="en-US" sz="2000" dirty="0" smtClean="0"/>
          </a:p>
          <a:p>
            <a:pPr lvl="0"/>
            <a:endParaRPr lang="en-US" sz="2000" dirty="0"/>
          </a:p>
          <a:p>
            <a:pPr lvl="0"/>
            <a:r>
              <a:rPr lang="en-US" sz="2000" dirty="0" smtClean="0"/>
              <a:t>How </a:t>
            </a:r>
            <a:r>
              <a:rPr lang="en-US" sz="2000" dirty="0"/>
              <a:t>frequently case progress should be assessed and ultimately when a case should close should be determined based on what the child (and possibly family) wants, and what the child and family need to successfully transition out of the status offense system</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92</a:t>
            </a:fld>
            <a:endParaRPr lang="en-US" altLang="en-US" dirty="0"/>
          </a:p>
        </p:txBody>
      </p:sp>
    </p:spTree>
    <p:extLst>
      <p:ext uri="{BB962C8B-B14F-4D97-AF65-F5344CB8AC3E}">
        <p14:creationId xmlns:p14="http://schemas.microsoft.com/office/powerpoint/2010/main" val="8432984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smtClean="0"/>
              <a:t>To </a:t>
            </a:r>
            <a:r>
              <a:rPr lang="en-US" sz="2000" dirty="0"/>
              <a:t>better prepare children and families for successful case closure, courts and service providers should link families to community-based, educational, or other transitional support services, such </a:t>
            </a:r>
            <a:r>
              <a:rPr lang="en-US" sz="2000" dirty="0" smtClean="0"/>
              <a:t>as:</a:t>
            </a:r>
          </a:p>
          <a:p>
            <a:pPr marL="342900" lvl="0" indent="-342900">
              <a:buFont typeface="Arial" panose="020B0604020202020204" pitchFamily="34" charset="0"/>
              <a:buChar char="•"/>
            </a:pPr>
            <a:r>
              <a:rPr lang="en-US" sz="2000" dirty="0" smtClean="0"/>
              <a:t>Special </a:t>
            </a:r>
            <a:r>
              <a:rPr lang="en-US" sz="2000" dirty="0"/>
              <a:t>education services through the child’s </a:t>
            </a:r>
            <a:r>
              <a:rPr lang="en-US" sz="2000" dirty="0" smtClean="0"/>
              <a:t>school</a:t>
            </a:r>
          </a:p>
          <a:p>
            <a:pPr marL="342900" lvl="0" indent="-342900">
              <a:buFont typeface="Arial" panose="020B0604020202020204" pitchFamily="34" charset="0"/>
              <a:buChar char="•"/>
            </a:pPr>
            <a:r>
              <a:rPr lang="en-US" sz="2000" dirty="0" smtClean="0"/>
              <a:t>Mental </a:t>
            </a:r>
            <a:r>
              <a:rPr lang="en-US" sz="2000" dirty="0"/>
              <a:t>health services through community mental health </a:t>
            </a:r>
            <a:r>
              <a:rPr lang="en-US" sz="2000" dirty="0" smtClean="0"/>
              <a:t>programs</a:t>
            </a:r>
          </a:p>
          <a:p>
            <a:pPr marL="342900" lvl="0" indent="-342900">
              <a:buFont typeface="Arial" panose="020B0604020202020204" pitchFamily="34" charset="0"/>
              <a:buChar char="•"/>
            </a:pPr>
            <a:r>
              <a:rPr lang="en-US" sz="2000" dirty="0"/>
              <a:t>E</a:t>
            </a:r>
            <a:r>
              <a:rPr lang="en-US" sz="2000" dirty="0" smtClean="0"/>
              <a:t>mployment/career </a:t>
            </a:r>
            <a:r>
              <a:rPr lang="en-US" sz="2000" dirty="0"/>
              <a:t>support </a:t>
            </a:r>
            <a:r>
              <a:rPr lang="en-US" sz="2000" dirty="0" smtClean="0"/>
              <a:t>services </a:t>
            </a:r>
            <a:endParaRPr lang="en-US" sz="2000" dirty="0"/>
          </a:p>
          <a:p>
            <a:pPr lvl="0"/>
            <a:endParaRPr lang="en-US" sz="2000" dirty="0" smtClean="0"/>
          </a:p>
          <a:p>
            <a:pPr lvl="0"/>
            <a:r>
              <a:rPr lang="en-US" sz="2000" dirty="0" smtClean="0"/>
              <a:t>Service </a:t>
            </a:r>
            <a:r>
              <a:rPr lang="en-US" sz="2000" dirty="0"/>
              <a:t>providers should also meet with the family several times leading up to case closure to develop a transitional case plan that is realistic to complete and provides the family and child needed support as they leave the status offense system.</a:t>
            </a:r>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93</a:t>
            </a:fld>
            <a:endParaRPr lang="en-US" altLang="en-US" dirty="0"/>
          </a:p>
        </p:txBody>
      </p:sp>
    </p:spTree>
    <p:extLst>
      <p:ext uri="{BB962C8B-B14F-4D97-AF65-F5344CB8AC3E}">
        <p14:creationId xmlns:p14="http://schemas.microsoft.com/office/powerpoint/2010/main" val="308607384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 More</a:t>
            </a:r>
            <a:endParaRPr lang="en-US" dirty="0"/>
          </a:p>
        </p:txBody>
      </p:sp>
      <p:sp>
        <p:nvSpPr>
          <p:cNvPr id="3" name="Content Placeholder 2"/>
          <p:cNvSpPr>
            <a:spLocks noGrp="1"/>
          </p:cNvSpPr>
          <p:nvPr>
            <p:ph idx="1"/>
          </p:nvPr>
        </p:nvSpPr>
        <p:spPr>
          <a:xfrm>
            <a:off x="228600" y="1836737"/>
            <a:ext cx="8839200" cy="4411663"/>
          </a:xfrm>
        </p:spPr>
        <p:txBody>
          <a:bodyPr/>
          <a:lstStyle/>
          <a:p>
            <a:r>
              <a:rPr lang="en-US" sz="2000" dirty="0"/>
              <a:t>These slides were developed as part of the </a:t>
            </a:r>
            <a:r>
              <a:rPr lang="en-US" sz="2000" dirty="0" smtClean="0"/>
              <a:t>Coalition for Juvenile Justice Safety</a:t>
            </a:r>
            <a:r>
              <a:rPr lang="en-US" sz="2000" dirty="0"/>
              <a:t>, Opportunity &amp; Success </a:t>
            </a:r>
            <a:r>
              <a:rPr lang="en-US" sz="2000" dirty="0" smtClean="0"/>
              <a:t>(SOS) Project. </a:t>
            </a:r>
          </a:p>
          <a:p>
            <a:endParaRPr lang="en-US" sz="2000" dirty="0"/>
          </a:p>
          <a:p>
            <a:r>
              <a:rPr lang="en-US" sz="2000" dirty="0" smtClean="0"/>
              <a:t>For more information:</a:t>
            </a:r>
          </a:p>
          <a:p>
            <a:endParaRPr lang="en-US" sz="2000" dirty="0"/>
          </a:p>
          <a:p>
            <a:pPr marL="1089025" indent="-1089025"/>
            <a:r>
              <a:rPr lang="en-US" sz="1600" dirty="0" smtClean="0"/>
              <a:t>Contact</a:t>
            </a:r>
            <a:r>
              <a:rPr lang="en-US" sz="1600" dirty="0"/>
              <a:t>: 	</a:t>
            </a:r>
            <a:r>
              <a:rPr lang="en-US" sz="1600" dirty="0" smtClean="0"/>
              <a:t>Lisa Pilnik</a:t>
            </a:r>
          </a:p>
          <a:p>
            <a:pPr marL="1089025" indent="-1089025"/>
            <a:r>
              <a:rPr lang="en-US" sz="1600" dirty="0"/>
              <a:t>	</a:t>
            </a:r>
            <a:r>
              <a:rPr lang="en-US" sz="1600" dirty="0" smtClean="0"/>
              <a:t>Deputy </a:t>
            </a:r>
            <a:r>
              <a:rPr lang="en-US" sz="1600" dirty="0"/>
              <a:t>Executive </a:t>
            </a:r>
            <a:r>
              <a:rPr lang="en-US" sz="1600" dirty="0" smtClean="0"/>
              <a:t>Director</a:t>
            </a:r>
          </a:p>
          <a:p>
            <a:pPr marL="1089025" indent="-1089025"/>
            <a:r>
              <a:rPr lang="en-US" sz="1600" dirty="0"/>
              <a:t>	</a:t>
            </a:r>
            <a:r>
              <a:rPr lang="en-US" sz="1600" dirty="0" smtClean="0"/>
              <a:t>Coalition for Juvenile Justice</a:t>
            </a:r>
          </a:p>
          <a:p>
            <a:pPr marL="1089025" indent="-1089025"/>
            <a:r>
              <a:rPr lang="en-US" sz="1600" dirty="0"/>
              <a:t>	</a:t>
            </a:r>
            <a:r>
              <a:rPr lang="en-US" sz="1600" dirty="0" smtClean="0"/>
              <a:t>202-467-0864</a:t>
            </a:r>
          </a:p>
          <a:p>
            <a:pPr marL="1089025" indent="-1089025"/>
            <a:r>
              <a:rPr lang="en-US" sz="1600" dirty="0"/>
              <a:t>	</a:t>
            </a:r>
            <a:r>
              <a:rPr lang="en-US" sz="1600" dirty="0" smtClean="0">
                <a:hlinkClick r:id="rId2"/>
              </a:rPr>
              <a:t>Pilnik@juvjustice.org</a:t>
            </a:r>
            <a:r>
              <a:rPr lang="en-US" sz="1600" dirty="0" smtClean="0"/>
              <a:t> </a:t>
            </a:r>
            <a:endParaRPr lang="en-US" sz="1600" dirty="0"/>
          </a:p>
          <a:p>
            <a:pPr marL="1089025" indent="-1089025"/>
            <a:r>
              <a:rPr lang="en-US" sz="1600" dirty="0"/>
              <a:t>Visit: 	</a:t>
            </a:r>
            <a:r>
              <a:rPr lang="en-US" sz="1600" dirty="0" smtClean="0">
                <a:hlinkClick r:id="rId3"/>
              </a:rPr>
              <a:t>http</a:t>
            </a:r>
            <a:r>
              <a:rPr lang="en-US" sz="1600" dirty="0">
                <a:hlinkClick r:id="rId3"/>
              </a:rPr>
              <a:t>://</a:t>
            </a:r>
            <a:r>
              <a:rPr lang="en-US" sz="1600" dirty="0" smtClean="0">
                <a:hlinkClick r:id="rId3"/>
              </a:rPr>
              <a:t>www.juvjustice.org/sos</a:t>
            </a:r>
            <a:endParaRPr lang="en-US" sz="1600" dirty="0"/>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94</a:t>
            </a:fld>
            <a:endParaRPr lang="en-US" altLang="en-US" dirty="0"/>
          </a:p>
        </p:txBody>
      </p:sp>
    </p:spTree>
    <p:extLst>
      <p:ext uri="{BB962C8B-B14F-4D97-AF65-F5344CB8AC3E}">
        <p14:creationId xmlns:p14="http://schemas.microsoft.com/office/powerpoint/2010/main" val="4142739396"/>
      </p:ext>
    </p:extLst>
  </p:cSld>
  <p:clrMapOvr>
    <a:masterClrMapping/>
  </p:clrMapOvr>
</p:sld>
</file>

<file path=ppt/theme/theme1.xml><?xml version="1.0" encoding="utf-8"?>
<a:theme xmlns:a="http://schemas.openxmlformats.org/drawingml/2006/main" name="Sales training presentation">
  <a:themeElements>
    <a:clrScheme name="Custom 7">
      <a:dk1>
        <a:srgbClr val="666699"/>
      </a:dk1>
      <a:lt1>
        <a:srgbClr val="FFFFFF"/>
      </a:lt1>
      <a:dk2>
        <a:srgbClr val="15192B"/>
      </a:dk2>
      <a:lt2>
        <a:srgbClr val="3682A2"/>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alt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alt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Sales training presentation</Template>
  <TotalTime>2509</TotalTime>
  <Words>6359</Words>
  <Application>Microsoft Office PowerPoint</Application>
  <PresentationFormat>On-screen Show (4:3)</PresentationFormat>
  <Paragraphs>562</Paragraphs>
  <Slides>94</Slides>
  <Notes>4</Notes>
  <HiddenSlides>0</HiddenSlides>
  <MMClips>0</MMClips>
  <ScaleCrop>false</ScaleCrop>
  <HeadingPairs>
    <vt:vector size="4" baseType="variant">
      <vt:variant>
        <vt:lpstr>Theme</vt:lpstr>
      </vt:variant>
      <vt:variant>
        <vt:i4>1</vt:i4>
      </vt:variant>
      <vt:variant>
        <vt:lpstr>Slide Titles</vt:lpstr>
      </vt:variant>
      <vt:variant>
        <vt:i4>94</vt:i4>
      </vt:variant>
    </vt:vector>
  </HeadingPairs>
  <TitlesOfParts>
    <vt:vector size="95" baseType="lpstr">
      <vt:lpstr>Sales training presentation</vt:lpstr>
      <vt:lpstr>Training Curriculum</vt:lpstr>
      <vt:lpstr>Efforts to Limit court involvement</vt:lpstr>
      <vt:lpstr>Dismiss or stay proceedings</vt:lpstr>
      <vt:lpstr>Standard 1</vt:lpstr>
      <vt:lpstr>Background Information</vt:lpstr>
      <vt:lpstr>Discussion Points</vt:lpstr>
      <vt:lpstr>Discussion Points</vt:lpstr>
      <vt:lpstr>Action Steps for Change</vt:lpstr>
      <vt:lpstr>Action Steps for Change</vt:lpstr>
      <vt:lpstr>Resources</vt:lpstr>
      <vt:lpstr>The Indian Child Welfare Act (ICWA)</vt:lpstr>
      <vt:lpstr>Standard 2</vt:lpstr>
      <vt:lpstr>Background Information</vt:lpstr>
      <vt:lpstr>Discussion Points</vt:lpstr>
      <vt:lpstr>Discussion Points</vt:lpstr>
      <vt:lpstr>Action Steps for Change</vt:lpstr>
      <vt:lpstr>Resource Spotlight</vt:lpstr>
      <vt:lpstr>Resources</vt:lpstr>
      <vt:lpstr>Independent, Qualified, and Effective Representation</vt:lpstr>
      <vt:lpstr>Standard 3</vt:lpstr>
      <vt:lpstr>Background Information</vt:lpstr>
      <vt:lpstr>Discussion Points</vt:lpstr>
      <vt:lpstr>Discussion Points</vt:lpstr>
      <vt:lpstr>Discussion Points</vt:lpstr>
      <vt:lpstr>Q&amp;A</vt:lpstr>
      <vt:lpstr>Resources</vt:lpstr>
      <vt:lpstr>Waiver of Counsel</vt:lpstr>
      <vt:lpstr>Standard 4</vt:lpstr>
      <vt:lpstr>Background Information</vt:lpstr>
      <vt:lpstr>Discussion Points</vt:lpstr>
      <vt:lpstr>Discussion Points</vt:lpstr>
      <vt:lpstr>Resource Spotlight</vt:lpstr>
      <vt:lpstr>Resources</vt:lpstr>
      <vt:lpstr>Pre-Court Diversion</vt:lpstr>
      <vt:lpstr>Standard 5</vt:lpstr>
      <vt:lpstr>Background Information</vt:lpstr>
      <vt:lpstr>Discussion Points</vt:lpstr>
      <vt:lpstr>Court Oversight of Service Delivery Systems</vt:lpstr>
      <vt:lpstr>Standard 6</vt:lpstr>
      <vt:lpstr>Background Information</vt:lpstr>
      <vt:lpstr>Discussion Points</vt:lpstr>
      <vt:lpstr>Action Steps for Change</vt:lpstr>
      <vt:lpstr>Policy Point and Q&amp;A</vt:lpstr>
      <vt:lpstr>Alternatives to Confinement</vt:lpstr>
      <vt:lpstr>Standard 7</vt:lpstr>
      <vt:lpstr>Background Information</vt:lpstr>
      <vt:lpstr>Discussion Points</vt:lpstr>
      <vt:lpstr>Discussion Points</vt:lpstr>
      <vt:lpstr>Discussion Points</vt:lpstr>
      <vt:lpstr>Discussion Points</vt:lpstr>
      <vt:lpstr>Case Study</vt:lpstr>
      <vt:lpstr>Case Study</vt:lpstr>
      <vt:lpstr>Questions for Discussion</vt:lpstr>
      <vt:lpstr>Resources</vt:lpstr>
      <vt:lpstr>Secure Confinement</vt:lpstr>
      <vt:lpstr>Standard 8</vt:lpstr>
      <vt:lpstr>Background Information</vt:lpstr>
      <vt:lpstr>Discussion Points</vt:lpstr>
      <vt:lpstr>Discussion Points</vt:lpstr>
      <vt:lpstr>Action Steps for Change</vt:lpstr>
      <vt:lpstr>Q&amp;A and Group Activity</vt:lpstr>
      <vt:lpstr>Resources</vt:lpstr>
      <vt:lpstr>Community-Based Assistance </vt:lpstr>
      <vt:lpstr>Standard 9</vt:lpstr>
      <vt:lpstr>Background Information</vt:lpstr>
      <vt:lpstr>Discussion Points</vt:lpstr>
      <vt:lpstr>Discussion Points</vt:lpstr>
      <vt:lpstr>Action Steps for Change</vt:lpstr>
      <vt:lpstr>Group Activity</vt:lpstr>
      <vt:lpstr>Resources</vt:lpstr>
      <vt:lpstr>Due Process Rights</vt:lpstr>
      <vt:lpstr>Standard 10</vt:lpstr>
      <vt:lpstr>Background Information</vt:lpstr>
      <vt:lpstr>Discussion Points</vt:lpstr>
      <vt:lpstr>Discussion Points</vt:lpstr>
      <vt:lpstr>Action Steps for Change</vt:lpstr>
      <vt:lpstr>Resources</vt:lpstr>
      <vt:lpstr>Federal and State Laws and Entitlements</vt:lpstr>
      <vt:lpstr>Standards 11</vt:lpstr>
      <vt:lpstr>Background Information</vt:lpstr>
      <vt:lpstr>Discussion Points</vt:lpstr>
      <vt:lpstr>Discussion Points</vt:lpstr>
      <vt:lpstr>Discussion Points</vt:lpstr>
      <vt:lpstr>Discussion Points</vt:lpstr>
      <vt:lpstr>Discussion Points</vt:lpstr>
      <vt:lpstr>Discussion Points</vt:lpstr>
      <vt:lpstr>Resources</vt:lpstr>
      <vt:lpstr>Judicial Officers and Entities Providing Case Management Services </vt:lpstr>
      <vt:lpstr>Standard 12</vt:lpstr>
      <vt:lpstr>Background Information</vt:lpstr>
      <vt:lpstr>Discussion Points</vt:lpstr>
      <vt:lpstr>Discussion Points</vt:lpstr>
      <vt:lpstr>Discussion Points</vt:lpstr>
      <vt:lpstr>Learn More</vt:lpstr>
    </vt:vector>
  </TitlesOfParts>
  <Company>Public Education Network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Training</dc:title>
  <dc:creator>Katie Mercier</dc:creator>
  <cp:lastModifiedBy>Katie Mercier</cp:lastModifiedBy>
  <cp:revision>155</cp:revision>
  <cp:lastPrinted>2015-05-27T16:03:27Z</cp:lastPrinted>
  <dcterms:created xsi:type="dcterms:W3CDTF">2015-04-26T00:32:53Z</dcterms:created>
  <dcterms:modified xsi:type="dcterms:W3CDTF">2015-07-30T20:30:09Z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TC012137211033</vt:lpwstr>
  </property>
</Properties>
</file>