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62"/>
  </p:notesMasterIdLst>
  <p:handoutMasterIdLst>
    <p:handoutMasterId r:id="rId63"/>
  </p:handoutMasterIdLst>
  <p:sldIdLst>
    <p:sldId id="256" r:id="rId2"/>
    <p:sldId id="286" r:id="rId3"/>
    <p:sldId id="325" r:id="rId4"/>
    <p:sldId id="287" r:id="rId5"/>
    <p:sldId id="288" r:id="rId6"/>
    <p:sldId id="290" r:id="rId7"/>
    <p:sldId id="291" r:id="rId8"/>
    <p:sldId id="292" r:id="rId9"/>
    <p:sldId id="327" r:id="rId10"/>
    <p:sldId id="326" r:id="rId11"/>
    <p:sldId id="328" r:id="rId12"/>
    <p:sldId id="269" r:id="rId13"/>
    <p:sldId id="268" r:id="rId14"/>
    <p:sldId id="271" r:id="rId15"/>
    <p:sldId id="270" r:id="rId16"/>
    <p:sldId id="272" r:id="rId17"/>
    <p:sldId id="278" r:id="rId18"/>
    <p:sldId id="284" r:id="rId19"/>
    <p:sldId id="282" r:id="rId20"/>
    <p:sldId id="285" r:id="rId21"/>
    <p:sldId id="293" r:id="rId22"/>
    <p:sldId id="294" r:id="rId23"/>
    <p:sldId id="295" r:id="rId24"/>
    <p:sldId id="297" r:id="rId25"/>
    <p:sldId id="329" r:id="rId26"/>
    <p:sldId id="301" r:id="rId27"/>
    <p:sldId id="330" r:id="rId28"/>
    <p:sldId id="302" r:id="rId29"/>
    <p:sldId id="303" r:id="rId30"/>
    <p:sldId id="304" r:id="rId31"/>
    <p:sldId id="306" r:id="rId32"/>
    <p:sldId id="307" r:id="rId33"/>
    <p:sldId id="309" r:id="rId34"/>
    <p:sldId id="310" r:id="rId35"/>
    <p:sldId id="311" r:id="rId36"/>
    <p:sldId id="312" r:id="rId37"/>
    <p:sldId id="321" r:id="rId38"/>
    <p:sldId id="313" r:id="rId39"/>
    <p:sldId id="324" r:id="rId40"/>
    <p:sldId id="331" r:id="rId41"/>
    <p:sldId id="332" r:id="rId42"/>
    <p:sldId id="333" r:id="rId43"/>
    <p:sldId id="314" r:id="rId44"/>
    <p:sldId id="334" r:id="rId45"/>
    <p:sldId id="315" r:id="rId46"/>
    <p:sldId id="316" r:id="rId47"/>
    <p:sldId id="317" r:id="rId48"/>
    <p:sldId id="318" r:id="rId49"/>
    <p:sldId id="322" r:id="rId50"/>
    <p:sldId id="319" r:id="rId51"/>
    <p:sldId id="335" r:id="rId52"/>
    <p:sldId id="336" r:id="rId53"/>
    <p:sldId id="337" r:id="rId54"/>
    <p:sldId id="338" r:id="rId55"/>
    <p:sldId id="339" r:id="rId56"/>
    <p:sldId id="340" r:id="rId57"/>
    <p:sldId id="341" r:id="rId58"/>
    <p:sldId id="342" r:id="rId59"/>
    <p:sldId id="343" r:id="rId60"/>
    <p:sldId id="344" r:id="rId61"/>
  </p:sldIdLst>
  <p:sldSz cx="9144000" cy="6858000" type="screen4x3"/>
  <p:notesSz cx="7010400" cy="9296400"/>
  <p:defaultTextStyle>
    <a:defPPr>
      <a:defRPr lang="en-US"/>
    </a:defPPr>
    <a:lvl1pPr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1pPr>
    <a:lvl2pPr marL="4572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2pPr>
    <a:lvl3pPr marL="9144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3pPr>
    <a:lvl4pPr marL="13716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4pPr>
    <a:lvl5pPr marL="18288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5pPr>
    <a:lvl6pPr marL="2286000" algn="l" defTabSz="914400" rtl="0" eaLnBrk="1" latinLnBrk="0" hangingPunct="1">
      <a:defRPr sz="2600" kern="1200">
        <a:solidFill>
          <a:schemeClr val="tx1"/>
        </a:solidFill>
        <a:latin typeface="Arial" charset="0"/>
        <a:ea typeface="+mn-ea"/>
        <a:cs typeface="+mn-cs"/>
      </a:defRPr>
    </a:lvl6pPr>
    <a:lvl7pPr marL="2743200" algn="l" defTabSz="914400" rtl="0" eaLnBrk="1" latinLnBrk="0" hangingPunct="1">
      <a:defRPr sz="2600" kern="1200">
        <a:solidFill>
          <a:schemeClr val="tx1"/>
        </a:solidFill>
        <a:latin typeface="Arial" charset="0"/>
        <a:ea typeface="+mn-ea"/>
        <a:cs typeface="+mn-cs"/>
      </a:defRPr>
    </a:lvl7pPr>
    <a:lvl8pPr marL="3200400" algn="l" defTabSz="914400" rtl="0" eaLnBrk="1" latinLnBrk="0" hangingPunct="1">
      <a:defRPr sz="2600" kern="1200">
        <a:solidFill>
          <a:schemeClr val="tx1"/>
        </a:solidFill>
        <a:latin typeface="Arial" charset="0"/>
        <a:ea typeface="+mn-ea"/>
        <a:cs typeface="+mn-cs"/>
      </a:defRPr>
    </a:lvl8pPr>
    <a:lvl9pPr marL="3657600" algn="l" defTabSz="914400" rtl="0" eaLnBrk="1" latinLnBrk="0" hangingPunct="1">
      <a:defRPr sz="26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ria"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B252"/>
    <a:srgbClr val="575D81"/>
    <a:srgbClr val="4A506E"/>
    <a:srgbClr val="893611"/>
    <a:srgbClr val="A44114"/>
    <a:srgbClr val="F3B99F"/>
    <a:srgbClr val="B94917"/>
    <a:srgbClr val="FF6600"/>
    <a:srgbClr val="000066"/>
    <a:srgbClr val="0000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66" autoAdjust="0"/>
    <p:restoredTop sz="97155" autoAdjust="0"/>
  </p:normalViewPr>
  <p:slideViewPr>
    <p:cSldViewPr>
      <p:cViewPr>
        <p:scale>
          <a:sx n="59" d="100"/>
          <a:sy n="59" d="100"/>
        </p:scale>
        <p:origin x="-2070" y="-654"/>
      </p:cViewPr>
      <p:guideLst>
        <p:guide orient="horz" pos="2160"/>
        <p:guide pos="2880"/>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spcBef>
                <a:spcPct val="0"/>
              </a:spcBef>
              <a:buClrTx/>
              <a:buSzTx/>
              <a:buFontTx/>
              <a:buNone/>
              <a:defRPr sz="1200"/>
            </a:lvl1pPr>
          </a:lstStyle>
          <a:p>
            <a:endParaRPr lang="en-US" altLang="en-US" dirty="0"/>
          </a:p>
        </p:txBody>
      </p:sp>
      <p:sp>
        <p:nvSpPr>
          <p:cNvPr id="34819"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spcBef>
                <a:spcPct val="0"/>
              </a:spcBef>
              <a:buClrTx/>
              <a:buSzTx/>
              <a:buFontTx/>
              <a:buNone/>
              <a:defRPr sz="1200"/>
            </a:lvl1pPr>
          </a:lstStyle>
          <a:p>
            <a:endParaRPr lang="en-US" altLang="en-US" dirty="0"/>
          </a:p>
        </p:txBody>
      </p:sp>
      <p:sp>
        <p:nvSpPr>
          <p:cNvPr id="34820"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spcBef>
                <a:spcPct val="0"/>
              </a:spcBef>
              <a:buClrTx/>
              <a:buSzTx/>
              <a:buFontTx/>
              <a:buNone/>
              <a:defRPr sz="1200"/>
            </a:lvl1pPr>
          </a:lstStyle>
          <a:p>
            <a:endParaRPr lang="en-US" altLang="en-US" dirty="0"/>
          </a:p>
        </p:txBody>
      </p:sp>
      <p:sp>
        <p:nvSpPr>
          <p:cNvPr id="34821"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spcBef>
                <a:spcPct val="0"/>
              </a:spcBef>
              <a:buClrTx/>
              <a:buSzTx/>
              <a:buFontTx/>
              <a:buNone/>
              <a:defRPr sz="1200"/>
            </a:lvl1pPr>
          </a:lstStyle>
          <a:p>
            <a:fld id="{ADFF424C-EB61-4F44-96D8-452A579AC242}" type="slidenum">
              <a:rPr lang="en-US" altLang="en-US"/>
              <a:pPr/>
              <a:t>‹#›</a:t>
            </a:fld>
            <a:endParaRPr lang="en-US" altLang="en-US" dirty="0"/>
          </a:p>
        </p:txBody>
      </p:sp>
    </p:spTree>
    <p:extLst>
      <p:ext uri="{BB962C8B-B14F-4D97-AF65-F5344CB8AC3E}">
        <p14:creationId xmlns:p14="http://schemas.microsoft.com/office/powerpoint/2010/main" val="4261301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spcBef>
                <a:spcPct val="0"/>
              </a:spcBef>
              <a:buClrTx/>
              <a:buSzTx/>
              <a:buFontTx/>
              <a:buNone/>
              <a:defRPr sz="1200"/>
            </a:lvl1pPr>
          </a:lstStyle>
          <a:p>
            <a:endParaRPr lang="en-US" altLang="en-US" dirty="0"/>
          </a:p>
        </p:txBody>
      </p:sp>
      <p:sp>
        <p:nvSpPr>
          <p:cNvPr id="26627"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spcBef>
                <a:spcPct val="0"/>
              </a:spcBef>
              <a:buClrTx/>
              <a:buSzTx/>
              <a:buFontTx/>
              <a:buNone/>
              <a:defRPr sz="1200"/>
            </a:lvl1pPr>
          </a:lstStyle>
          <a:p>
            <a:endParaRPr lang="en-US" altLang="en-US" dirty="0"/>
          </a:p>
        </p:txBody>
      </p:sp>
      <p:sp>
        <p:nvSpPr>
          <p:cNvPr id="2662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6630"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spcBef>
                <a:spcPct val="0"/>
              </a:spcBef>
              <a:buClrTx/>
              <a:buSzTx/>
              <a:buFontTx/>
              <a:buNone/>
              <a:defRPr sz="1200"/>
            </a:lvl1pPr>
          </a:lstStyle>
          <a:p>
            <a:endParaRPr lang="en-US" altLang="en-US" dirty="0"/>
          </a:p>
        </p:txBody>
      </p:sp>
      <p:sp>
        <p:nvSpPr>
          <p:cNvPr id="26631"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spcBef>
                <a:spcPct val="0"/>
              </a:spcBef>
              <a:buClrTx/>
              <a:buSzTx/>
              <a:buFontTx/>
              <a:buNone/>
              <a:defRPr sz="1200"/>
            </a:lvl1pPr>
          </a:lstStyle>
          <a:p>
            <a:fld id="{5EA25925-BD2E-440B-BB61-C7E88C44E96A}" type="slidenum">
              <a:rPr lang="en-US" altLang="en-US"/>
              <a:pPr/>
              <a:t>‹#›</a:t>
            </a:fld>
            <a:endParaRPr lang="en-US" altLang="en-US" dirty="0"/>
          </a:p>
        </p:txBody>
      </p:sp>
    </p:spTree>
    <p:extLst>
      <p:ext uri="{BB962C8B-B14F-4D97-AF65-F5344CB8AC3E}">
        <p14:creationId xmlns:p14="http://schemas.microsoft.com/office/powerpoint/2010/main" val="248224741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2FEB04-198B-41EC-BE56-66002AD5D611}" type="slidenum">
              <a:rPr lang="en-US" altLang="en-US"/>
              <a:pPr/>
              <a:t>1</a:t>
            </a:fld>
            <a:endParaRPr lang="en-US" altLang="en-US" dirty="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25925-BD2E-440B-BB61-C7E88C44E96A}" type="slidenum">
              <a:rPr lang="en-US" altLang="en-US" smtClean="0"/>
              <a:pPr/>
              <a:t>19</a:t>
            </a:fld>
            <a:endParaRPr lang="en-US" altLang="en-US" dirty="0"/>
          </a:p>
        </p:txBody>
      </p:sp>
    </p:spTree>
    <p:extLst>
      <p:ext uri="{BB962C8B-B14F-4D97-AF65-F5344CB8AC3E}">
        <p14:creationId xmlns:p14="http://schemas.microsoft.com/office/powerpoint/2010/main" val="4184576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25925-BD2E-440B-BB61-C7E88C44E96A}" type="slidenum">
              <a:rPr lang="en-US" altLang="en-US" smtClean="0"/>
              <a:pPr/>
              <a:t>55</a:t>
            </a:fld>
            <a:endParaRPr lang="en-US" altLang="en-US" dirty="0"/>
          </a:p>
        </p:txBody>
      </p:sp>
    </p:spTree>
    <p:extLst>
      <p:ext uri="{BB962C8B-B14F-4D97-AF65-F5344CB8AC3E}">
        <p14:creationId xmlns:p14="http://schemas.microsoft.com/office/powerpoint/2010/main" val="3007147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7106"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107" name="Rectangle 3"/>
          <p:cNvSpPr>
            <a:spLocks noGrp="1" noChangeArrowheads="1"/>
          </p:cNvSpPr>
          <p:nvPr>
            <p:ph type="ctrTitle"/>
          </p:nvPr>
        </p:nvSpPr>
        <p:spPr>
          <a:xfrm>
            <a:off x="315913" y="466725"/>
            <a:ext cx="6781800" cy="2133600"/>
          </a:xfrm>
        </p:spPr>
        <p:txBody>
          <a:bodyPr/>
          <a:lstStyle>
            <a:lvl1pPr algn="r">
              <a:defRPr sz="4400">
                <a:latin typeface="Century Gothic" panose="020B0502020202020204" pitchFamily="34" charset="0"/>
              </a:defRPr>
            </a:lvl1pPr>
          </a:lstStyle>
          <a:p>
            <a:pPr lvl="0"/>
            <a:r>
              <a:rPr lang="en-US" altLang="en-US" noProof="0" dirty="0" smtClean="0"/>
              <a:t>Click to edit Master title style</a:t>
            </a:r>
          </a:p>
        </p:txBody>
      </p:sp>
      <p:sp>
        <p:nvSpPr>
          <p:cNvPr id="47108" name="Rectangle 4"/>
          <p:cNvSpPr>
            <a:spLocks noGrp="1" noChangeArrowheads="1"/>
          </p:cNvSpPr>
          <p:nvPr>
            <p:ph type="subTitle" idx="1"/>
          </p:nvPr>
        </p:nvSpPr>
        <p:spPr>
          <a:xfrm>
            <a:off x="849313" y="3049588"/>
            <a:ext cx="6248400" cy="2362200"/>
          </a:xfrm>
        </p:spPr>
        <p:txBody>
          <a:bodyPr/>
          <a:lstStyle>
            <a:lvl1pPr marL="0" indent="0" algn="r">
              <a:defRPr sz="2900">
                <a:latin typeface="Century Gothic" panose="020B0502020202020204" pitchFamily="34" charset="0"/>
              </a:defRPr>
            </a:lvl1pPr>
          </a:lstStyle>
          <a:p>
            <a:pPr lvl="0"/>
            <a:r>
              <a:rPr lang="en-US" altLang="en-US" noProof="0" smtClean="0"/>
              <a:t>Click to edit Master subtitle style</a:t>
            </a:r>
          </a:p>
        </p:txBody>
      </p:sp>
      <p:sp>
        <p:nvSpPr>
          <p:cNvPr id="47109" name="Rectangle 5"/>
          <p:cNvSpPr>
            <a:spLocks noGrp="1" noChangeArrowheads="1"/>
          </p:cNvSpPr>
          <p:nvPr>
            <p:ph type="dt" sz="half" idx="2"/>
          </p:nvPr>
        </p:nvSpPr>
        <p:spPr/>
        <p:txBody>
          <a:bodyPr/>
          <a:lstStyle>
            <a:lvl1pPr>
              <a:defRPr/>
            </a:lvl1pPr>
          </a:lstStyle>
          <a:p>
            <a:endParaRPr lang="en-US" altLang="en-US" dirty="0"/>
          </a:p>
        </p:txBody>
      </p:sp>
      <p:sp>
        <p:nvSpPr>
          <p:cNvPr id="47110" name="Rectangle 6"/>
          <p:cNvSpPr>
            <a:spLocks noGrp="1" noChangeArrowheads="1"/>
          </p:cNvSpPr>
          <p:nvPr>
            <p:ph type="ftr" sz="quarter" idx="3"/>
          </p:nvPr>
        </p:nvSpPr>
        <p:spPr/>
        <p:txBody>
          <a:bodyPr/>
          <a:lstStyle>
            <a:lvl1pPr>
              <a:defRPr/>
            </a:lvl1pPr>
          </a:lstStyle>
          <a:p>
            <a:endParaRPr lang="en-US" altLang="en-US" dirty="0"/>
          </a:p>
        </p:txBody>
      </p:sp>
      <p:grpSp>
        <p:nvGrpSpPr>
          <p:cNvPr id="47112" name="Group 8"/>
          <p:cNvGrpSpPr>
            <a:grpSpLocks/>
          </p:cNvGrpSpPr>
          <p:nvPr/>
        </p:nvGrpSpPr>
        <p:grpSpPr bwMode="auto">
          <a:xfrm>
            <a:off x="7493000" y="2992438"/>
            <a:ext cx="1338263" cy="2189162"/>
            <a:chOff x="4704" y="1885"/>
            <a:chExt cx="843" cy="1379"/>
          </a:xfrm>
        </p:grpSpPr>
        <p:sp>
          <p:nvSpPr>
            <p:cNvPr id="47113"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4"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5"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6"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7"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8"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9" name="Oval 15"/>
            <p:cNvSpPr>
              <a:spLocks noChangeArrowheads="1"/>
            </p:cNvSpPr>
            <p:nvPr/>
          </p:nvSpPr>
          <p:spPr bwMode="auto">
            <a:xfrm>
              <a:off x="5241" y="2064"/>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0"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1"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2" name="Oval 18"/>
            <p:cNvSpPr>
              <a:spLocks noChangeArrowheads="1"/>
            </p:cNvSpPr>
            <p:nvPr/>
          </p:nvSpPr>
          <p:spPr bwMode="auto">
            <a:xfrm>
              <a:off x="5062" y="2243"/>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3" name="Oval 19"/>
            <p:cNvSpPr>
              <a:spLocks noChangeArrowheads="1"/>
            </p:cNvSpPr>
            <p:nvPr/>
          </p:nvSpPr>
          <p:spPr bwMode="auto">
            <a:xfrm>
              <a:off x="5241" y="2243"/>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4" name="Oval 20"/>
            <p:cNvSpPr>
              <a:spLocks noChangeArrowheads="1"/>
            </p:cNvSpPr>
            <p:nvPr/>
          </p:nvSpPr>
          <p:spPr bwMode="auto">
            <a:xfrm>
              <a:off x="5420" y="2243"/>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5"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6" name="Oval 22"/>
            <p:cNvSpPr>
              <a:spLocks noChangeArrowheads="1"/>
            </p:cNvSpPr>
            <p:nvPr/>
          </p:nvSpPr>
          <p:spPr bwMode="auto">
            <a:xfrm>
              <a:off x="4883" y="2421"/>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7" name="Oval 23"/>
            <p:cNvSpPr>
              <a:spLocks noChangeArrowheads="1"/>
            </p:cNvSpPr>
            <p:nvPr/>
          </p:nvSpPr>
          <p:spPr bwMode="auto">
            <a:xfrm>
              <a:off x="5062" y="2421"/>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8" name="Oval 24"/>
            <p:cNvSpPr>
              <a:spLocks noChangeArrowheads="1"/>
            </p:cNvSpPr>
            <p:nvPr/>
          </p:nvSpPr>
          <p:spPr bwMode="auto">
            <a:xfrm>
              <a:off x="5241" y="2421"/>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9" name="Oval 25"/>
            <p:cNvSpPr>
              <a:spLocks noChangeArrowheads="1"/>
            </p:cNvSpPr>
            <p:nvPr/>
          </p:nvSpPr>
          <p:spPr bwMode="auto">
            <a:xfrm>
              <a:off x="4704" y="2600"/>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0" name="Oval 26"/>
            <p:cNvSpPr>
              <a:spLocks noChangeArrowheads="1"/>
            </p:cNvSpPr>
            <p:nvPr/>
          </p:nvSpPr>
          <p:spPr bwMode="auto">
            <a:xfrm>
              <a:off x="4883" y="2600"/>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1" name="Oval 27"/>
            <p:cNvSpPr>
              <a:spLocks noChangeArrowheads="1"/>
            </p:cNvSpPr>
            <p:nvPr/>
          </p:nvSpPr>
          <p:spPr bwMode="auto">
            <a:xfrm>
              <a:off x="5062" y="2600"/>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2" name="Oval 28"/>
            <p:cNvSpPr>
              <a:spLocks noChangeArrowheads="1"/>
            </p:cNvSpPr>
            <p:nvPr/>
          </p:nvSpPr>
          <p:spPr bwMode="auto">
            <a:xfrm>
              <a:off x="5241" y="2600"/>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3"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4" name="Oval 30"/>
            <p:cNvSpPr>
              <a:spLocks noChangeArrowheads="1"/>
            </p:cNvSpPr>
            <p:nvPr/>
          </p:nvSpPr>
          <p:spPr bwMode="auto">
            <a:xfrm>
              <a:off x="4704" y="2779"/>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5" name="Oval 31"/>
            <p:cNvSpPr>
              <a:spLocks noChangeArrowheads="1"/>
            </p:cNvSpPr>
            <p:nvPr/>
          </p:nvSpPr>
          <p:spPr bwMode="auto">
            <a:xfrm>
              <a:off x="4883" y="2779"/>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6" name="Oval 32"/>
            <p:cNvSpPr>
              <a:spLocks noChangeArrowheads="1"/>
            </p:cNvSpPr>
            <p:nvPr/>
          </p:nvSpPr>
          <p:spPr bwMode="auto">
            <a:xfrm>
              <a:off x="5062" y="2779"/>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7"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8" name="Oval 34"/>
            <p:cNvSpPr>
              <a:spLocks noChangeArrowheads="1"/>
            </p:cNvSpPr>
            <p:nvPr/>
          </p:nvSpPr>
          <p:spPr bwMode="auto">
            <a:xfrm>
              <a:off x="4704" y="2958"/>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9" name="Oval 35"/>
            <p:cNvSpPr>
              <a:spLocks noChangeArrowheads="1"/>
            </p:cNvSpPr>
            <p:nvPr/>
          </p:nvSpPr>
          <p:spPr bwMode="auto">
            <a:xfrm>
              <a:off x="4883" y="2958"/>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40"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41"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42"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43"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47144"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anose="020B0502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8600" y="1836737"/>
            <a:ext cx="8686800" cy="4411663"/>
          </a:xfrm>
        </p:spPr>
        <p:txBody>
          <a:bodyPr/>
          <a:lstStyle>
            <a:lvl1pPr marL="0" indent="0">
              <a:defRPr>
                <a:latin typeface="Century Gothic" panose="020B0502020202020204" pitchFamily="34" charset="0"/>
              </a:defRPr>
            </a:lvl1pPr>
            <a:lvl2pPr>
              <a:spcAft>
                <a:spcPts val="1000"/>
              </a:spcAft>
              <a:tabLst>
                <a:tab pos="2693988" algn="l"/>
              </a:tabLst>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9D5A19E0-10FE-437B-BE53-683EA411E756}" type="slidenum">
              <a:rPr lang="en-US" altLang="en-US" smtClean="0"/>
              <a:pPr/>
              <a:t>‹#›</a:t>
            </a:fld>
            <a:endParaRPr lang="en-US" altLang="en-US" dirty="0"/>
          </a:p>
        </p:txBody>
      </p:sp>
    </p:spTree>
    <p:extLst>
      <p:ext uri="{BB962C8B-B14F-4D97-AF65-F5344CB8AC3E}">
        <p14:creationId xmlns:p14="http://schemas.microsoft.com/office/powerpoint/2010/main" val="492940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entury Gothic" panose="020B050202020202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entury Gothic" panose="020B0502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514E394D-9A0F-46A0-BEF9-CD2AC73DAC7E}" type="slidenum">
              <a:rPr lang="en-US" altLang="en-US" smtClean="0"/>
              <a:pPr/>
              <a:t>‹#›</a:t>
            </a:fld>
            <a:endParaRPr lang="en-US" altLang="en-US" dirty="0"/>
          </a:p>
        </p:txBody>
      </p:sp>
    </p:spTree>
    <p:extLst>
      <p:ext uri="{BB962C8B-B14F-4D97-AF65-F5344CB8AC3E}">
        <p14:creationId xmlns:p14="http://schemas.microsoft.com/office/powerpoint/2010/main" val="2922284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56E51124-2773-4F70-9693-378A9BDD7BD9}" type="slidenum">
              <a:rPr lang="en-US" altLang="en-US"/>
              <a:pPr/>
              <a:t>‹#›</a:t>
            </a:fld>
            <a:endParaRPr lang="en-US" altLang="en-US" dirty="0"/>
          </a:p>
        </p:txBody>
      </p:sp>
    </p:spTree>
    <p:extLst>
      <p:ext uri="{BB962C8B-B14F-4D97-AF65-F5344CB8AC3E}">
        <p14:creationId xmlns:p14="http://schemas.microsoft.com/office/powerpoint/2010/main" val="2367270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dirty="0"/>
          </a:p>
        </p:txBody>
      </p:sp>
      <p:sp>
        <p:nvSpPr>
          <p:cNvPr id="8" name="Footer Placeholder 7"/>
          <p:cNvSpPr>
            <a:spLocks noGrp="1"/>
          </p:cNvSpPr>
          <p:nvPr>
            <p:ph type="ftr" sz="quarter" idx="11"/>
          </p:nvPr>
        </p:nvSpPr>
        <p:spPr/>
        <p:txBody>
          <a:bodyPr/>
          <a:lstStyle>
            <a:lvl1pPr>
              <a:defRPr/>
            </a:lvl1pPr>
          </a:lstStyle>
          <a:p>
            <a:endParaRPr lang="en-US" altLang="en-US" dirty="0"/>
          </a:p>
        </p:txBody>
      </p:sp>
      <p:sp>
        <p:nvSpPr>
          <p:cNvPr id="9" name="Slide Number Placeholder 8"/>
          <p:cNvSpPr>
            <a:spLocks noGrp="1"/>
          </p:cNvSpPr>
          <p:nvPr>
            <p:ph type="sldNum" sz="quarter" idx="12"/>
          </p:nvPr>
        </p:nvSpPr>
        <p:spPr/>
        <p:txBody>
          <a:bodyPr/>
          <a:lstStyle>
            <a:lvl1pPr>
              <a:defRPr/>
            </a:lvl1pPr>
          </a:lstStyle>
          <a:p>
            <a:fld id="{DE052EB5-849B-4DC0-879F-60AD125D9829}" type="slidenum">
              <a:rPr lang="en-US" altLang="en-US"/>
              <a:pPr/>
              <a:t>‹#›</a:t>
            </a:fld>
            <a:endParaRPr lang="en-US" altLang="en-US" dirty="0"/>
          </a:p>
        </p:txBody>
      </p:sp>
    </p:spTree>
    <p:extLst>
      <p:ext uri="{BB962C8B-B14F-4D97-AF65-F5344CB8AC3E}">
        <p14:creationId xmlns:p14="http://schemas.microsoft.com/office/powerpoint/2010/main" val="2044021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dirty="0"/>
          </a:p>
        </p:txBody>
      </p:sp>
      <p:sp>
        <p:nvSpPr>
          <p:cNvPr id="4" name="Footer Placeholder 3"/>
          <p:cNvSpPr>
            <a:spLocks noGrp="1"/>
          </p:cNvSpPr>
          <p:nvPr>
            <p:ph type="ftr" sz="quarter" idx="11"/>
          </p:nvPr>
        </p:nvSpPr>
        <p:spPr/>
        <p:txBody>
          <a:bodyPr/>
          <a:lstStyle>
            <a:lvl1pPr>
              <a:defRPr/>
            </a:lvl1pPr>
          </a:lstStyle>
          <a:p>
            <a:endParaRPr lang="en-US" altLang="en-US" dirty="0"/>
          </a:p>
        </p:txBody>
      </p:sp>
      <p:sp>
        <p:nvSpPr>
          <p:cNvPr id="5" name="Slide Number Placeholder 4"/>
          <p:cNvSpPr>
            <a:spLocks noGrp="1"/>
          </p:cNvSpPr>
          <p:nvPr>
            <p:ph type="sldNum" sz="quarter" idx="12"/>
          </p:nvPr>
        </p:nvSpPr>
        <p:spPr/>
        <p:txBody>
          <a:bodyPr/>
          <a:lstStyle>
            <a:lvl1pPr>
              <a:defRPr/>
            </a:lvl1pPr>
          </a:lstStyle>
          <a:p>
            <a:fld id="{FFF7BD71-AD3A-4C88-A43C-6E74B46E2D88}" type="slidenum">
              <a:rPr lang="en-US" altLang="en-US"/>
              <a:pPr/>
              <a:t>‹#›</a:t>
            </a:fld>
            <a:endParaRPr lang="en-US" altLang="en-US" dirty="0"/>
          </a:p>
        </p:txBody>
      </p:sp>
    </p:spTree>
    <p:extLst>
      <p:ext uri="{BB962C8B-B14F-4D97-AF65-F5344CB8AC3E}">
        <p14:creationId xmlns:p14="http://schemas.microsoft.com/office/powerpoint/2010/main" val="3706668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p>
        </p:txBody>
      </p:sp>
      <p:sp>
        <p:nvSpPr>
          <p:cNvPr id="3" name="Footer Placeholder 2"/>
          <p:cNvSpPr>
            <a:spLocks noGrp="1"/>
          </p:cNvSpPr>
          <p:nvPr>
            <p:ph type="ftr" sz="quarter" idx="11"/>
          </p:nvPr>
        </p:nvSpPr>
        <p:spPr/>
        <p:txBody>
          <a:bodyPr/>
          <a:lstStyle>
            <a:lvl1pPr>
              <a:defRPr/>
            </a:lvl1pPr>
          </a:lstStyle>
          <a:p>
            <a:endParaRPr lang="en-US" altLang="en-US" dirty="0"/>
          </a:p>
        </p:txBody>
      </p:sp>
      <p:sp>
        <p:nvSpPr>
          <p:cNvPr id="4" name="Slide Number Placeholder 3"/>
          <p:cNvSpPr>
            <a:spLocks noGrp="1"/>
          </p:cNvSpPr>
          <p:nvPr>
            <p:ph type="sldNum" sz="quarter" idx="12"/>
          </p:nvPr>
        </p:nvSpPr>
        <p:spPr/>
        <p:txBody>
          <a:bodyPr/>
          <a:lstStyle>
            <a:lvl1pPr>
              <a:defRPr/>
            </a:lvl1pPr>
          </a:lstStyle>
          <a:p>
            <a:fld id="{6E42FE2B-7376-4D88-A9A0-93F0B4328776}" type="slidenum">
              <a:rPr lang="en-US" altLang="en-US"/>
              <a:pPr/>
              <a:t>‹#›</a:t>
            </a:fld>
            <a:endParaRPr lang="en-US" altLang="en-US" dirty="0"/>
          </a:p>
        </p:txBody>
      </p:sp>
    </p:spTree>
    <p:extLst>
      <p:ext uri="{BB962C8B-B14F-4D97-AF65-F5344CB8AC3E}">
        <p14:creationId xmlns:p14="http://schemas.microsoft.com/office/powerpoint/2010/main" val="3641419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9BCF55F7-0CA6-40C1-8B22-2D2430FA607E}" type="slidenum">
              <a:rPr lang="en-US" altLang="en-US"/>
              <a:pPr/>
              <a:t>‹#›</a:t>
            </a:fld>
            <a:endParaRPr lang="en-US" altLang="en-US" dirty="0"/>
          </a:p>
        </p:txBody>
      </p:sp>
    </p:spTree>
    <p:extLst>
      <p:ext uri="{BB962C8B-B14F-4D97-AF65-F5344CB8AC3E}">
        <p14:creationId xmlns:p14="http://schemas.microsoft.com/office/powerpoint/2010/main" val="4202184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3AB5D3CF-53E8-4FE4-A677-33198E5D20FE}" type="slidenum">
              <a:rPr lang="en-US" altLang="en-US"/>
              <a:pPr/>
              <a:t>‹#›</a:t>
            </a:fld>
            <a:endParaRPr lang="en-US" altLang="en-US" dirty="0"/>
          </a:p>
        </p:txBody>
      </p:sp>
    </p:spTree>
    <p:extLst>
      <p:ext uri="{BB962C8B-B14F-4D97-AF65-F5344CB8AC3E}">
        <p14:creationId xmlns:p14="http://schemas.microsoft.com/office/powerpoint/2010/main" val="2099974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BE2D2818-40FE-4327-B291-E08D4A864E1D}" type="slidenum">
              <a:rPr lang="en-US" altLang="en-US"/>
              <a:pPr/>
              <a:t>‹#›</a:t>
            </a:fld>
            <a:endParaRPr lang="en-US" altLang="en-US" dirty="0"/>
          </a:p>
        </p:txBody>
      </p:sp>
    </p:spTree>
    <p:extLst>
      <p:ext uri="{BB962C8B-B14F-4D97-AF65-F5344CB8AC3E}">
        <p14:creationId xmlns:p14="http://schemas.microsoft.com/office/powerpoint/2010/main" val="425173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228600"/>
            <a:ext cx="2076450" cy="5707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076950" cy="5707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E1C1FD80-3AE8-4B60-A8C4-C9BF0B124DBA}" type="slidenum">
              <a:rPr lang="en-US" altLang="en-US"/>
              <a:pPr/>
              <a:t>‹#›</a:t>
            </a:fld>
            <a:endParaRPr lang="en-US" altLang="en-US" dirty="0"/>
          </a:p>
        </p:txBody>
      </p:sp>
    </p:spTree>
    <p:extLst>
      <p:ext uri="{BB962C8B-B14F-4D97-AF65-F5344CB8AC3E}">
        <p14:creationId xmlns:p14="http://schemas.microsoft.com/office/powerpoint/2010/main" val="2734529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083" name="Rectangle 3"/>
          <p:cNvSpPr>
            <a:spLocks noGrp="1" noChangeArrowheads="1"/>
          </p:cNvSpPr>
          <p:nvPr>
            <p:ph type="title"/>
          </p:nvPr>
        </p:nvSpPr>
        <p:spPr bwMode="auto">
          <a:xfrm>
            <a:off x="228600" y="228600"/>
            <a:ext cx="769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dirty="0" smtClean="0"/>
              <a:t>Click to edit Master title style</a:t>
            </a:r>
          </a:p>
        </p:txBody>
      </p:sp>
      <p:sp>
        <p:nvSpPr>
          <p:cNvPr id="46084" name="Rectangle 4"/>
          <p:cNvSpPr>
            <a:spLocks noGrp="1" noChangeArrowheads="1"/>
          </p:cNvSpPr>
          <p:nvPr>
            <p:ph type="body" idx="1"/>
          </p:nvPr>
        </p:nvSpPr>
        <p:spPr bwMode="auto">
          <a:xfrm>
            <a:off x="1143000" y="1524000"/>
            <a:ext cx="7391400" cy="441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4608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endParaRPr lang="en-US" altLang="en-US" dirty="0"/>
          </a:p>
        </p:txBody>
      </p:sp>
      <p:sp>
        <p:nvSpPr>
          <p:cNvPr id="4608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endParaRPr lang="en-US" altLang="en-US" dirty="0"/>
          </a:p>
        </p:txBody>
      </p:sp>
      <p:sp>
        <p:nvSpPr>
          <p:cNvPr id="4608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fld id="{EB06E4C0-0F3A-49E3-9124-F736D8D29A3A}" type="slidenum">
              <a:rPr lang="en-US" altLang="en-US"/>
              <a:pPr/>
              <a:t>‹#›</a:t>
            </a:fld>
            <a:endParaRPr lang="en-US" altLang="en-US" dirty="0"/>
          </a:p>
        </p:txBody>
      </p:sp>
      <p:grpSp>
        <p:nvGrpSpPr>
          <p:cNvPr id="40" name="Group 8"/>
          <p:cNvGrpSpPr>
            <a:grpSpLocks noChangeAspect="1"/>
          </p:cNvGrpSpPr>
          <p:nvPr userDrawn="1"/>
        </p:nvGrpSpPr>
        <p:grpSpPr bwMode="auto">
          <a:xfrm>
            <a:off x="8137421" y="152400"/>
            <a:ext cx="793758" cy="1298448"/>
            <a:chOff x="4704" y="1885"/>
            <a:chExt cx="843" cy="1379"/>
          </a:xfrm>
        </p:grpSpPr>
        <p:sp>
          <p:nvSpPr>
            <p:cNvPr id="41"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2"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4"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5"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6"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 name="Oval 15"/>
            <p:cNvSpPr>
              <a:spLocks noChangeArrowheads="1"/>
            </p:cNvSpPr>
            <p:nvPr/>
          </p:nvSpPr>
          <p:spPr bwMode="auto">
            <a:xfrm>
              <a:off x="5241" y="2064"/>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8"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9"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0" name="Oval 18"/>
            <p:cNvSpPr>
              <a:spLocks noChangeArrowheads="1"/>
            </p:cNvSpPr>
            <p:nvPr/>
          </p:nvSpPr>
          <p:spPr bwMode="auto">
            <a:xfrm>
              <a:off x="5062" y="2243"/>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1" name="Oval 19"/>
            <p:cNvSpPr>
              <a:spLocks noChangeArrowheads="1"/>
            </p:cNvSpPr>
            <p:nvPr/>
          </p:nvSpPr>
          <p:spPr bwMode="auto">
            <a:xfrm>
              <a:off x="5241" y="2243"/>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2" name="Oval 20"/>
            <p:cNvSpPr>
              <a:spLocks noChangeArrowheads="1"/>
            </p:cNvSpPr>
            <p:nvPr/>
          </p:nvSpPr>
          <p:spPr bwMode="auto">
            <a:xfrm>
              <a:off x="5420" y="2243"/>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3"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4" name="Oval 22"/>
            <p:cNvSpPr>
              <a:spLocks noChangeArrowheads="1"/>
            </p:cNvSpPr>
            <p:nvPr/>
          </p:nvSpPr>
          <p:spPr bwMode="auto">
            <a:xfrm>
              <a:off x="4883" y="2421"/>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5" name="Oval 23"/>
            <p:cNvSpPr>
              <a:spLocks noChangeArrowheads="1"/>
            </p:cNvSpPr>
            <p:nvPr/>
          </p:nvSpPr>
          <p:spPr bwMode="auto">
            <a:xfrm>
              <a:off x="5062" y="2421"/>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 name="Oval 24"/>
            <p:cNvSpPr>
              <a:spLocks noChangeArrowheads="1"/>
            </p:cNvSpPr>
            <p:nvPr/>
          </p:nvSpPr>
          <p:spPr bwMode="auto">
            <a:xfrm>
              <a:off x="5241" y="2421"/>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 name="Oval 25"/>
            <p:cNvSpPr>
              <a:spLocks noChangeArrowheads="1"/>
            </p:cNvSpPr>
            <p:nvPr/>
          </p:nvSpPr>
          <p:spPr bwMode="auto">
            <a:xfrm>
              <a:off x="4704" y="2600"/>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8" name="Oval 26"/>
            <p:cNvSpPr>
              <a:spLocks noChangeArrowheads="1"/>
            </p:cNvSpPr>
            <p:nvPr/>
          </p:nvSpPr>
          <p:spPr bwMode="auto">
            <a:xfrm>
              <a:off x="4883" y="2600"/>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9" name="Oval 27"/>
            <p:cNvSpPr>
              <a:spLocks noChangeArrowheads="1"/>
            </p:cNvSpPr>
            <p:nvPr/>
          </p:nvSpPr>
          <p:spPr bwMode="auto">
            <a:xfrm>
              <a:off x="5062" y="2600"/>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0" name="Oval 28"/>
            <p:cNvSpPr>
              <a:spLocks noChangeArrowheads="1"/>
            </p:cNvSpPr>
            <p:nvPr/>
          </p:nvSpPr>
          <p:spPr bwMode="auto">
            <a:xfrm>
              <a:off x="5241" y="2600"/>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1"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2" name="Oval 30"/>
            <p:cNvSpPr>
              <a:spLocks noChangeArrowheads="1"/>
            </p:cNvSpPr>
            <p:nvPr/>
          </p:nvSpPr>
          <p:spPr bwMode="auto">
            <a:xfrm>
              <a:off x="4704" y="2779"/>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3" name="Oval 31"/>
            <p:cNvSpPr>
              <a:spLocks noChangeArrowheads="1"/>
            </p:cNvSpPr>
            <p:nvPr/>
          </p:nvSpPr>
          <p:spPr bwMode="auto">
            <a:xfrm>
              <a:off x="4883" y="2779"/>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4" name="Oval 32"/>
            <p:cNvSpPr>
              <a:spLocks noChangeArrowheads="1"/>
            </p:cNvSpPr>
            <p:nvPr/>
          </p:nvSpPr>
          <p:spPr bwMode="auto">
            <a:xfrm>
              <a:off x="5062" y="2779"/>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5"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6" name="Oval 34"/>
            <p:cNvSpPr>
              <a:spLocks noChangeArrowheads="1"/>
            </p:cNvSpPr>
            <p:nvPr/>
          </p:nvSpPr>
          <p:spPr bwMode="auto">
            <a:xfrm>
              <a:off x="4704" y="2958"/>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7" name="Oval 35"/>
            <p:cNvSpPr>
              <a:spLocks noChangeArrowheads="1"/>
            </p:cNvSpPr>
            <p:nvPr/>
          </p:nvSpPr>
          <p:spPr bwMode="auto">
            <a:xfrm>
              <a:off x="4883" y="2958"/>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8"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9"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1"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Tree>
  </p:cSld>
  <p:clrMap bg1="dk2" tx1="lt1" bg2="dk1"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iming>
    <p:tnLst>
      <p:par>
        <p:cTn id="1" dur="indefinite" restart="never" nodeType="tmRoot"/>
      </p:par>
    </p:tnLst>
  </p:timing>
  <p:hf hdr="0" ftr="0" dt="0"/>
  <p:txStyles>
    <p:titleStyle>
      <a:lvl1pPr algn="l" rtl="0" eaLnBrk="1" fontAlgn="base" hangingPunct="1">
        <a:spcBef>
          <a:spcPct val="0"/>
        </a:spcBef>
        <a:spcAft>
          <a:spcPct val="0"/>
        </a:spcAft>
        <a:defRPr sz="3600" b="1">
          <a:solidFill>
            <a:schemeClr val="tx2"/>
          </a:solidFill>
          <a:latin typeface="Century Gothic" panose="020B050202020202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5000"/>
        </a:spcBef>
        <a:spcAft>
          <a:spcPct val="0"/>
        </a:spcAft>
        <a:buClr>
          <a:schemeClr val="tx2"/>
        </a:buClr>
        <a:buSzPct val="60000"/>
        <a:buFont typeface="Wingdings" pitchFamily="2" charset="2"/>
        <a:defRPr sz="2700">
          <a:solidFill>
            <a:schemeClr val="tx1"/>
          </a:solidFill>
          <a:latin typeface="Century Gothic" panose="020B0502020202020204" pitchFamily="34" charset="0"/>
          <a:ea typeface="+mn-ea"/>
          <a:cs typeface="+mn-cs"/>
        </a:defRPr>
      </a:lvl1pPr>
      <a:lvl2pPr marL="692150" indent="-347663" algn="l" rtl="0" eaLnBrk="1" fontAlgn="base" hangingPunct="1">
        <a:spcBef>
          <a:spcPct val="0"/>
        </a:spcBef>
        <a:spcAft>
          <a:spcPct val="25000"/>
        </a:spcAft>
        <a:buClr>
          <a:schemeClr val="accent2"/>
        </a:buClr>
        <a:buSzPct val="55000"/>
        <a:buFont typeface="Wingdings" pitchFamily="2" charset="2"/>
        <a:buChar char="l"/>
        <a:defRPr sz="2400">
          <a:solidFill>
            <a:schemeClr val="tx1"/>
          </a:solidFill>
          <a:latin typeface="Century Gothic" panose="020B0502020202020204" pitchFamily="34" charset="0"/>
        </a:defRPr>
      </a:lvl2pPr>
      <a:lvl3pPr marL="987425" indent="-293688" algn="l" rtl="0" eaLnBrk="1" fontAlgn="base" hangingPunct="1">
        <a:spcBef>
          <a:spcPct val="0"/>
        </a:spcBef>
        <a:spcAft>
          <a:spcPct val="25000"/>
        </a:spcAft>
        <a:buClr>
          <a:schemeClr val="accent1"/>
        </a:buClr>
        <a:buSzPct val="50000"/>
        <a:buFont typeface="Wingdings" pitchFamily="2" charset="2"/>
        <a:buChar char="l"/>
        <a:defRPr sz="2200">
          <a:solidFill>
            <a:schemeClr val="tx1"/>
          </a:solidFill>
          <a:latin typeface="Century Gothic" panose="020B0502020202020204" pitchFamily="34" charset="0"/>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Century Gothic" panose="020B0502020202020204" pitchFamily="34" charset="0"/>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Century Gothic" panose="020B0502020202020204" pitchFamily="34" charset="0"/>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statusoffensereform.org/resource/courts-communities-right-response-truancy-running-away-status-offenses" TargetMode="External"/><Relationship Id="rId2" Type="http://schemas.openxmlformats.org/officeDocument/2006/relationships/hyperlink" Target="http://www.statusoffensereform.org/resource/notes-field-new-york-city-ny" TargetMode="External"/><Relationship Id="rId1" Type="http://schemas.openxmlformats.org/officeDocument/2006/relationships/slideLayout" Target="../slideLayouts/slideLayout2.xml"/><Relationship Id="rId6" Type="http://schemas.openxmlformats.org/officeDocument/2006/relationships/hyperlink" Target="http://juvjustice.org/2014-webinars" TargetMode="External"/><Relationship Id="rId5" Type="http://schemas.openxmlformats.org/officeDocument/2006/relationships/hyperlink" Target="http://www.jlc.org/sites/default/files/publication_pdfs/protectingyouth.pdf" TargetMode="External"/><Relationship Id="rId4" Type="http://schemas.openxmlformats.org/officeDocument/2006/relationships/hyperlink" Target="http://www.njjn.org/uploads/digital-library/NJJN-Truth-about-Consequences_Fact-Sheet-FINAL_Jan23-2012.pdf"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statusoffensereform.org/wp-content/uploads/2014/04/SORC_Module3_FINAL.pdf" TargetMode="External"/><Relationship Id="rId2" Type="http://schemas.openxmlformats.org/officeDocument/2006/relationships/hyperlink" Target="http://www.americanbar.org/content/dam/aba/migrated/child/PublicDocuments/RJSO_FINAL.authcheckdam.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ct.gov/opm/cwp/view.asp?q=460244" TargetMode="External"/><Relationship Id="rId2" Type="http://schemas.openxmlformats.org/officeDocument/2006/relationships/hyperlink" Target="http://www.theiacp.org/portals/0/pdfs/2011JuvenileJusticeTrainingNeedsAssessmentofLawEnforcement.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trategiesforyouth.org/" TargetMode="External"/><Relationship Id="rId2" Type="http://schemas.openxmlformats.org/officeDocument/2006/relationships/hyperlink" Target="http://www.iacpyouth.org/"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statusoffensereform.org/wp-content/uploads/2013/10/BentonFranklin_Final-correction.pdf" TargetMode="External"/><Relationship Id="rId2" Type="http://schemas.openxmlformats.org/officeDocument/2006/relationships/hyperlink" Target="http://www.juvjustice.org/sites/default/files/resource-files/Judicial%20Leadership%2007112012%20FINAL.pdf" TargetMode="External"/><Relationship Id="rId1" Type="http://schemas.openxmlformats.org/officeDocument/2006/relationships/slideLayout" Target="../slideLayouts/slideLayout2.xml"/><Relationship Id="rId6" Type="http://schemas.openxmlformats.org/officeDocument/2006/relationships/hyperlink" Target="http://www.ojjdp.gov/mpg/progTypesTruancy.aspx" TargetMode="External"/><Relationship Id="rId5" Type="http://schemas.openxmlformats.org/officeDocument/2006/relationships/hyperlink" Target="http://www.statusoffensereform.org/wp-content/uploads/2013/12/Spokane_Final.pdf" TargetMode="External"/><Relationship Id="rId4" Type="http://schemas.openxmlformats.org/officeDocument/2006/relationships/hyperlink" Target="http://www.statusoffensereform.org/wp-content/uploads/2014/07/Clayton_Final.pdf"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www.statusoffensereform.org/wp-content/uploads/2013/12/Truancy_Final2.pdf" TargetMode="External"/><Relationship Id="rId7" Type="http://schemas.openxmlformats.org/officeDocument/2006/relationships/hyperlink" Target="http://checkandconnect.umn.edu/" TargetMode="External"/><Relationship Id="rId2" Type="http://schemas.openxmlformats.org/officeDocument/2006/relationships/hyperlink" Target="http://www.juvjustice.org/sites/default/files/resource-files/Guidance%20For%20Education%20Professionals%20and%20Systems.pdf" TargetMode="External"/><Relationship Id="rId1" Type="http://schemas.openxmlformats.org/officeDocument/2006/relationships/slideLayout" Target="../slideLayouts/slideLayout2.xml"/><Relationship Id="rId6" Type="http://schemas.openxmlformats.org/officeDocument/2006/relationships/hyperlink" Target="http://schoolengagement.org/" TargetMode="External"/><Relationship Id="rId5" Type="http://schemas.openxmlformats.org/officeDocument/2006/relationships/hyperlink" Target="http://www.attendanceworks.org/" TargetMode="External"/><Relationship Id="rId4" Type="http://schemas.openxmlformats.org/officeDocument/2006/relationships/hyperlink" Target="http://www.ericdigests.org/2004-2/truancy.html"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juvjustice.org/sites/default/files/resource-files/Ungovernable%20and%20Runaway%20Youth%20Guidance.pdf" TargetMode="External"/><Relationship Id="rId7" Type="http://schemas.openxmlformats.org/officeDocument/2006/relationships/hyperlink" Target="http://www.statusoffensereform.org/wp-content/uploads/2014/04/SORC_Module3_FINAL.pdf" TargetMode="External"/><Relationship Id="rId2" Type="http://schemas.openxmlformats.org/officeDocument/2006/relationships/hyperlink" Target="http://www2.dsgonline.com/dso/Ungovernable%20Youth%20Literature%20Review.pdf" TargetMode="External"/><Relationship Id="rId1" Type="http://schemas.openxmlformats.org/officeDocument/2006/relationships/slideLayout" Target="../slideLayouts/slideLayout2.xml"/><Relationship Id="rId6" Type="http://schemas.openxmlformats.org/officeDocument/2006/relationships/hyperlink" Target="http://www.statusoffensereform.org/wp-content/uploads/2014/05/Running-Away_Final.pdf" TargetMode="External"/><Relationship Id="rId5" Type="http://schemas.openxmlformats.org/officeDocument/2006/relationships/hyperlink" Target="http://www.vera.org/sites/default/files/resources/downloads/from-courts-to-communities-response-to-status-offenses-v2.pdf" TargetMode="External"/><Relationship Id="rId4" Type="http://schemas.openxmlformats.org/officeDocument/2006/relationships/hyperlink" Target="http://www.juvjustice.org/sites/default/files/resource-files/Runaway%20Emerging%20Issues%20Brief%20FINAL.pdf"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juvjustice.org/sos" TargetMode="External"/><Relationship Id="rId2" Type="http://schemas.openxmlformats.org/officeDocument/2006/relationships/hyperlink" Target="mailto:Pilnik@juvjustic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p:cNvSpPr>
            <a:spLocks noGrp="1" noChangeArrowheads="1"/>
          </p:cNvSpPr>
          <p:nvPr>
            <p:ph type="ctrTitle"/>
          </p:nvPr>
        </p:nvSpPr>
        <p:spPr>
          <a:xfrm>
            <a:off x="1143000" y="1273175"/>
            <a:ext cx="5867400" cy="1470025"/>
          </a:xfrm>
        </p:spPr>
        <p:txBody>
          <a:bodyPr/>
          <a:lstStyle/>
          <a:p>
            <a:r>
              <a:rPr lang="en-US" altLang="en-US" sz="3800" dirty="0" smtClean="0">
                <a:solidFill>
                  <a:schemeClr val="tx1"/>
                </a:solidFill>
                <a:latin typeface="Century Gothic" panose="020B0502020202020204" pitchFamily="34" charset="0"/>
              </a:rPr>
              <a:t>Training Curriculum</a:t>
            </a:r>
            <a:endParaRPr lang="en-US" altLang="en-US" sz="3800" dirty="0">
              <a:solidFill>
                <a:schemeClr val="tx1"/>
              </a:solidFill>
              <a:latin typeface="Century Gothic" panose="020B0502020202020204" pitchFamily="34" charset="0"/>
            </a:endParaRPr>
          </a:p>
        </p:txBody>
      </p:sp>
      <p:sp>
        <p:nvSpPr>
          <p:cNvPr id="2057" name="Rectangle 9"/>
          <p:cNvSpPr>
            <a:spLocks noGrp="1" noChangeArrowheads="1"/>
          </p:cNvSpPr>
          <p:nvPr>
            <p:ph type="subTitle" idx="1"/>
          </p:nvPr>
        </p:nvSpPr>
        <p:spPr>
          <a:xfrm>
            <a:off x="685800" y="2895600"/>
            <a:ext cx="6324600" cy="990600"/>
          </a:xfrm>
        </p:spPr>
        <p:txBody>
          <a:bodyPr/>
          <a:lstStyle/>
          <a:p>
            <a:r>
              <a:rPr lang="en-US" altLang="en-US" b="1" dirty="0" smtClean="0"/>
              <a:t>Improving </a:t>
            </a:r>
            <a:r>
              <a:rPr lang="en-US" altLang="en-US" b="1" dirty="0" smtClean="0">
                <a:latin typeface="Century Gothic" panose="020B0502020202020204" pitchFamily="34" charset="0"/>
              </a:rPr>
              <a:t>Responses</a:t>
            </a:r>
            <a:r>
              <a:rPr lang="en-US" altLang="en-US" b="1" dirty="0" smtClean="0"/>
              <a:t> to Youth Charged with Status Offenses</a:t>
            </a:r>
            <a:endParaRPr lang="en-US" altLang="en-US" b="1" dirty="0"/>
          </a:p>
        </p:txBody>
      </p:sp>
      <p:sp>
        <p:nvSpPr>
          <p:cNvPr id="4" name="Rectangle 3"/>
          <p:cNvSpPr/>
          <p:nvPr/>
        </p:nvSpPr>
        <p:spPr bwMode="auto">
          <a:xfrm>
            <a:off x="0" y="6096000"/>
            <a:ext cx="9144000" cy="762000"/>
          </a:xfrm>
          <a:prstGeom prst="rect">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pPr>
            <a:endParaRPr kumimoji="0" lang="en-US" sz="2600" b="0" i="0" u="none" strike="noStrike" cap="none" normalizeH="0" baseline="0" dirty="0" smtClean="0">
              <a:ln>
                <a:noFill/>
              </a:ln>
              <a:solidFill>
                <a:schemeClr val="tx1"/>
              </a:solidFill>
              <a:effectLst/>
              <a:latin typeface="Arial" charset="0"/>
            </a:endParaRPr>
          </a:p>
        </p:txBody>
      </p:sp>
      <p:pic>
        <p:nvPicPr>
          <p:cNvPr id="5" name="Picture 2" descr="P:\Communications\Logos, letterhead\SOS Project\SOS Clear Background.png"/>
          <p:cNvPicPr>
            <a:picLocks noChangeAspect="1" noChangeArrowheads="1"/>
          </p:cNvPicPr>
          <p:nvPr/>
        </p:nvPicPr>
        <p:blipFill rotWithShape="1">
          <a:blip r:embed="rId3">
            <a:extLst>
              <a:ext uri="{28A0092B-C50C-407E-A947-70E740481C1C}">
                <a14:useLocalDpi xmlns:a14="http://schemas.microsoft.com/office/drawing/2010/main" val="0"/>
              </a:ext>
            </a:extLst>
          </a:blip>
          <a:srcRect r="10635"/>
          <a:stretch/>
        </p:blipFill>
        <p:spPr bwMode="auto">
          <a:xfrm>
            <a:off x="304800" y="6165088"/>
            <a:ext cx="8171543" cy="845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Efforts to avoid court involvement</a:t>
            </a:r>
            <a:endParaRPr lang="en-US" sz="3200" dirty="0"/>
          </a:p>
        </p:txBody>
      </p:sp>
      <p:sp>
        <p:nvSpPr>
          <p:cNvPr id="5" name="Text Placeholder 4"/>
          <p:cNvSpPr>
            <a:spLocks noGrp="1"/>
          </p:cNvSpPr>
          <p:nvPr>
            <p:ph type="body" idx="1"/>
          </p:nvPr>
        </p:nvSpPr>
        <p:spPr/>
        <p:txBody>
          <a:bodyPr/>
          <a:lstStyle/>
          <a:p>
            <a:r>
              <a:rPr lang="en-US" dirty="0" smtClean="0"/>
              <a:t>Lesson 2</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2</a:t>
            </a:fld>
            <a:endParaRPr lang="en-US" altLang="en-US" dirty="0"/>
          </a:p>
        </p:txBody>
      </p:sp>
    </p:spTree>
    <p:extLst>
      <p:ext uri="{BB962C8B-B14F-4D97-AF65-F5344CB8AC3E}">
        <p14:creationId xmlns:p14="http://schemas.microsoft.com/office/powerpoint/2010/main" val="2090863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3709987"/>
            <a:ext cx="7772400" cy="1362075"/>
          </a:xfrm>
        </p:spPr>
        <p:txBody>
          <a:bodyPr/>
          <a:lstStyle/>
          <a:p>
            <a:r>
              <a:rPr lang="en-US" sz="3200" dirty="0"/>
              <a:t>Education, Social Service, Community-Based, Child Welfare, Runaway and Homeless Youth, Mental Health, Law Enforcement, and </a:t>
            </a:r>
            <a:r>
              <a:rPr lang="en-US" sz="3200" dirty="0" smtClean="0"/>
              <a:t>Juvenile justice systems</a:t>
            </a:r>
            <a:endParaRPr lang="en-US" sz="3200" dirty="0"/>
          </a:p>
        </p:txBody>
      </p:sp>
      <p:sp>
        <p:nvSpPr>
          <p:cNvPr id="5" name="Text Placeholder 4"/>
          <p:cNvSpPr>
            <a:spLocks noGrp="1"/>
          </p:cNvSpPr>
          <p:nvPr>
            <p:ph type="body" idx="1"/>
          </p:nvPr>
        </p:nvSpPr>
        <p:spPr>
          <a:xfrm>
            <a:off x="722313" y="2209800"/>
            <a:ext cx="7772400" cy="1500187"/>
          </a:xfrm>
        </p:spPr>
        <p:txBody>
          <a:bodyPr/>
          <a:lstStyle/>
          <a:p>
            <a:r>
              <a:rPr lang="en-US" dirty="0" smtClean="0"/>
              <a:t>Principle 1</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3</a:t>
            </a:fld>
            <a:endParaRPr lang="en-US" altLang="en-US" dirty="0"/>
          </a:p>
        </p:txBody>
      </p:sp>
    </p:spTree>
    <p:extLst>
      <p:ext uri="{BB962C8B-B14F-4D97-AF65-F5344CB8AC3E}">
        <p14:creationId xmlns:p14="http://schemas.microsoft.com/office/powerpoint/2010/main" val="487593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1</a:t>
            </a:r>
            <a:endParaRPr lang="en-US" altLang="en-US" dirty="0"/>
          </a:p>
        </p:txBody>
      </p:sp>
      <p:sp>
        <p:nvSpPr>
          <p:cNvPr id="22533" name="Rectangle 5"/>
          <p:cNvSpPr>
            <a:spLocks noGrp="1" noChangeArrowheads="1"/>
          </p:cNvSpPr>
          <p:nvPr>
            <p:ph idx="1"/>
          </p:nvPr>
        </p:nvSpPr>
        <p:spPr/>
        <p:txBody>
          <a:bodyPr/>
          <a:lstStyle/>
          <a:p>
            <a:r>
              <a:rPr lang="en-US" dirty="0"/>
              <a:t>Justice systems should </a:t>
            </a:r>
            <a:r>
              <a:rPr lang="en-US" dirty="0" smtClean="0"/>
              <a:t>aim </a:t>
            </a:r>
            <a:r>
              <a:rPr lang="en-US" dirty="0"/>
              <a:t>to resolve all status offense matters through the provision of voluntary diversion services.</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4</a:t>
            </a:fld>
            <a:endParaRPr lang="en-US" altLang="en-US" dirty="0"/>
          </a:p>
        </p:txBody>
      </p:sp>
    </p:spTree>
    <p:extLst>
      <p:ext uri="{BB962C8B-B14F-4D97-AF65-F5344CB8AC3E}">
        <p14:creationId xmlns:p14="http://schemas.microsoft.com/office/powerpoint/2010/main" val="703174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dirty="0"/>
              <a:t>Status offense behaviors are low-level “offenses” that would not be an offense but for the child’s age. </a:t>
            </a:r>
            <a:endParaRPr lang="en-US" dirty="0" smtClean="0"/>
          </a:p>
          <a:p>
            <a:endParaRPr lang="en-US" dirty="0"/>
          </a:p>
          <a:p>
            <a:r>
              <a:rPr lang="en-US" dirty="0" smtClean="0"/>
              <a:t>They </a:t>
            </a:r>
            <a:r>
              <a:rPr lang="en-US" dirty="0"/>
              <a:t>are often symptomatic of larger issues the child faces in the home, school, or community and may be less a reflection of the child’s risky behavior and more an indication of his or her unmet health, mental health, educational, or family needs. </a:t>
            </a:r>
          </a:p>
          <a:p>
            <a:endParaRPr lang="en-US"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a:t>
            </a:fld>
            <a:endParaRPr lang="en-US" altLang="en-US" dirty="0"/>
          </a:p>
        </p:txBody>
      </p:sp>
    </p:spTree>
    <p:extLst>
      <p:ext uri="{BB962C8B-B14F-4D97-AF65-F5344CB8AC3E}">
        <p14:creationId xmlns:p14="http://schemas.microsoft.com/office/powerpoint/2010/main" val="390859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a:xfrm>
            <a:off x="228600" y="1836737"/>
            <a:ext cx="8686800" cy="4868863"/>
          </a:xfrm>
        </p:spPr>
        <p:txBody>
          <a:bodyPr/>
          <a:lstStyle/>
          <a:p>
            <a:pPr lvl="0"/>
            <a:r>
              <a:rPr lang="en-US" sz="2400" dirty="0" smtClean="0"/>
              <a:t>Youth formally </a:t>
            </a:r>
            <a:r>
              <a:rPr lang="en-US" sz="2400" dirty="0"/>
              <a:t>processed through the court system may be more likely to re-enter the justice system and experience other negative individual and family outcomes, such as </a:t>
            </a:r>
            <a:endParaRPr lang="en-US" sz="2400" dirty="0" smtClean="0"/>
          </a:p>
          <a:p>
            <a:pPr marL="342900" lvl="0" indent="-342900">
              <a:buFont typeface="Arial" panose="020B0604020202020204" pitchFamily="34" charset="0"/>
              <a:buChar char="•"/>
            </a:pPr>
            <a:r>
              <a:rPr lang="en-US" sz="2400" dirty="0" smtClean="0"/>
              <a:t>Increased </a:t>
            </a:r>
            <a:r>
              <a:rPr lang="en-US" sz="2400" dirty="0"/>
              <a:t>tension between family </a:t>
            </a:r>
            <a:r>
              <a:rPr lang="en-US" sz="2400" dirty="0" smtClean="0"/>
              <a:t>members</a:t>
            </a:r>
          </a:p>
          <a:p>
            <a:pPr marL="342900" lvl="0" indent="-342900">
              <a:buFont typeface="Arial" panose="020B0604020202020204" pitchFamily="34" charset="0"/>
              <a:buChar char="•"/>
            </a:pPr>
            <a:r>
              <a:rPr lang="en-US" sz="2400" dirty="0"/>
              <a:t>N</a:t>
            </a:r>
            <a:r>
              <a:rPr lang="en-US" sz="2400" dirty="0" smtClean="0"/>
              <a:t>egative </a:t>
            </a:r>
            <a:r>
              <a:rPr lang="en-US" sz="2400" dirty="0"/>
              <a:t>educational or mental health </a:t>
            </a:r>
            <a:r>
              <a:rPr lang="en-US" sz="2400" dirty="0" smtClean="0"/>
              <a:t>outcomes</a:t>
            </a:r>
            <a:endParaRPr lang="en-US" sz="2400" dirty="0"/>
          </a:p>
          <a:p>
            <a:pPr lvl="0"/>
            <a:endParaRPr lang="en-US" sz="2400" dirty="0" smtClean="0"/>
          </a:p>
          <a:p>
            <a:pPr lvl="0"/>
            <a:r>
              <a:rPr lang="en-US" sz="2400" dirty="0" smtClean="0"/>
              <a:t>Research </a:t>
            </a:r>
            <a:r>
              <a:rPr lang="en-US" sz="2400" dirty="0"/>
              <a:t>has shown that formal justice system processing in and of itself can have a negative impact on youth, increasing the likelihood of future justice system involvement.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a:t>
            </a:fld>
            <a:endParaRPr lang="en-US" altLang="en-US" dirty="0"/>
          </a:p>
        </p:txBody>
      </p:sp>
    </p:spTree>
    <p:extLst>
      <p:ext uri="{BB962C8B-B14F-4D97-AF65-F5344CB8AC3E}">
        <p14:creationId xmlns:p14="http://schemas.microsoft.com/office/powerpoint/2010/main" val="38224039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400" dirty="0"/>
              <a:t>Entering the formal court system can have many damaging effects on a child and family that may cause them more harm and/or amplify the issues that brought them into the system. </a:t>
            </a:r>
            <a:endParaRPr lang="en-US" sz="2400" dirty="0" smtClean="0"/>
          </a:p>
          <a:p>
            <a:pPr marL="344487" lvl="1" indent="0">
              <a:buNone/>
            </a:pPr>
            <a:endParaRPr lang="en-US" sz="2100" dirty="0" smtClean="0"/>
          </a:p>
          <a:p>
            <a:pPr marL="344487" lvl="1" indent="0">
              <a:buNone/>
            </a:pPr>
            <a:r>
              <a:rPr lang="en-US" sz="2100" dirty="0" smtClean="0"/>
              <a:t>Example</a:t>
            </a:r>
            <a:r>
              <a:rPr lang="en-US" sz="2100" dirty="0"/>
              <a:t>, in “incorrigibility” or runaway cases, formal court processing may make the dynamic between parent and child worse and more adversarial. </a:t>
            </a:r>
            <a:r>
              <a:rPr lang="en-US" sz="2100" dirty="0" smtClean="0"/>
              <a:t/>
            </a:r>
            <a:br>
              <a:rPr lang="en-US" sz="2100" dirty="0" smtClean="0"/>
            </a:br>
            <a:endParaRPr lang="en-US" sz="2100" dirty="0" smtClean="0"/>
          </a:p>
          <a:p>
            <a:pPr lvl="0"/>
            <a:r>
              <a:rPr lang="en-US" sz="2400" dirty="0" smtClean="0"/>
              <a:t>In cases where the parent is an adverse party, court involvement may cause the child to feel resentment towards his or her parents or to feel abandoned. </a:t>
            </a:r>
            <a:endParaRPr lang="en-US" sz="2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a:t>
            </a:fld>
            <a:endParaRPr lang="en-US" altLang="en-US" dirty="0"/>
          </a:p>
        </p:txBody>
      </p:sp>
    </p:spTree>
    <p:extLst>
      <p:ext uri="{BB962C8B-B14F-4D97-AF65-F5344CB8AC3E}">
        <p14:creationId xmlns:p14="http://schemas.microsoft.com/office/powerpoint/2010/main" val="34048465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smtClean="0"/>
              <a:t>The best </a:t>
            </a:r>
            <a:r>
              <a:rPr lang="en-US" sz="2000" dirty="0"/>
              <a:t>outcomes for public safety occur when the least restrictive interventions are offered</a:t>
            </a:r>
            <a:r>
              <a:rPr lang="en-US" sz="2000" dirty="0" smtClean="0"/>
              <a:t>. They</a:t>
            </a:r>
            <a:r>
              <a:rPr lang="en-US" sz="2000" dirty="0" smtClean="0"/>
              <a:t>: </a:t>
            </a:r>
          </a:p>
          <a:p>
            <a:pPr marL="457200" lvl="0" indent="-457200">
              <a:buFont typeface="Arial" panose="020B0604020202020204" pitchFamily="34" charset="0"/>
              <a:buChar char="•"/>
            </a:pPr>
            <a:r>
              <a:rPr lang="en-US" sz="2000" dirty="0" smtClean="0"/>
              <a:t>Better </a:t>
            </a:r>
            <a:r>
              <a:rPr lang="en-US" sz="2000" dirty="0"/>
              <a:t>help families resolve conflicts, </a:t>
            </a:r>
            <a:endParaRPr lang="en-US" sz="2000" dirty="0" smtClean="0"/>
          </a:p>
          <a:p>
            <a:pPr marL="457200" lvl="0" indent="-457200">
              <a:buFont typeface="Arial" panose="020B0604020202020204" pitchFamily="34" charset="0"/>
              <a:buChar char="•"/>
            </a:pPr>
            <a:r>
              <a:rPr lang="en-US" sz="2000" dirty="0" smtClean="0"/>
              <a:t>Increase </a:t>
            </a:r>
            <a:r>
              <a:rPr lang="en-US" sz="2000" dirty="0"/>
              <a:t>services to children in need, </a:t>
            </a:r>
            <a:endParaRPr lang="en-US" sz="2000" dirty="0" smtClean="0"/>
          </a:p>
          <a:p>
            <a:pPr marL="457200" lvl="0" indent="-457200">
              <a:buFont typeface="Arial" panose="020B0604020202020204" pitchFamily="34" charset="0"/>
              <a:buChar char="•"/>
            </a:pPr>
            <a:r>
              <a:rPr lang="en-US" sz="2000" dirty="0"/>
              <a:t>C</a:t>
            </a:r>
            <a:r>
              <a:rPr lang="en-US" sz="2000" dirty="0" smtClean="0"/>
              <a:t>ost </a:t>
            </a:r>
            <a:r>
              <a:rPr lang="en-US" sz="2000" dirty="0"/>
              <a:t>less, and </a:t>
            </a:r>
            <a:endParaRPr lang="en-US" sz="2000" dirty="0" smtClean="0"/>
          </a:p>
          <a:p>
            <a:pPr marL="457200" lvl="0" indent="-457200">
              <a:buFont typeface="Arial" panose="020B0604020202020204" pitchFamily="34" charset="0"/>
              <a:buChar char="•"/>
            </a:pPr>
            <a:r>
              <a:rPr lang="en-US" sz="2000" dirty="0" smtClean="0"/>
              <a:t>Ultimately </a:t>
            </a:r>
            <a:r>
              <a:rPr lang="en-US" sz="2000" dirty="0"/>
              <a:t>reduce the likelihood of re-entering the status offense or delinquency court system.</a:t>
            </a:r>
          </a:p>
          <a:p>
            <a:pPr lvl="0"/>
            <a:endParaRPr lang="en-US" sz="2000" dirty="0" smtClean="0"/>
          </a:p>
          <a:p>
            <a:pPr lvl="0"/>
            <a:r>
              <a:rPr lang="en-US" sz="2000" dirty="0" smtClean="0"/>
              <a:t>Stakeholders </a:t>
            </a:r>
            <a:r>
              <a:rPr lang="en-US" sz="2000" dirty="0"/>
              <a:t>must take care to prevent information researched in treatment or diversion services </a:t>
            </a:r>
            <a:r>
              <a:rPr lang="en-US" sz="2000" dirty="0" smtClean="0"/>
              <a:t>from </a:t>
            </a:r>
            <a:r>
              <a:rPr lang="en-US" sz="2000" dirty="0"/>
              <a:t>being used against them in any dependency, delinquency, or criminal proceedings.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a:t>
            </a:fld>
            <a:endParaRPr lang="en-US" altLang="en-US" dirty="0"/>
          </a:p>
        </p:txBody>
      </p:sp>
    </p:spTree>
    <p:extLst>
      <p:ext uri="{BB962C8B-B14F-4D97-AF65-F5344CB8AC3E}">
        <p14:creationId xmlns:p14="http://schemas.microsoft.com/office/powerpoint/2010/main" val="41467609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Spotlight</a:t>
            </a:r>
            <a:endParaRPr lang="en-US" dirty="0"/>
          </a:p>
        </p:txBody>
      </p:sp>
      <p:sp>
        <p:nvSpPr>
          <p:cNvPr id="3" name="Content Placeholder 2"/>
          <p:cNvSpPr>
            <a:spLocks noGrp="1"/>
          </p:cNvSpPr>
          <p:nvPr>
            <p:ph idx="1"/>
          </p:nvPr>
        </p:nvSpPr>
        <p:spPr/>
        <p:txBody>
          <a:bodyPr/>
          <a:lstStyle/>
          <a:p>
            <a:r>
              <a:rPr lang="en-US" sz="2000" dirty="0"/>
              <a:t>In New York City, before a petition can be filed in the court, the youth must be referred to the Family Assessment Program for services and assessment, including evidence-based programs. </a:t>
            </a:r>
            <a:r>
              <a:rPr lang="en-US" sz="2000" dirty="0" smtClean="0"/>
              <a:t>There </a:t>
            </a:r>
            <a:r>
              <a:rPr lang="en-US" sz="2000" dirty="0"/>
              <a:t>must be a finding that there is a substantial likelihood additional diversion programs would be of no benefit to the family before the case may proceed to court. </a:t>
            </a:r>
            <a:endParaRPr lang="en-US" sz="2000" dirty="0" smtClean="0"/>
          </a:p>
          <a:p>
            <a:endParaRPr lang="en-US" sz="2000" dirty="0"/>
          </a:p>
          <a:p>
            <a:r>
              <a:rPr lang="en-US" sz="2000" dirty="0" smtClean="0"/>
              <a:t>Performance-based </a:t>
            </a:r>
            <a:r>
              <a:rPr lang="en-US" sz="2000" dirty="0"/>
              <a:t>contracts are used to pay service providers. </a:t>
            </a:r>
            <a:endParaRPr lang="en-US" sz="2000" dirty="0" smtClean="0"/>
          </a:p>
          <a:p>
            <a:endParaRPr lang="en-US" sz="2000" dirty="0"/>
          </a:p>
          <a:p>
            <a:r>
              <a:rPr lang="en-US" sz="2000" dirty="0" smtClean="0"/>
              <a:t>Out-of-home </a:t>
            </a:r>
            <a:r>
              <a:rPr lang="en-US" sz="2000" dirty="0"/>
              <a:t>placements for status offense cases decreased 20% during the program’s first two years. Between 2009 and 2012, out-of-home placements decreased 50%.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a:t>
            </a:fld>
            <a:endParaRPr lang="en-US" altLang="en-US" dirty="0"/>
          </a:p>
        </p:txBody>
      </p:sp>
    </p:spTree>
    <p:extLst>
      <p:ext uri="{BB962C8B-B14F-4D97-AF65-F5344CB8AC3E}">
        <p14:creationId xmlns:p14="http://schemas.microsoft.com/office/powerpoint/2010/main" val="15527775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Point</a:t>
            </a:r>
            <a:endParaRPr lang="en-US" dirty="0"/>
          </a:p>
        </p:txBody>
      </p:sp>
      <p:sp>
        <p:nvSpPr>
          <p:cNvPr id="3" name="Content Placeholder 2"/>
          <p:cNvSpPr>
            <a:spLocks noGrp="1"/>
          </p:cNvSpPr>
          <p:nvPr>
            <p:ph idx="1"/>
          </p:nvPr>
        </p:nvSpPr>
        <p:spPr/>
        <p:txBody>
          <a:bodyPr/>
          <a:lstStyle/>
          <a:p>
            <a:r>
              <a:rPr lang="en-US" sz="2000" dirty="0"/>
              <a:t>State and local authorities should take the position that juvenile court intervention should be avoided or limited in those instances where the young person is alleged to have committed a status offense. Policies in support of this position will eliminate the ability of a family member, school, or other stakeholder to petition status behaviors to the juvenile court. </a:t>
            </a:r>
            <a:endParaRPr lang="en-US" sz="2000" dirty="0" smtClean="0"/>
          </a:p>
          <a:p>
            <a:endParaRPr lang="en-US" sz="2000" dirty="0"/>
          </a:p>
          <a:p>
            <a:r>
              <a:rPr lang="en-US" sz="2000" dirty="0" smtClean="0"/>
              <a:t>Alternatively</a:t>
            </a:r>
            <a:r>
              <a:rPr lang="en-US" sz="2000" dirty="0"/>
              <a:t>, state and local policymakers should establish a continuum of care that is separate and apart from the courts and the juvenile justice system and that relies on non-judicial interventions to respond to status behaviors.</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10</a:t>
            </a:fld>
            <a:endParaRPr lang="en-US" altLang="en-US" dirty="0"/>
          </a:p>
        </p:txBody>
      </p:sp>
    </p:spTree>
    <p:extLst>
      <p:ext uri="{BB962C8B-B14F-4D97-AF65-F5344CB8AC3E}">
        <p14:creationId xmlns:p14="http://schemas.microsoft.com/office/powerpoint/2010/main" val="15527775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7696200" cy="1295400"/>
          </a:xfrm>
        </p:spPr>
        <p:txBody>
          <a:bodyPr/>
          <a:lstStyle/>
          <a:p>
            <a:r>
              <a:rPr lang="en-US" dirty="0" smtClean="0"/>
              <a:t>Resources</a:t>
            </a:r>
            <a:endParaRPr lang="en-US" dirty="0"/>
          </a:p>
        </p:txBody>
      </p:sp>
      <p:sp>
        <p:nvSpPr>
          <p:cNvPr id="3" name="Content Placeholder 2"/>
          <p:cNvSpPr>
            <a:spLocks noGrp="1"/>
          </p:cNvSpPr>
          <p:nvPr>
            <p:ph idx="1"/>
          </p:nvPr>
        </p:nvSpPr>
        <p:spPr>
          <a:xfrm>
            <a:off x="228600" y="1752600"/>
            <a:ext cx="8686800" cy="4716463"/>
          </a:xfrm>
        </p:spPr>
        <p:txBody>
          <a:bodyPr/>
          <a:lstStyle/>
          <a:p>
            <a:r>
              <a:rPr lang="en-US" sz="1600" dirty="0"/>
              <a:t>Status Offense Reform Center</a:t>
            </a:r>
            <a:r>
              <a:rPr lang="en-US" sz="1600" dirty="0" smtClean="0"/>
              <a:t>. </a:t>
            </a:r>
            <a:br>
              <a:rPr lang="en-US" sz="1600" dirty="0" smtClean="0"/>
            </a:br>
            <a:r>
              <a:rPr lang="en-US" sz="1600" dirty="0" smtClean="0">
                <a:hlinkClick r:id="rId2"/>
              </a:rPr>
              <a:t>Notes </a:t>
            </a:r>
            <a:r>
              <a:rPr lang="en-US" sz="1600" dirty="0">
                <a:hlinkClick r:id="rId2"/>
              </a:rPr>
              <a:t>from the Field: New York </a:t>
            </a:r>
            <a:r>
              <a:rPr lang="en-US" sz="1600" dirty="0" smtClean="0">
                <a:hlinkClick r:id="rId2"/>
              </a:rPr>
              <a:t>City</a:t>
            </a:r>
            <a:r>
              <a:rPr lang="en-US" sz="1600" dirty="0" smtClean="0"/>
              <a:t> and </a:t>
            </a:r>
            <a:r>
              <a:rPr lang="en-US" sz="1600" dirty="0" smtClean="0">
                <a:hlinkClick r:id="rId3"/>
              </a:rPr>
              <a:t>From </a:t>
            </a:r>
            <a:r>
              <a:rPr lang="en-US" sz="1600" dirty="0">
                <a:hlinkClick r:id="rId3"/>
              </a:rPr>
              <a:t>Courts to Communities: The Right Response to Truancy, Running Away, and Other Status </a:t>
            </a:r>
            <a:r>
              <a:rPr lang="en-US" sz="1600" dirty="0" smtClean="0">
                <a:hlinkClick r:id="rId3"/>
              </a:rPr>
              <a:t>Offenses</a:t>
            </a:r>
            <a:r>
              <a:rPr lang="en-US" sz="1600" dirty="0" smtClean="0"/>
              <a:t>.</a:t>
            </a:r>
            <a:endParaRPr lang="en-US" sz="1600" dirty="0"/>
          </a:p>
          <a:p>
            <a:r>
              <a:rPr lang="en-US" sz="1600" dirty="0"/>
              <a:t> </a:t>
            </a:r>
          </a:p>
          <a:p>
            <a:r>
              <a:rPr lang="en-US" sz="1600" dirty="0" smtClean="0"/>
              <a:t>National </a:t>
            </a:r>
            <a:r>
              <a:rPr lang="en-US" sz="1600" dirty="0"/>
              <a:t>Juvenile Justice </a:t>
            </a:r>
            <a:r>
              <a:rPr lang="en-US" sz="1600" dirty="0" smtClean="0"/>
              <a:t>Network. </a:t>
            </a:r>
            <a:br>
              <a:rPr lang="en-US" sz="1600" dirty="0" smtClean="0"/>
            </a:br>
            <a:r>
              <a:rPr lang="en-US" sz="1600" dirty="0" smtClean="0">
                <a:hlinkClick r:id="rId4"/>
              </a:rPr>
              <a:t>The </a:t>
            </a:r>
            <a:r>
              <a:rPr lang="en-US" sz="1600" dirty="0">
                <a:hlinkClick r:id="rId4"/>
              </a:rPr>
              <a:t>Truth about Consequences—Studies Point towards Sparing Use of Formal Juvenile Justice System Processing and </a:t>
            </a:r>
            <a:r>
              <a:rPr lang="en-US" sz="1600" dirty="0" smtClean="0">
                <a:hlinkClick r:id="rId4"/>
              </a:rPr>
              <a:t>Incarceration</a:t>
            </a:r>
            <a:r>
              <a:rPr lang="en-US" sz="1600" dirty="0" smtClean="0"/>
              <a:t>. </a:t>
            </a:r>
            <a:endParaRPr lang="en-US" sz="1600" dirty="0"/>
          </a:p>
          <a:p>
            <a:r>
              <a:rPr lang="en-US" sz="1600" dirty="0"/>
              <a:t> </a:t>
            </a:r>
          </a:p>
          <a:p>
            <a:r>
              <a:rPr lang="en-US" sz="1600" dirty="0" smtClean="0"/>
              <a:t>Juvenile Law Center. </a:t>
            </a:r>
            <a:br>
              <a:rPr lang="en-US" sz="1600" dirty="0" smtClean="0"/>
            </a:br>
            <a:r>
              <a:rPr lang="en-US" sz="1600" dirty="0" smtClean="0">
                <a:hlinkClick r:id="rId5"/>
              </a:rPr>
              <a:t>Protecting </a:t>
            </a:r>
            <a:r>
              <a:rPr lang="en-US" sz="1600" dirty="0">
                <a:hlinkClick r:id="rId5"/>
              </a:rPr>
              <a:t>Youth from Self-Incrimination when Undergoing Screening, Assessment and Treatment within the Juvenile Justice System</a:t>
            </a:r>
            <a:r>
              <a:rPr lang="en-US" sz="1600" dirty="0"/>
              <a:t>. </a:t>
            </a:r>
          </a:p>
          <a:p>
            <a:r>
              <a:rPr lang="en-US" sz="1600" dirty="0"/>
              <a:t> </a:t>
            </a:r>
          </a:p>
          <a:p>
            <a:r>
              <a:rPr lang="en-US" sz="1600" dirty="0" smtClean="0"/>
              <a:t>State </a:t>
            </a:r>
            <a:r>
              <a:rPr lang="en-US" sz="1600" dirty="0"/>
              <a:t>Training and Technical Assistance </a:t>
            </a:r>
            <a:r>
              <a:rPr lang="en-US" sz="1600" dirty="0" smtClean="0"/>
              <a:t>Center (webinar). </a:t>
            </a:r>
            <a:br>
              <a:rPr lang="en-US" sz="1600" dirty="0" smtClean="0"/>
            </a:br>
            <a:r>
              <a:rPr lang="en-US" sz="1600" dirty="0" smtClean="0">
                <a:hlinkClick r:id="rId6"/>
              </a:rPr>
              <a:t>Civil </a:t>
            </a:r>
            <a:r>
              <a:rPr lang="en-US" sz="1600" dirty="0">
                <a:hlinkClick r:id="rId6"/>
              </a:rPr>
              <a:t>Citations in Juvenile Justice: An Alternative to Punitive Sanctions</a:t>
            </a:r>
            <a:r>
              <a:rPr lang="en-US" sz="1600" i="1" dirty="0"/>
              <a:t>. </a:t>
            </a:r>
            <a:endParaRPr lang="en-US" sz="16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11</a:t>
            </a:fld>
            <a:endParaRPr lang="en-US" altLang="en-US" dirty="0"/>
          </a:p>
        </p:txBody>
      </p:sp>
    </p:spTree>
    <p:extLst>
      <p:ext uri="{BB962C8B-B14F-4D97-AF65-F5344CB8AC3E}">
        <p14:creationId xmlns:p14="http://schemas.microsoft.com/office/powerpoint/2010/main" val="8788829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Family circumstances and unmet needs</a:t>
            </a:r>
            <a:endParaRPr lang="en-US" sz="3200" dirty="0"/>
          </a:p>
        </p:txBody>
      </p:sp>
      <p:sp>
        <p:nvSpPr>
          <p:cNvPr id="5" name="Text Placeholder 4"/>
          <p:cNvSpPr>
            <a:spLocks noGrp="1"/>
          </p:cNvSpPr>
          <p:nvPr>
            <p:ph type="body" idx="1"/>
          </p:nvPr>
        </p:nvSpPr>
        <p:spPr/>
        <p:txBody>
          <a:bodyPr/>
          <a:lstStyle/>
          <a:p>
            <a:r>
              <a:rPr lang="en-US" dirty="0" smtClean="0"/>
              <a:t>Principle 2</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12</a:t>
            </a:fld>
            <a:endParaRPr lang="en-US" altLang="en-US" dirty="0"/>
          </a:p>
        </p:txBody>
      </p:sp>
    </p:spTree>
    <p:extLst>
      <p:ext uri="{BB962C8B-B14F-4D97-AF65-F5344CB8AC3E}">
        <p14:creationId xmlns:p14="http://schemas.microsoft.com/office/powerpoint/2010/main" val="18766233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2</a:t>
            </a:r>
            <a:endParaRPr lang="en-US" altLang="en-US" dirty="0"/>
          </a:p>
        </p:txBody>
      </p:sp>
      <p:sp>
        <p:nvSpPr>
          <p:cNvPr id="22533" name="Rectangle 5"/>
          <p:cNvSpPr>
            <a:spLocks noGrp="1" noChangeArrowheads="1"/>
          </p:cNvSpPr>
          <p:nvPr>
            <p:ph type="body" idx="1"/>
          </p:nvPr>
        </p:nvSpPr>
        <p:spPr/>
        <p:txBody>
          <a:bodyPr/>
          <a:lstStyle/>
          <a:p>
            <a:r>
              <a:rPr lang="en-US" dirty="0"/>
              <a:t>Judicial officers should </a:t>
            </a:r>
            <a:r>
              <a:rPr lang="en-US" dirty="0" smtClean="0"/>
              <a:t>determine </a:t>
            </a:r>
            <a:r>
              <a:rPr lang="en-US" dirty="0"/>
              <a:t>the proper course of action by identifying the family circumstances, unmet needs, or other factors that led to contact with the status offense system.</a:t>
            </a:r>
            <a:endParaRPr lang="en-US" altLang="en-US" dirty="0"/>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13</a:t>
            </a:fld>
            <a:endParaRPr lang="en-US"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t>The status offense process is typically not the best way to serve youth and families with unmet needs. Other informal or formal systems, or processes that could address the youth’s issues, </a:t>
            </a:r>
            <a:r>
              <a:rPr lang="en-US" sz="2400" dirty="0" smtClean="0"/>
              <a:t>include:</a:t>
            </a:r>
          </a:p>
          <a:p>
            <a:pPr marL="457200" indent="-457200">
              <a:buFont typeface="Arial" panose="020B0604020202020204" pitchFamily="34" charset="0"/>
              <a:buChar char="•"/>
            </a:pPr>
            <a:r>
              <a:rPr lang="en-US" sz="2400" dirty="0" smtClean="0"/>
              <a:t>Mental </a:t>
            </a:r>
            <a:r>
              <a:rPr lang="en-US" sz="2400" dirty="0"/>
              <a:t>health, </a:t>
            </a:r>
            <a:endParaRPr lang="en-US" sz="2400" dirty="0" smtClean="0"/>
          </a:p>
          <a:p>
            <a:pPr marL="457200" indent="-457200">
              <a:buFont typeface="Arial" panose="020B0604020202020204" pitchFamily="34" charset="0"/>
              <a:buChar char="•"/>
            </a:pPr>
            <a:r>
              <a:rPr lang="en-US" sz="2400" dirty="0"/>
              <a:t>S</a:t>
            </a:r>
            <a:r>
              <a:rPr lang="en-US" sz="2400" dirty="0" smtClean="0"/>
              <a:t>ocial </a:t>
            </a:r>
            <a:r>
              <a:rPr lang="en-US" sz="2400" dirty="0"/>
              <a:t>service or community-based services, </a:t>
            </a:r>
            <a:endParaRPr lang="en-US" sz="2400" dirty="0" smtClean="0"/>
          </a:p>
          <a:p>
            <a:pPr marL="457200" indent="-457200">
              <a:buFont typeface="Arial" panose="020B0604020202020204" pitchFamily="34" charset="0"/>
              <a:buChar char="•"/>
            </a:pPr>
            <a:r>
              <a:rPr lang="en-US" sz="2400" dirty="0" smtClean="0"/>
              <a:t>Family </a:t>
            </a:r>
            <a:r>
              <a:rPr lang="en-US" sz="2400" dirty="0"/>
              <a:t>court (custody), </a:t>
            </a:r>
            <a:endParaRPr lang="en-US" sz="2400" dirty="0" smtClean="0"/>
          </a:p>
          <a:p>
            <a:pPr marL="457200" indent="-457200">
              <a:buFont typeface="Arial" panose="020B0604020202020204" pitchFamily="34" charset="0"/>
              <a:buChar char="•"/>
            </a:pPr>
            <a:r>
              <a:rPr lang="en-US" sz="2400" dirty="0" smtClean="0"/>
              <a:t>Special </a:t>
            </a:r>
            <a:r>
              <a:rPr lang="en-US" sz="2400" dirty="0"/>
              <a:t>education, </a:t>
            </a:r>
            <a:endParaRPr lang="en-US" sz="2400" dirty="0" smtClean="0"/>
          </a:p>
          <a:p>
            <a:pPr marL="457200" indent="-457200">
              <a:buFont typeface="Arial" panose="020B0604020202020204" pitchFamily="34" charset="0"/>
              <a:buChar char="•"/>
            </a:pPr>
            <a:r>
              <a:rPr lang="en-US" sz="2400" dirty="0" smtClean="0"/>
              <a:t>Child </a:t>
            </a:r>
            <a:r>
              <a:rPr lang="en-US" sz="2400" dirty="0"/>
              <a:t>welfare, </a:t>
            </a:r>
            <a:endParaRPr lang="en-US" sz="2400" dirty="0" smtClean="0"/>
          </a:p>
          <a:p>
            <a:pPr marL="457200" indent="-457200">
              <a:buFont typeface="Arial" panose="020B0604020202020204" pitchFamily="34" charset="0"/>
              <a:buChar char="•"/>
            </a:pPr>
            <a:r>
              <a:rPr lang="en-US" sz="2400" dirty="0" smtClean="0"/>
              <a:t>Emancipation</a:t>
            </a:r>
            <a:r>
              <a:rPr lang="en-US" sz="2400" dirty="0"/>
              <a:t>, or </a:t>
            </a:r>
            <a:endParaRPr lang="en-US" sz="2400" dirty="0" smtClean="0"/>
          </a:p>
          <a:p>
            <a:pPr marL="457200" indent="-457200">
              <a:buFont typeface="Arial" panose="020B0604020202020204" pitchFamily="34" charset="0"/>
              <a:buChar char="•"/>
            </a:pPr>
            <a:r>
              <a:rPr lang="en-US" sz="2400" dirty="0"/>
              <a:t>C</a:t>
            </a:r>
            <a:r>
              <a:rPr lang="en-US" sz="2400" dirty="0" smtClean="0"/>
              <a:t>ivil </a:t>
            </a:r>
            <a:r>
              <a:rPr lang="en-US" sz="2400" dirty="0"/>
              <a:t>commitment proceedings.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14</a:t>
            </a:fld>
            <a:endParaRPr lang="en-US" altLang="en-US" dirty="0"/>
          </a:p>
        </p:txBody>
      </p:sp>
    </p:spTree>
    <p:extLst>
      <p:ext uri="{BB962C8B-B14F-4D97-AF65-F5344CB8AC3E}">
        <p14:creationId xmlns:p14="http://schemas.microsoft.com/office/powerpoint/2010/main" val="28492560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pPr marR="0" lvl="0">
              <a:lnSpc>
                <a:spcPct val="115000"/>
              </a:lnSpc>
              <a:spcBef>
                <a:spcPts val="0"/>
              </a:spcBef>
              <a:spcAft>
                <a:spcPts val="600"/>
              </a:spcAft>
            </a:pPr>
            <a:r>
              <a:rPr lang="en-US" sz="2400" dirty="0">
                <a:latin typeface="Century Gothic"/>
                <a:ea typeface="Times New Roman"/>
                <a:cs typeface="Arial"/>
              </a:rPr>
              <a:t>While youth charged with status offenses become involved with the justice system because of behaviors that pose little risk to society, they often come from chaotic and even dangerous homes and communities, and may have witnessed or been victims of violence. </a:t>
            </a:r>
            <a:endParaRPr lang="en-US" sz="2400" dirty="0" smtClean="0">
              <a:latin typeface="Century Gothic"/>
              <a:ea typeface="Times New Roman"/>
              <a:cs typeface="Arial"/>
            </a:endParaRPr>
          </a:p>
          <a:p>
            <a:pPr marR="0" lvl="0">
              <a:lnSpc>
                <a:spcPct val="115000"/>
              </a:lnSpc>
              <a:spcBef>
                <a:spcPts val="0"/>
              </a:spcBef>
              <a:spcAft>
                <a:spcPts val="600"/>
              </a:spcAft>
            </a:pPr>
            <a:endParaRPr lang="en-US" sz="2400" dirty="0">
              <a:latin typeface="Century Gothic"/>
              <a:ea typeface="Times New Roman"/>
              <a:cs typeface="Arial"/>
            </a:endParaRPr>
          </a:p>
          <a:p>
            <a:pPr marR="0" lvl="0">
              <a:lnSpc>
                <a:spcPct val="115000"/>
              </a:lnSpc>
              <a:spcBef>
                <a:spcPts val="0"/>
              </a:spcBef>
              <a:spcAft>
                <a:spcPts val="600"/>
              </a:spcAft>
            </a:pPr>
            <a:r>
              <a:rPr lang="en-US" sz="2400" dirty="0" smtClean="0">
                <a:latin typeface="Century Gothic"/>
                <a:ea typeface="Times New Roman"/>
                <a:cs typeface="Arial"/>
              </a:rPr>
              <a:t>They </a:t>
            </a:r>
            <a:r>
              <a:rPr lang="en-US" sz="2400" dirty="0">
                <a:latin typeface="Century Gothic"/>
                <a:ea typeface="Times New Roman"/>
                <a:cs typeface="Arial"/>
              </a:rPr>
              <a:t>or their families may be struggling with trauma or other mental health issues, substance abuse, or other challenges.</a:t>
            </a:r>
            <a:endParaRPr lang="en-US" sz="3200" dirty="0">
              <a:effectLst/>
              <a:latin typeface="Calibri"/>
              <a:ea typeface="Calibri"/>
              <a:cs typeface="Times New Roman"/>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15</a:t>
            </a:fld>
            <a:endParaRPr lang="en-US" altLang="en-US" dirty="0"/>
          </a:p>
        </p:txBody>
      </p:sp>
    </p:spTree>
    <p:extLst>
      <p:ext uri="{BB962C8B-B14F-4D97-AF65-F5344CB8AC3E}">
        <p14:creationId xmlns:p14="http://schemas.microsoft.com/office/powerpoint/2010/main" val="18860081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Youth may also enter the status offense system because of the failure of other systems (e.g., schools, child welfare) to appropriately identify and address their needs. </a:t>
            </a:r>
            <a:endParaRPr lang="en-US" sz="2000" dirty="0" smtClean="0"/>
          </a:p>
          <a:p>
            <a:pPr lvl="0"/>
            <a:endParaRPr lang="en-US" sz="2000" dirty="0"/>
          </a:p>
          <a:p>
            <a:pPr lvl="0"/>
            <a:r>
              <a:rPr lang="en-US" sz="2000" dirty="0"/>
              <a:t>It is essential that youth who have allegedly committed status offenses receive appropriate screening to </a:t>
            </a:r>
            <a:r>
              <a:rPr lang="en-US" sz="2000" dirty="0" smtClean="0"/>
              <a:t>identify:</a:t>
            </a:r>
          </a:p>
          <a:p>
            <a:pPr marL="342900" lvl="0" indent="-342900">
              <a:buFont typeface="Arial" panose="020B0604020202020204" pitchFamily="34" charset="0"/>
              <a:buChar char="•"/>
            </a:pPr>
            <a:r>
              <a:rPr lang="en-US" sz="2000" dirty="0" smtClean="0"/>
              <a:t>Physical</a:t>
            </a:r>
            <a:r>
              <a:rPr lang="en-US" sz="2000" dirty="0"/>
              <a:t>, mental health (including trauma), and special education </a:t>
            </a:r>
            <a:r>
              <a:rPr lang="en-US" sz="2000" dirty="0" smtClean="0"/>
              <a:t>needs</a:t>
            </a:r>
          </a:p>
          <a:p>
            <a:pPr marL="342900" lvl="0" indent="-342900">
              <a:buFont typeface="Arial" panose="020B0604020202020204" pitchFamily="34" charset="0"/>
              <a:buChar char="•"/>
            </a:pPr>
            <a:r>
              <a:rPr lang="en-US" sz="2000" dirty="0" smtClean="0"/>
              <a:t>Substance </a:t>
            </a:r>
            <a:r>
              <a:rPr lang="en-US" sz="2000" dirty="0"/>
              <a:t>abuse </a:t>
            </a:r>
            <a:r>
              <a:rPr lang="en-US" sz="2000" dirty="0" smtClean="0"/>
              <a:t>issues </a:t>
            </a:r>
          </a:p>
          <a:p>
            <a:pPr marL="342900" lvl="0" indent="-342900">
              <a:buFont typeface="Arial" panose="020B0604020202020204" pitchFamily="34" charset="0"/>
              <a:buChar char="•"/>
            </a:pPr>
            <a:r>
              <a:rPr lang="en-US" sz="2000" dirty="0" smtClean="0"/>
              <a:t>That </a:t>
            </a:r>
            <a:r>
              <a:rPr lang="en-US" sz="2000" dirty="0"/>
              <a:t>their physical and emotional safety is </a:t>
            </a:r>
            <a:r>
              <a:rPr lang="en-US" sz="2000" dirty="0" smtClean="0"/>
              <a:t>ensured</a:t>
            </a: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16</a:t>
            </a:fld>
            <a:endParaRPr lang="en-US" altLang="en-US" dirty="0"/>
          </a:p>
        </p:txBody>
      </p:sp>
    </p:spTree>
    <p:extLst>
      <p:ext uri="{BB962C8B-B14F-4D97-AF65-F5344CB8AC3E}">
        <p14:creationId xmlns:p14="http://schemas.microsoft.com/office/powerpoint/2010/main" val="42365324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 Steps for Change</a:t>
            </a:r>
          </a:p>
        </p:txBody>
      </p:sp>
      <p:sp>
        <p:nvSpPr>
          <p:cNvPr id="3" name="Content Placeholder 2"/>
          <p:cNvSpPr>
            <a:spLocks noGrp="1"/>
          </p:cNvSpPr>
          <p:nvPr>
            <p:ph idx="1"/>
          </p:nvPr>
        </p:nvSpPr>
        <p:spPr/>
        <p:txBody>
          <a:bodyPr/>
          <a:lstStyle/>
          <a:p>
            <a:pPr lvl="0"/>
            <a:r>
              <a:rPr lang="en-US" sz="2400" dirty="0"/>
              <a:t>Juvenile justice, child welfare, and community-based services should use evidence-based or empirically-supported screening tools to triage institutional responses and assessment tools to identify areas in which a youth may need assistance. </a:t>
            </a:r>
            <a:endParaRPr lang="en-US" sz="2400" dirty="0" smtClean="0"/>
          </a:p>
          <a:p>
            <a:pPr lvl="0"/>
            <a:endParaRPr lang="en-US" sz="2400" dirty="0"/>
          </a:p>
          <a:p>
            <a:pPr lvl="0"/>
            <a:r>
              <a:rPr lang="en-US" sz="2400" dirty="0" smtClean="0"/>
              <a:t>Youth-serving </a:t>
            </a:r>
            <a:r>
              <a:rPr lang="en-US" sz="2400" dirty="0"/>
              <a:t>systems should make reasonable efforts to provide services and supports for children in their own homes and schools before a child is charged with a status offense.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17</a:t>
            </a:fld>
            <a:endParaRPr lang="en-US" altLang="en-US" dirty="0"/>
          </a:p>
        </p:txBody>
      </p:sp>
    </p:spTree>
    <p:extLst>
      <p:ext uri="{BB962C8B-B14F-4D97-AF65-F5344CB8AC3E}">
        <p14:creationId xmlns:p14="http://schemas.microsoft.com/office/powerpoint/2010/main" val="12493785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p:txBody>
          <a:bodyPr/>
          <a:lstStyle/>
          <a:p>
            <a:pPr lvl="0"/>
            <a:r>
              <a:rPr lang="en-US" sz="2000" dirty="0"/>
              <a:t>Professionals should avoid increasing youth and family contact with the system solely or primarily for the purpose of accessing services</a:t>
            </a:r>
            <a:r>
              <a:rPr lang="en-US" sz="2000" dirty="0" smtClean="0"/>
              <a:t>.</a:t>
            </a:r>
          </a:p>
          <a:p>
            <a:pPr lvl="0"/>
            <a:r>
              <a:rPr lang="en-US" sz="2000" dirty="0" smtClean="0"/>
              <a:t> </a:t>
            </a:r>
            <a:endParaRPr lang="en-US" sz="2000" dirty="0"/>
          </a:p>
          <a:p>
            <a:pPr lvl="0"/>
            <a:r>
              <a:rPr lang="en-US" sz="2000" dirty="0"/>
              <a:t>As professionals learn more about a particular youth and family, they should </a:t>
            </a:r>
            <a:r>
              <a:rPr lang="en-US" sz="2000" dirty="0" smtClean="0"/>
              <a:t>consider </a:t>
            </a:r>
            <a:r>
              <a:rPr lang="en-US" sz="2000" dirty="0"/>
              <a:t>whether another system or community-based alternative may be better able to respond to the family’s or child’s needs. </a:t>
            </a:r>
            <a:endParaRPr lang="en-US" sz="2000" dirty="0" smtClean="0"/>
          </a:p>
          <a:p>
            <a:pPr lvl="0"/>
            <a:endParaRPr lang="en-US" sz="2000" dirty="0"/>
          </a:p>
          <a:p>
            <a:pPr lvl="0"/>
            <a:r>
              <a:rPr lang="en-US" sz="2000" dirty="0"/>
              <a:t>When youth are working with more than one system provider or have their case transferred from one system to another, professionals should share and use information effectively, without violating the youth’s due process and privacy rights.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18</a:t>
            </a:fld>
            <a:endParaRPr lang="en-US" altLang="en-US" dirty="0"/>
          </a:p>
        </p:txBody>
      </p:sp>
    </p:spTree>
    <p:extLst>
      <p:ext uri="{BB962C8B-B14F-4D97-AF65-F5344CB8AC3E}">
        <p14:creationId xmlns:p14="http://schemas.microsoft.com/office/powerpoint/2010/main" val="39283708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Spotlight</a:t>
            </a:r>
            <a:endParaRPr lang="en-US" dirty="0"/>
          </a:p>
        </p:txBody>
      </p:sp>
      <p:sp>
        <p:nvSpPr>
          <p:cNvPr id="3" name="Content Placeholder 2"/>
          <p:cNvSpPr>
            <a:spLocks noGrp="1"/>
          </p:cNvSpPr>
          <p:nvPr>
            <p:ph idx="1"/>
          </p:nvPr>
        </p:nvSpPr>
        <p:spPr>
          <a:xfrm>
            <a:off x="152400" y="1600200"/>
            <a:ext cx="8686800" cy="4411663"/>
          </a:xfrm>
        </p:spPr>
        <p:txBody>
          <a:bodyPr/>
          <a:lstStyle/>
          <a:p>
            <a:r>
              <a:rPr lang="en-US" sz="2400" dirty="0"/>
              <a:t>The American Bar Association’s </a:t>
            </a:r>
            <a:r>
              <a:rPr lang="en-US" sz="2400" i="1" dirty="0"/>
              <a:t>Representing Juvenile Status Offenders </a:t>
            </a:r>
            <a:r>
              <a:rPr lang="en-US" sz="2400" dirty="0"/>
              <a:t>c</a:t>
            </a:r>
            <a:r>
              <a:rPr lang="en-US" sz="2400" dirty="0" smtClean="0"/>
              <a:t>an </a:t>
            </a:r>
            <a:r>
              <a:rPr lang="en-US" sz="2400" dirty="0"/>
              <a:t>be used by any professional who works on status offense matters. </a:t>
            </a:r>
            <a:endParaRPr lang="en-US" sz="2400" dirty="0" smtClean="0"/>
          </a:p>
          <a:p>
            <a:endParaRPr lang="en-US" sz="2400" dirty="0"/>
          </a:p>
          <a:p>
            <a:r>
              <a:rPr lang="en-US" sz="2400" dirty="0" smtClean="0"/>
              <a:t>Its </a:t>
            </a:r>
            <a:r>
              <a:rPr lang="en-US" sz="2400" dirty="0"/>
              <a:t>authors suggest that when deciding whether another formal or informal system or services would be more appropriate, professionals should </a:t>
            </a:r>
            <a:r>
              <a:rPr lang="en-US" sz="2400" dirty="0" smtClean="0"/>
              <a:t>consider key questions about the child, family, and services available</a:t>
            </a:r>
            <a:r>
              <a:rPr lang="en-US" sz="2400" dirty="0" smtClean="0"/>
              <a:t>. E.g</a:t>
            </a:r>
            <a:r>
              <a:rPr lang="en-US" sz="2400" dirty="0"/>
              <a:t>., </a:t>
            </a:r>
            <a:r>
              <a:rPr lang="en-US" sz="2400" dirty="0" smtClean="0"/>
              <a:t>What </a:t>
            </a:r>
            <a:r>
              <a:rPr lang="en-US" sz="2400" dirty="0"/>
              <a:t>circumstances </a:t>
            </a:r>
            <a:r>
              <a:rPr lang="en-US" sz="2400" dirty="0" smtClean="0"/>
              <a:t>might </a:t>
            </a:r>
            <a:r>
              <a:rPr lang="en-US" sz="2400" dirty="0"/>
              <a:t>the youth be responding or reacting to</a:t>
            </a:r>
            <a:r>
              <a:rPr lang="en-US" sz="2400" dirty="0" smtClean="0"/>
              <a:t>? What resources/services </a:t>
            </a:r>
            <a:r>
              <a:rPr lang="en-US" sz="2400" dirty="0"/>
              <a:t>does the youth </a:t>
            </a:r>
            <a:r>
              <a:rPr lang="en-US" sz="2400" dirty="0" smtClean="0"/>
              <a:t>need? What </a:t>
            </a:r>
            <a:r>
              <a:rPr lang="en-US" sz="2400" dirty="0"/>
              <a:t>is the youth’s relationship with </a:t>
            </a:r>
            <a:r>
              <a:rPr lang="en-US" sz="2400" dirty="0" smtClean="0"/>
              <a:t>her parents? </a:t>
            </a:r>
            <a:endParaRPr lang="en-US" sz="2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19</a:t>
            </a:fld>
            <a:endParaRPr lang="en-US" altLang="en-US" dirty="0"/>
          </a:p>
        </p:txBody>
      </p:sp>
    </p:spTree>
    <p:extLst>
      <p:ext uri="{BB962C8B-B14F-4D97-AF65-F5344CB8AC3E}">
        <p14:creationId xmlns:p14="http://schemas.microsoft.com/office/powerpoint/2010/main" val="41646907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t>American Bar Association Center on Children and the Law. </a:t>
            </a:r>
            <a:br>
              <a:rPr lang="en-US" sz="1600" dirty="0" smtClean="0"/>
            </a:br>
            <a:r>
              <a:rPr lang="en-US" sz="1600" dirty="0" smtClean="0">
                <a:hlinkClick r:id="rId2"/>
              </a:rPr>
              <a:t>Representing </a:t>
            </a:r>
            <a:r>
              <a:rPr lang="en-US" sz="1600" dirty="0">
                <a:hlinkClick r:id="rId2"/>
              </a:rPr>
              <a:t>Juvenile Status Offenders</a:t>
            </a:r>
            <a:r>
              <a:rPr lang="en-US" sz="1600" dirty="0"/>
              <a:t>. </a:t>
            </a:r>
          </a:p>
          <a:p>
            <a:r>
              <a:rPr lang="en-US" sz="1600" dirty="0"/>
              <a:t> </a:t>
            </a:r>
          </a:p>
          <a:p>
            <a:r>
              <a:rPr lang="en-US" sz="1600" dirty="0"/>
              <a:t>Status Offense Reform </a:t>
            </a:r>
            <a:r>
              <a:rPr lang="en-US" sz="1600" dirty="0" smtClean="0"/>
              <a:t>Center. </a:t>
            </a:r>
            <a:br>
              <a:rPr lang="en-US" sz="1600" dirty="0" smtClean="0"/>
            </a:br>
            <a:r>
              <a:rPr lang="en-US" sz="1600" dirty="0" smtClean="0">
                <a:hlinkClick r:id="rId3"/>
              </a:rPr>
              <a:t>Planning </a:t>
            </a:r>
            <a:r>
              <a:rPr lang="en-US" sz="1600" dirty="0">
                <a:hlinkClick r:id="rId3"/>
              </a:rPr>
              <a:t>and Implementing System Change: A Toolkit for Status Offense System Reform (Module </a:t>
            </a:r>
            <a:r>
              <a:rPr lang="en-US" sz="1600" dirty="0" smtClean="0">
                <a:hlinkClick r:id="rId3"/>
              </a:rPr>
              <a:t>3)</a:t>
            </a:r>
            <a:r>
              <a:rPr lang="en-US" sz="1600" dirty="0" smtClean="0"/>
              <a:t>. </a:t>
            </a:r>
            <a:endParaRPr lang="en-US" sz="16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20</a:t>
            </a:fld>
            <a:endParaRPr lang="en-US" altLang="en-US" dirty="0"/>
          </a:p>
        </p:txBody>
      </p:sp>
    </p:spTree>
    <p:extLst>
      <p:ext uri="{BB962C8B-B14F-4D97-AF65-F5344CB8AC3E}">
        <p14:creationId xmlns:p14="http://schemas.microsoft.com/office/powerpoint/2010/main" val="30089449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Training for First Responders</a:t>
            </a:r>
          </a:p>
        </p:txBody>
      </p:sp>
      <p:sp>
        <p:nvSpPr>
          <p:cNvPr id="5" name="Text Placeholder 4"/>
          <p:cNvSpPr>
            <a:spLocks noGrp="1"/>
          </p:cNvSpPr>
          <p:nvPr>
            <p:ph type="body" idx="1"/>
          </p:nvPr>
        </p:nvSpPr>
        <p:spPr/>
        <p:txBody>
          <a:bodyPr/>
          <a:lstStyle/>
          <a:p>
            <a:r>
              <a:rPr lang="en-US" dirty="0" smtClean="0"/>
              <a:t>Principle 3</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21</a:t>
            </a:fld>
            <a:endParaRPr lang="en-US" altLang="en-US" dirty="0"/>
          </a:p>
        </p:txBody>
      </p:sp>
    </p:spTree>
    <p:extLst>
      <p:ext uri="{BB962C8B-B14F-4D97-AF65-F5344CB8AC3E}">
        <p14:creationId xmlns:p14="http://schemas.microsoft.com/office/powerpoint/2010/main" val="33979587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3</a:t>
            </a:r>
            <a:endParaRPr lang="en-US" altLang="en-US" dirty="0"/>
          </a:p>
        </p:txBody>
      </p:sp>
      <p:sp>
        <p:nvSpPr>
          <p:cNvPr id="22533" name="Rectangle 5"/>
          <p:cNvSpPr>
            <a:spLocks noGrp="1" noChangeArrowheads="1"/>
          </p:cNvSpPr>
          <p:nvPr>
            <p:ph type="body" idx="1"/>
          </p:nvPr>
        </p:nvSpPr>
        <p:spPr/>
        <p:txBody>
          <a:bodyPr/>
          <a:lstStyle/>
          <a:p>
            <a:r>
              <a:rPr lang="en-US" dirty="0"/>
              <a:t>Judicial officers should </a:t>
            </a:r>
            <a:r>
              <a:rPr lang="en-US" dirty="0" smtClean="0"/>
              <a:t>train </a:t>
            </a:r>
            <a:r>
              <a:rPr lang="en-US" dirty="0"/>
              <a:t>professionals who first respond to alleged status offenses about family and community dynamics and other factors that can cause status behaviors, as well as the availability and role of screenings, assessments, and services.</a:t>
            </a:r>
            <a:endParaRPr lang="en-US" b="1" dirty="0">
              <a:solidFill>
                <a:schemeClr val="tx1"/>
              </a:solidFill>
            </a:endParaRP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22</a:t>
            </a:fld>
            <a:endParaRPr lang="en-US" altLang="en-US" dirty="0"/>
          </a:p>
        </p:txBody>
      </p:sp>
    </p:spTree>
    <p:extLst>
      <p:ext uri="{BB962C8B-B14F-4D97-AF65-F5344CB8AC3E}">
        <p14:creationId xmlns:p14="http://schemas.microsoft.com/office/powerpoint/2010/main" val="28053325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t>Training is critical for first responders in the child welfare, education, juvenile justice, law enforcement, social service, mental health, and runaway and homeless youth systems. </a:t>
            </a:r>
            <a:endParaRPr lang="en-US" sz="2400" dirty="0" smtClean="0"/>
          </a:p>
          <a:p>
            <a:endParaRPr lang="en-US" sz="2400" dirty="0"/>
          </a:p>
          <a:p>
            <a:r>
              <a:rPr lang="en-US" sz="2400" dirty="0" smtClean="0"/>
              <a:t>Educating </a:t>
            </a:r>
            <a:r>
              <a:rPr lang="en-US" sz="2400" dirty="0"/>
              <a:t>responders on the various home, community, and school factors that contribute to or cause status behaviors will equip them to contribute to and implement a system that tailors approaches to the specific needs of each child and family. </a:t>
            </a: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23</a:t>
            </a:fld>
            <a:endParaRPr lang="en-US" altLang="en-US" dirty="0"/>
          </a:p>
        </p:txBody>
      </p:sp>
    </p:spTree>
    <p:extLst>
      <p:ext uri="{BB962C8B-B14F-4D97-AF65-F5344CB8AC3E}">
        <p14:creationId xmlns:p14="http://schemas.microsoft.com/office/powerpoint/2010/main" val="38102431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400" dirty="0"/>
              <a:t>Training should give first responders the ability to recognize signs of trauma, disability, and mental health issues, as well as put behavior in the proper cultural and socioeconomic contexts.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24</a:t>
            </a:fld>
            <a:endParaRPr lang="en-US" altLang="en-US" dirty="0"/>
          </a:p>
        </p:txBody>
      </p:sp>
    </p:spTree>
    <p:extLst>
      <p:ext uri="{BB962C8B-B14F-4D97-AF65-F5344CB8AC3E}">
        <p14:creationId xmlns:p14="http://schemas.microsoft.com/office/powerpoint/2010/main" val="20087940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7696200" cy="1295400"/>
          </a:xfrm>
        </p:spPr>
        <p:txBody>
          <a:bodyPr/>
          <a:lstStyle/>
          <a:p>
            <a:r>
              <a:rPr lang="en-US" dirty="0" smtClean="0"/>
              <a:t>Discussion Points</a:t>
            </a:r>
            <a:endParaRPr lang="en-US" dirty="0"/>
          </a:p>
        </p:txBody>
      </p:sp>
      <p:sp>
        <p:nvSpPr>
          <p:cNvPr id="3" name="Content Placeholder 2"/>
          <p:cNvSpPr>
            <a:spLocks noGrp="1"/>
          </p:cNvSpPr>
          <p:nvPr>
            <p:ph idx="1"/>
          </p:nvPr>
        </p:nvSpPr>
        <p:spPr>
          <a:xfrm>
            <a:off x="228600" y="1295400"/>
            <a:ext cx="8686800" cy="4411663"/>
          </a:xfrm>
        </p:spPr>
        <p:txBody>
          <a:bodyPr/>
          <a:lstStyle/>
          <a:p>
            <a:pPr lvl="0"/>
            <a:r>
              <a:rPr lang="en-US" sz="1700" dirty="0" smtClean="0"/>
              <a:t>Training </a:t>
            </a:r>
            <a:r>
              <a:rPr lang="en-US" sz="1700" dirty="0"/>
              <a:t>may include the </a:t>
            </a:r>
            <a:r>
              <a:rPr lang="en-US" sz="1700" dirty="0" smtClean="0"/>
              <a:t>following:</a:t>
            </a:r>
            <a:endParaRPr lang="en-US" sz="1700" dirty="0"/>
          </a:p>
          <a:p>
            <a:pPr marL="342900" lvl="0" indent="-342900">
              <a:buFont typeface="Arial" panose="020B0604020202020204" pitchFamily="34" charset="0"/>
              <a:buChar char="•"/>
            </a:pPr>
            <a:r>
              <a:rPr lang="en-US" sz="1700" dirty="0"/>
              <a:t>Research on the effect court involvement and detention may have on youth.</a:t>
            </a:r>
          </a:p>
          <a:p>
            <a:pPr marL="342900" lvl="0" indent="-342900">
              <a:buFont typeface="Arial" panose="020B0604020202020204" pitchFamily="34" charset="0"/>
              <a:buChar char="•"/>
            </a:pPr>
            <a:r>
              <a:rPr lang="en-US" sz="1700" dirty="0"/>
              <a:t>Research regarding the factors associated with each type of status offense, including discussions of risk factors in the home, community, and school.</a:t>
            </a:r>
          </a:p>
          <a:p>
            <a:pPr marL="342900" lvl="0" indent="-342900">
              <a:buFont typeface="Arial" panose="020B0604020202020204" pitchFamily="34" charset="0"/>
              <a:buChar char="•"/>
            </a:pPr>
            <a:r>
              <a:rPr lang="en-US" sz="1700" dirty="0"/>
              <a:t>How systemic failures may lead to status offense system involvement.</a:t>
            </a:r>
          </a:p>
          <a:p>
            <a:pPr marL="342900" lvl="0" indent="-342900">
              <a:buFont typeface="Arial" panose="020B0604020202020204" pitchFamily="34" charset="0"/>
              <a:buChar char="•"/>
            </a:pPr>
            <a:r>
              <a:rPr lang="en-US" sz="1700" dirty="0"/>
              <a:t>Adolescent development, trauma, and the impact of exposure to violence and victimization.</a:t>
            </a:r>
          </a:p>
          <a:p>
            <a:pPr marL="342900" lvl="0" indent="-342900">
              <a:buFont typeface="Arial" panose="020B0604020202020204" pitchFamily="34" charset="0"/>
              <a:buChar char="•"/>
            </a:pPr>
            <a:r>
              <a:rPr lang="en-US" sz="1700" dirty="0"/>
              <a:t>Disproportionate minority contact and cultural competence.</a:t>
            </a:r>
          </a:p>
          <a:p>
            <a:pPr marL="342900" lvl="0" indent="-342900">
              <a:buFont typeface="Arial" panose="020B0604020202020204" pitchFamily="34" charset="0"/>
              <a:buChar char="•"/>
            </a:pPr>
            <a:r>
              <a:rPr lang="en-US" sz="1700" dirty="0"/>
              <a:t>Gender differences and responding to LGBTQ/GNC youth.</a:t>
            </a:r>
          </a:p>
          <a:p>
            <a:pPr marL="342900" lvl="0" indent="-342900">
              <a:buFont typeface="Arial" panose="020B0604020202020204" pitchFamily="34" charset="0"/>
              <a:buChar char="•"/>
            </a:pPr>
            <a:r>
              <a:rPr lang="en-US" sz="1700" dirty="0"/>
              <a:t>Issues relating to youth with disabilities.</a:t>
            </a:r>
          </a:p>
          <a:p>
            <a:pPr marL="342900" lvl="0" indent="-342900">
              <a:buFont typeface="Arial" panose="020B0604020202020204" pitchFamily="34" charset="0"/>
              <a:buChar char="•"/>
            </a:pPr>
            <a:r>
              <a:rPr lang="en-US" sz="1700" dirty="0"/>
              <a:t>School system </a:t>
            </a:r>
            <a:r>
              <a:rPr lang="en-US" sz="1700" dirty="0" smtClean="0"/>
              <a:t>policies </a:t>
            </a:r>
            <a:r>
              <a:rPr lang="en-US" sz="1700" dirty="0"/>
              <a:t>and the role of bullying in truant behavior.</a:t>
            </a:r>
          </a:p>
          <a:p>
            <a:pPr marL="342900" lvl="0" indent="-342900">
              <a:buFont typeface="Arial" panose="020B0604020202020204" pitchFamily="34" charset="0"/>
              <a:buChar char="•"/>
            </a:pPr>
            <a:r>
              <a:rPr lang="en-US" sz="1700" dirty="0"/>
              <a:t>Screening and assessment instruments and </a:t>
            </a:r>
            <a:r>
              <a:rPr lang="en-US" sz="1700" dirty="0" smtClean="0"/>
              <a:t>services. </a:t>
            </a:r>
          </a:p>
          <a:p>
            <a:pPr marL="342900" lvl="0" indent="-342900">
              <a:buFont typeface="Arial" panose="020B0604020202020204" pitchFamily="34" charset="0"/>
              <a:buChar char="•"/>
            </a:pPr>
            <a:r>
              <a:rPr lang="en-US" sz="1700" dirty="0" smtClean="0"/>
              <a:t>Training </a:t>
            </a:r>
            <a:r>
              <a:rPr lang="en-US" sz="1700" dirty="0"/>
              <a:t>should focus on the whole child and family by ensuring first responders are aware of services in a variety of areas that often affect families who enter the status offense </a:t>
            </a:r>
            <a:r>
              <a:rPr lang="en-US" sz="1700" dirty="0" smtClean="0"/>
              <a:t>system.</a:t>
            </a:r>
          </a:p>
          <a:p>
            <a:pPr marL="342900" lvl="0" indent="-342900">
              <a:buFont typeface="Arial" panose="020B0604020202020204" pitchFamily="34" charset="0"/>
              <a:buChar char="•"/>
            </a:pPr>
            <a:r>
              <a:rPr lang="en-US" sz="1700" dirty="0" smtClean="0"/>
              <a:t>Whenever </a:t>
            </a:r>
            <a:r>
              <a:rPr lang="en-US" sz="1700" dirty="0"/>
              <a:t>possible, cross-training of professionals from different systems and service providers should be offered.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25</a:t>
            </a:fld>
            <a:endParaRPr lang="en-US" altLang="en-US" dirty="0"/>
          </a:p>
        </p:txBody>
      </p:sp>
    </p:spTree>
    <p:extLst>
      <p:ext uri="{BB962C8B-B14F-4D97-AF65-F5344CB8AC3E}">
        <p14:creationId xmlns:p14="http://schemas.microsoft.com/office/powerpoint/2010/main" val="3617415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a:t>International Association of Chiefs of Police</a:t>
            </a:r>
            <a:r>
              <a:rPr lang="en-US" sz="1600" dirty="0" smtClean="0"/>
              <a:t>. </a:t>
            </a:r>
            <a:br>
              <a:rPr lang="en-US" sz="1600" dirty="0" smtClean="0"/>
            </a:br>
            <a:r>
              <a:rPr lang="en-US" sz="1600" dirty="0" smtClean="0">
                <a:hlinkClick r:id="rId2"/>
              </a:rPr>
              <a:t>Juvenile </a:t>
            </a:r>
            <a:r>
              <a:rPr lang="en-US" sz="1600" dirty="0">
                <a:hlinkClick r:id="rId2"/>
              </a:rPr>
              <a:t>Justice Training Needs Assessment: A Survey of Law Enforcement</a:t>
            </a:r>
            <a:r>
              <a:rPr lang="en-US" sz="1600" i="1" dirty="0"/>
              <a:t>. </a:t>
            </a:r>
            <a:endParaRPr lang="en-US" sz="1600" i="1" dirty="0" smtClean="0"/>
          </a:p>
          <a:p>
            <a:endParaRPr lang="en-US" sz="1600" dirty="0" smtClean="0"/>
          </a:p>
          <a:p>
            <a:r>
              <a:rPr lang="en-US" sz="1600" dirty="0" smtClean="0"/>
              <a:t>Connecticut Office of Policy and Management</a:t>
            </a:r>
            <a:r>
              <a:rPr lang="en-US" sz="1600" dirty="0" smtClean="0"/>
              <a:t>. </a:t>
            </a:r>
            <a:r>
              <a:rPr lang="en-US" sz="1600" dirty="0" smtClean="0">
                <a:hlinkClick r:id="rId3"/>
              </a:rPr>
              <a:t/>
            </a:r>
            <a:br>
              <a:rPr lang="en-US" sz="1600" dirty="0" smtClean="0">
                <a:hlinkClick r:id="rId3"/>
              </a:rPr>
            </a:br>
            <a:r>
              <a:rPr lang="en-US" sz="1600" dirty="0" smtClean="0">
                <a:hlinkClick r:id="rId3"/>
              </a:rPr>
              <a:t>Effective </a:t>
            </a:r>
            <a:r>
              <a:rPr lang="en-US" sz="1600" dirty="0">
                <a:hlinkClick r:id="rId3"/>
              </a:rPr>
              <a:t>Police Interactions with Youth Training Curriculum</a:t>
            </a:r>
            <a:r>
              <a:rPr lang="en-US" sz="16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26</a:t>
            </a:fld>
            <a:endParaRPr lang="en-US" altLang="en-US" dirty="0"/>
          </a:p>
        </p:txBody>
      </p:sp>
    </p:spTree>
    <p:extLst>
      <p:ext uri="{BB962C8B-B14F-4D97-AF65-F5344CB8AC3E}">
        <p14:creationId xmlns:p14="http://schemas.microsoft.com/office/powerpoint/2010/main" val="519410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3" name="Content Placeholder 2"/>
          <p:cNvSpPr>
            <a:spLocks noGrp="1"/>
          </p:cNvSpPr>
          <p:nvPr>
            <p:ph idx="1"/>
          </p:nvPr>
        </p:nvSpPr>
        <p:spPr/>
        <p:txBody>
          <a:bodyPr/>
          <a:lstStyle/>
          <a:p>
            <a:r>
              <a:rPr lang="en-US" sz="2000" dirty="0" smtClean="0"/>
              <a:t>Please share your experiences </a:t>
            </a:r>
            <a:r>
              <a:rPr lang="en-US" sz="2000" dirty="0"/>
              <a:t>or </a:t>
            </a:r>
            <a:r>
              <a:rPr lang="en-US" sz="2000" dirty="0" smtClean="0"/>
              <a:t>your agencies’ </a:t>
            </a:r>
            <a:r>
              <a:rPr lang="en-US" sz="2000" dirty="0"/>
              <a:t>requirements around training</a:t>
            </a:r>
            <a:r>
              <a:rPr lang="en-US" sz="2000" dirty="0" smtClean="0"/>
              <a:t>. </a:t>
            </a:r>
            <a:endParaRPr lang="en-US" sz="2000" dirty="0"/>
          </a:p>
          <a:p>
            <a:pPr marL="342900" lvl="0" indent="-342900">
              <a:buFont typeface="Arial" panose="020B0604020202020204" pitchFamily="34" charset="0"/>
              <a:buChar char="•"/>
            </a:pPr>
            <a:r>
              <a:rPr lang="en-US" sz="2000" dirty="0"/>
              <a:t>How frequently are professionals in your agency offered training opportunities? </a:t>
            </a:r>
          </a:p>
          <a:p>
            <a:pPr marL="342900" lvl="0" indent="-342900">
              <a:buFont typeface="Arial" panose="020B0604020202020204" pitchFamily="34" charset="0"/>
              <a:buChar char="•"/>
            </a:pPr>
            <a:r>
              <a:rPr lang="en-US" sz="2000" dirty="0"/>
              <a:t>Required to attend trainings?</a:t>
            </a:r>
          </a:p>
          <a:p>
            <a:pPr marL="342900" lvl="0" indent="-342900">
              <a:buFont typeface="Arial" panose="020B0604020202020204" pitchFamily="34" charset="0"/>
              <a:buChar char="•"/>
            </a:pPr>
            <a:r>
              <a:rPr lang="en-US" sz="2000" dirty="0"/>
              <a:t>What topics are covered?</a:t>
            </a:r>
          </a:p>
          <a:p>
            <a:pPr marL="342900" lvl="0" indent="-342900">
              <a:buFont typeface="Arial" panose="020B0604020202020204" pitchFamily="34" charset="0"/>
              <a:buChar char="•"/>
            </a:pPr>
            <a:r>
              <a:rPr lang="en-US" sz="2000" dirty="0"/>
              <a:t>Are professionals from different agencies, or different roles within the agency (e.g., attorneys and social workers) trained together? Which groups have you offered or attended trainings with?</a:t>
            </a:r>
          </a:p>
          <a:p>
            <a:pPr marL="342900" lvl="0" indent="-342900">
              <a:buFont typeface="Arial" panose="020B0604020202020204" pitchFamily="34" charset="0"/>
              <a:buChar char="•"/>
            </a:pPr>
            <a:r>
              <a:rPr lang="en-US" sz="2000" dirty="0"/>
              <a:t>Are impacted families and youth included as presenters or co-trainees?</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27</a:t>
            </a:fld>
            <a:endParaRPr lang="en-US" altLang="en-US" dirty="0"/>
          </a:p>
        </p:txBody>
      </p:sp>
    </p:spTree>
    <p:extLst>
      <p:ext uri="{BB962C8B-B14F-4D97-AF65-F5344CB8AC3E}">
        <p14:creationId xmlns:p14="http://schemas.microsoft.com/office/powerpoint/2010/main" val="17967656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Avoiding Charges and Detention</a:t>
            </a:r>
          </a:p>
        </p:txBody>
      </p:sp>
      <p:sp>
        <p:nvSpPr>
          <p:cNvPr id="5" name="Text Placeholder 4"/>
          <p:cNvSpPr>
            <a:spLocks noGrp="1"/>
          </p:cNvSpPr>
          <p:nvPr>
            <p:ph type="body" idx="1"/>
          </p:nvPr>
        </p:nvSpPr>
        <p:spPr/>
        <p:txBody>
          <a:bodyPr/>
          <a:lstStyle/>
          <a:p>
            <a:r>
              <a:rPr lang="en-US" dirty="0" smtClean="0"/>
              <a:t>Principle 4</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28</a:t>
            </a:fld>
            <a:endParaRPr lang="en-US" altLang="en-US" dirty="0"/>
          </a:p>
        </p:txBody>
      </p:sp>
    </p:spTree>
    <p:extLst>
      <p:ext uri="{BB962C8B-B14F-4D97-AF65-F5344CB8AC3E}">
        <p14:creationId xmlns:p14="http://schemas.microsoft.com/office/powerpoint/2010/main" val="1755062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4</a:t>
            </a:r>
            <a:endParaRPr lang="en-US" altLang="en-US" dirty="0"/>
          </a:p>
        </p:txBody>
      </p:sp>
      <p:sp>
        <p:nvSpPr>
          <p:cNvPr id="22533" name="Rectangle 5"/>
          <p:cNvSpPr>
            <a:spLocks noGrp="1" noChangeArrowheads="1"/>
          </p:cNvSpPr>
          <p:nvPr>
            <p:ph type="body" idx="1"/>
          </p:nvPr>
        </p:nvSpPr>
        <p:spPr/>
        <p:txBody>
          <a:bodyPr/>
          <a:lstStyle/>
          <a:p>
            <a:r>
              <a:rPr lang="en-US" dirty="0" smtClean="0"/>
              <a:t>Law </a:t>
            </a:r>
            <a:r>
              <a:rPr lang="en-US" dirty="0"/>
              <a:t>enforcement systems should focus on prevention and intervention by connecting children and families to needed services in lieu of charging or detaining children alleged to have committed status offenses.</a:t>
            </a:r>
          </a:p>
          <a:p>
            <a:endParaRPr lang="en-US" dirty="0">
              <a:solidFill>
                <a:schemeClr val="tx1"/>
              </a:solidFill>
              <a:latin typeface="+mn-lt"/>
            </a:endParaRP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29</a:t>
            </a:fld>
            <a:endParaRPr lang="en-US" altLang="en-US" dirty="0"/>
          </a:p>
        </p:txBody>
      </p:sp>
    </p:spTree>
    <p:extLst>
      <p:ext uri="{BB962C8B-B14F-4D97-AF65-F5344CB8AC3E}">
        <p14:creationId xmlns:p14="http://schemas.microsoft.com/office/powerpoint/2010/main" val="1179461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000" dirty="0"/>
              <a:t>Juvenile court involvement should be the choice of last resort for law enforcement and used only after available alternatives have been exhausted. </a:t>
            </a:r>
            <a:endParaRPr lang="en-US" sz="2000" dirty="0" smtClean="0"/>
          </a:p>
          <a:p>
            <a:endParaRPr lang="en-US" sz="2000" dirty="0"/>
          </a:p>
          <a:p>
            <a:r>
              <a:rPr lang="en-US" sz="2000" dirty="0" smtClean="0"/>
              <a:t>Officers </a:t>
            </a:r>
            <a:r>
              <a:rPr lang="en-US" sz="2000" dirty="0"/>
              <a:t>should manage their arrest and custody authority in ways that trigger court involvement only in limited cases where pre-court diversion efforts have been unsuccessful. </a:t>
            </a:r>
            <a:endParaRPr lang="en-US" sz="2000" dirty="0" smtClean="0"/>
          </a:p>
          <a:p>
            <a:endParaRPr lang="en-US" sz="2000" dirty="0"/>
          </a:p>
          <a:p>
            <a:r>
              <a:rPr lang="en-US" sz="2000" dirty="0" smtClean="0"/>
              <a:t>Where </a:t>
            </a:r>
            <a:r>
              <a:rPr lang="en-US" sz="2000" dirty="0"/>
              <a:t>safety appears to be a central issue, officers should strongly consider whether another system or community-based provider would provide better protections and services. Officers should not detain youth who have allegedly committed a status offense.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30</a:t>
            </a:fld>
            <a:endParaRPr lang="en-US" altLang="en-US" dirty="0"/>
          </a:p>
        </p:txBody>
      </p:sp>
    </p:spTree>
    <p:extLst>
      <p:ext uri="{BB962C8B-B14F-4D97-AF65-F5344CB8AC3E}">
        <p14:creationId xmlns:p14="http://schemas.microsoft.com/office/powerpoint/2010/main" val="871929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Pre-court detention can be avoided when officers critically assess whether the child can return </a:t>
            </a:r>
            <a:r>
              <a:rPr lang="en-US" sz="2000" dirty="0" smtClean="0"/>
              <a:t>home or </a:t>
            </a:r>
            <a:r>
              <a:rPr lang="en-US" sz="2000" dirty="0"/>
              <a:t>identify temporary kinship or respite care options for the child pending the implementation of services or assistance that would allow the child to safely return home.</a:t>
            </a:r>
          </a:p>
          <a:p>
            <a:pPr lvl="0"/>
            <a:endParaRPr lang="en-US" sz="2000" dirty="0" smtClean="0"/>
          </a:p>
          <a:p>
            <a:pPr lvl="0"/>
            <a:r>
              <a:rPr lang="en-US" sz="2000" dirty="0" smtClean="0"/>
              <a:t>When </a:t>
            </a:r>
            <a:r>
              <a:rPr lang="en-US" sz="2000" dirty="0"/>
              <a:t>dealing with youth engaged in status behaviors, officers should investigate why the youth chose a particular course of action and how his or her environment—school, home, or community—played a role in that choice. </a:t>
            </a:r>
            <a:endParaRPr lang="en-US" sz="2000" dirty="0" smtClean="0"/>
          </a:p>
          <a:p>
            <a:pPr lvl="0"/>
            <a:endParaRPr lang="en-US" sz="2000" dirty="0"/>
          </a:p>
          <a:p>
            <a:pPr lvl="0"/>
            <a:r>
              <a:rPr lang="en-US" sz="2000" dirty="0" smtClean="0"/>
              <a:t>Officers </a:t>
            </a:r>
            <a:r>
              <a:rPr lang="en-US" sz="2000" dirty="0"/>
              <a:t>should then contact the appropriate informal support system, community-based service provider, or formal service system to further assist the child and family.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31</a:t>
            </a:fld>
            <a:endParaRPr lang="en-US" altLang="en-US" dirty="0"/>
          </a:p>
        </p:txBody>
      </p:sp>
    </p:spTree>
    <p:extLst>
      <p:ext uri="{BB962C8B-B14F-4D97-AF65-F5344CB8AC3E}">
        <p14:creationId xmlns:p14="http://schemas.microsoft.com/office/powerpoint/2010/main" val="37318653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a:t>International Association of Chiefs of </a:t>
            </a:r>
            <a:r>
              <a:rPr lang="en-US" sz="1600" dirty="0" smtClean="0"/>
              <a:t>Police</a:t>
            </a:r>
            <a:r>
              <a:rPr lang="en-US" sz="1600" dirty="0" smtClean="0"/>
              <a:t>. </a:t>
            </a:r>
            <a:r>
              <a:rPr lang="en-US" sz="1600" dirty="0" smtClean="0"/>
              <a:t/>
            </a:r>
            <a:br>
              <a:rPr lang="en-US" sz="1600" dirty="0" smtClean="0"/>
            </a:br>
            <a:r>
              <a:rPr lang="en-US" sz="1600" dirty="0" smtClean="0">
                <a:hlinkClick r:id="rId2"/>
              </a:rPr>
              <a:t>Youth </a:t>
            </a:r>
            <a:r>
              <a:rPr lang="en-US" sz="1600" dirty="0">
                <a:hlinkClick r:id="rId2"/>
              </a:rPr>
              <a:t>Focused Policing Resource </a:t>
            </a:r>
            <a:r>
              <a:rPr lang="en-US" sz="1600" dirty="0" smtClean="0">
                <a:hlinkClick r:id="rId2"/>
              </a:rPr>
              <a:t>Center</a:t>
            </a:r>
            <a:r>
              <a:rPr lang="en-US" sz="1600" dirty="0" smtClean="0"/>
              <a:t>.</a:t>
            </a:r>
            <a:endParaRPr lang="en-US" sz="1600" dirty="0"/>
          </a:p>
          <a:p>
            <a:r>
              <a:rPr lang="en-US" sz="1600" dirty="0"/>
              <a:t> </a:t>
            </a:r>
          </a:p>
          <a:p>
            <a:r>
              <a:rPr lang="en-US" sz="1600" dirty="0"/>
              <a:t>Strategies for </a:t>
            </a:r>
            <a:r>
              <a:rPr lang="en-US" sz="1600" dirty="0" smtClean="0"/>
              <a:t>Youth</a:t>
            </a:r>
            <a:r>
              <a:rPr lang="en-US" sz="1600" dirty="0" smtClean="0"/>
              <a:t>. </a:t>
            </a:r>
            <a:r>
              <a:rPr lang="en-US" sz="1600" dirty="0" smtClean="0"/>
              <a:t/>
            </a:r>
            <a:br>
              <a:rPr lang="en-US" sz="1600" dirty="0" smtClean="0"/>
            </a:br>
            <a:r>
              <a:rPr lang="en-US" sz="1600" dirty="0" smtClean="0">
                <a:hlinkClick r:id="rId3"/>
              </a:rPr>
              <a:t>Connecting </a:t>
            </a:r>
            <a:r>
              <a:rPr lang="en-US" sz="1600" dirty="0">
                <a:hlinkClick r:id="rId3"/>
              </a:rPr>
              <a:t>Cops and </a:t>
            </a:r>
            <a:r>
              <a:rPr lang="en-US" sz="1600" dirty="0" smtClean="0">
                <a:hlinkClick r:id="rId3"/>
              </a:rPr>
              <a:t>Kids</a:t>
            </a:r>
            <a:r>
              <a:rPr lang="en-US" sz="1600" dirty="0" smtClean="0"/>
              <a:t>.</a:t>
            </a:r>
            <a:endParaRPr lang="en-US" sz="16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32</a:t>
            </a:fld>
            <a:endParaRPr lang="en-US" altLang="en-US" dirty="0"/>
          </a:p>
        </p:txBody>
      </p:sp>
    </p:spTree>
    <p:extLst>
      <p:ext uri="{BB962C8B-B14F-4D97-AF65-F5344CB8AC3E}">
        <p14:creationId xmlns:p14="http://schemas.microsoft.com/office/powerpoint/2010/main" val="17580642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Responses to Truancy</a:t>
            </a:r>
          </a:p>
        </p:txBody>
      </p:sp>
      <p:sp>
        <p:nvSpPr>
          <p:cNvPr id="5" name="Text Placeholder 4"/>
          <p:cNvSpPr>
            <a:spLocks noGrp="1"/>
          </p:cNvSpPr>
          <p:nvPr>
            <p:ph type="body" idx="1"/>
          </p:nvPr>
        </p:nvSpPr>
        <p:spPr/>
        <p:txBody>
          <a:bodyPr/>
          <a:lstStyle/>
          <a:p>
            <a:r>
              <a:rPr lang="en-US" dirty="0" smtClean="0"/>
              <a:t>Principle 5</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33</a:t>
            </a:fld>
            <a:endParaRPr lang="en-US" altLang="en-US" dirty="0"/>
          </a:p>
        </p:txBody>
      </p:sp>
    </p:spTree>
    <p:extLst>
      <p:ext uri="{BB962C8B-B14F-4D97-AF65-F5344CB8AC3E}">
        <p14:creationId xmlns:p14="http://schemas.microsoft.com/office/powerpoint/2010/main" val="9164876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5</a:t>
            </a:r>
            <a:endParaRPr lang="en-US" altLang="en-US" dirty="0"/>
          </a:p>
        </p:txBody>
      </p:sp>
      <p:sp>
        <p:nvSpPr>
          <p:cNvPr id="22533" name="Rectangle 5"/>
          <p:cNvSpPr>
            <a:spLocks noGrp="1" noChangeArrowheads="1"/>
          </p:cNvSpPr>
          <p:nvPr>
            <p:ph type="body" idx="1"/>
          </p:nvPr>
        </p:nvSpPr>
        <p:spPr/>
        <p:txBody>
          <a:bodyPr/>
          <a:lstStyle/>
          <a:p>
            <a:r>
              <a:rPr lang="en-US" dirty="0" smtClean="0"/>
              <a:t>Education systems </a:t>
            </a:r>
            <a:r>
              <a:rPr lang="en-US" dirty="0"/>
              <a:t>i</a:t>
            </a:r>
            <a:r>
              <a:rPr lang="en-US" dirty="0" smtClean="0"/>
              <a:t>mplement </a:t>
            </a:r>
            <a:r>
              <a:rPr lang="en-US" dirty="0"/>
              <a:t>responses to truancy that match the reasons youth are absent from school and that aim to avoid court involvement, school suspension, or expulsion.</a:t>
            </a:r>
          </a:p>
          <a:p>
            <a:r>
              <a:rPr lang="en-US" dirty="0"/>
              <a:t> </a:t>
            </a:r>
          </a:p>
          <a:p>
            <a:endParaRPr lang="en-US" dirty="0">
              <a:solidFill>
                <a:schemeClr val="tx1"/>
              </a:solidFill>
              <a:latin typeface="+mn-lt"/>
            </a:endParaRP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34</a:t>
            </a:fld>
            <a:endParaRPr lang="en-US" altLang="en-US" dirty="0"/>
          </a:p>
        </p:txBody>
      </p:sp>
    </p:spTree>
    <p:extLst>
      <p:ext uri="{BB962C8B-B14F-4D97-AF65-F5344CB8AC3E}">
        <p14:creationId xmlns:p14="http://schemas.microsoft.com/office/powerpoint/2010/main" val="15166227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000" dirty="0"/>
              <a:t>Addressing issues relating to truancy and chronic absenteeism are particularly important because research has shown that missing school is a significant risk factor </a:t>
            </a:r>
            <a:r>
              <a:rPr lang="en-US" sz="2000" dirty="0" smtClean="0"/>
              <a:t>for:</a:t>
            </a:r>
          </a:p>
          <a:p>
            <a:pPr marL="342900" indent="-342900">
              <a:buFont typeface="Arial" panose="020B0604020202020204" pitchFamily="34" charset="0"/>
              <a:buChar char="•"/>
            </a:pPr>
            <a:r>
              <a:rPr lang="en-US" sz="2000" dirty="0" smtClean="0"/>
              <a:t>Later </a:t>
            </a:r>
            <a:r>
              <a:rPr lang="en-US" sz="2000" dirty="0"/>
              <a:t>drug use, </a:t>
            </a:r>
            <a:endParaRPr lang="en-US" sz="2000" dirty="0" smtClean="0"/>
          </a:p>
          <a:p>
            <a:pPr marL="342900" indent="-342900">
              <a:buFont typeface="Arial" panose="020B0604020202020204" pitchFamily="34" charset="0"/>
              <a:buChar char="•"/>
            </a:pPr>
            <a:r>
              <a:rPr lang="en-US" sz="2000" dirty="0" smtClean="0"/>
              <a:t>Delinquency</a:t>
            </a:r>
            <a:r>
              <a:rPr lang="en-US" sz="2000" dirty="0"/>
              <a:t>, </a:t>
            </a:r>
            <a:endParaRPr lang="en-US" sz="2000" dirty="0" smtClean="0"/>
          </a:p>
          <a:p>
            <a:pPr marL="342900" indent="-342900">
              <a:buFont typeface="Arial" panose="020B0604020202020204" pitchFamily="34" charset="0"/>
              <a:buChar char="•"/>
            </a:pPr>
            <a:r>
              <a:rPr lang="en-US" sz="2000" dirty="0"/>
              <a:t>A</a:t>
            </a:r>
            <a:r>
              <a:rPr lang="en-US" sz="2000" dirty="0" smtClean="0"/>
              <a:t>dult </a:t>
            </a:r>
            <a:r>
              <a:rPr lang="en-US" sz="2000" dirty="0"/>
              <a:t>criminality, </a:t>
            </a:r>
            <a:endParaRPr lang="en-US" sz="2000" dirty="0" smtClean="0"/>
          </a:p>
          <a:p>
            <a:pPr marL="342900" indent="-342900">
              <a:buFont typeface="Arial" panose="020B0604020202020204" pitchFamily="34" charset="0"/>
              <a:buChar char="•"/>
            </a:pPr>
            <a:r>
              <a:rPr lang="en-US" sz="2000" dirty="0" smtClean="0"/>
              <a:t>Suicide </a:t>
            </a:r>
            <a:r>
              <a:rPr lang="en-US" sz="2000" dirty="0"/>
              <a:t>attempts and </a:t>
            </a:r>
            <a:endParaRPr lang="en-US" sz="2000" dirty="0" smtClean="0"/>
          </a:p>
          <a:p>
            <a:pPr marL="342900" indent="-342900">
              <a:buFont typeface="Arial" panose="020B0604020202020204" pitchFamily="34" charset="0"/>
              <a:buChar char="•"/>
            </a:pPr>
            <a:r>
              <a:rPr lang="en-US" sz="2000" dirty="0" smtClean="0"/>
              <a:t>Employment </a:t>
            </a:r>
            <a:r>
              <a:rPr lang="en-US" sz="2000" dirty="0"/>
              <a:t>problems. </a:t>
            </a:r>
            <a:endParaRPr lang="en-US" sz="2000" dirty="0" smtClean="0"/>
          </a:p>
          <a:p>
            <a:endParaRPr lang="en-US" sz="2000" dirty="0"/>
          </a:p>
          <a:p>
            <a:r>
              <a:rPr lang="en-US" sz="2000" dirty="0" smtClean="0"/>
              <a:t>Early </a:t>
            </a:r>
            <a:r>
              <a:rPr lang="en-US" sz="2000" dirty="0"/>
              <a:t>identification and intervention for truant youth can help avoid status offense and/or justice system involvement that may not only harm the young person, but his or her school and community.</a:t>
            </a:r>
          </a:p>
          <a:p>
            <a:r>
              <a:rPr lang="en-US" sz="20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35</a:t>
            </a:fld>
            <a:endParaRPr lang="en-US" altLang="en-US" dirty="0"/>
          </a:p>
        </p:txBody>
      </p:sp>
    </p:spTree>
    <p:extLst>
      <p:ext uri="{BB962C8B-B14F-4D97-AF65-F5344CB8AC3E}">
        <p14:creationId xmlns:p14="http://schemas.microsoft.com/office/powerpoint/2010/main" val="4811789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800" dirty="0"/>
              <a:t>Responding to truancy should always involve working with the youth and family to identify and address the underlying reasons for school absence.</a:t>
            </a:r>
          </a:p>
          <a:p>
            <a:pPr lvl="0"/>
            <a:endParaRPr lang="en-US" sz="1800" dirty="0" smtClean="0"/>
          </a:p>
          <a:p>
            <a:pPr lvl="0"/>
            <a:r>
              <a:rPr lang="en-US" sz="1800" dirty="0" smtClean="0"/>
              <a:t>Contributors </a:t>
            </a:r>
            <a:r>
              <a:rPr lang="en-US" sz="1800" dirty="0"/>
              <a:t>to truancy can include:</a:t>
            </a:r>
          </a:p>
          <a:p>
            <a:pPr lvl="1"/>
            <a:r>
              <a:rPr lang="en-US" sz="1800" dirty="0"/>
              <a:t>School factors such as poor identification of special education needs, unsafe environments, inadequate record keeping, and attendance policies. </a:t>
            </a:r>
          </a:p>
          <a:p>
            <a:pPr lvl="1"/>
            <a:r>
              <a:rPr lang="en-US" sz="1800" dirty="0"/>
              <a:t>Family or community risk factors such as child abuse or neglect, financial or medical needs that require youth to assist the family, violence near school or home, or culture-based attitudes towards education.</a:t>
            </a:r>
          </a:p>
          <a:p>
            <a:pPr lvl="1"/>
            <a:r>
              <a:rPr lang="en-US" sz="1800" dirty="0"/>
              <a:t>Factors specific to youth such as being held back, low academic achievement, low self-esteem, and gang involvement.</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36</a:t>
            </a:fld>
            <a:endParaRPr lang="en-US" altLang="en-US" dirty="0"/>
          </a:p>
        </p:txBody>
      </p:sp>
    </p:spTree>
    <p:extLst>
      <p:ext uri="{BB962C8B-B14F-4D97-AF65-F5344CB8AC3E}">
        <p14:creationId xmlns:p14="http://schemas.microsoft.com/office/powerpoint/2010/main" val="42431796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Minority youth may be more likely to be petitioned to the court for truancy, and although there is no good national data on the prevalence of truancy, dropout </a:t>
            </a:r>
            <a:r>
              <a:rPr lang="en-US" sz="2000" dirty="0" smtClean="0"/>
              <a:t>rates, </a:t>
            </a:r>
            <a:r>
              <a:rPr lang="en-US" sz="2000" dirty="0"/>
              <a:t>are clearly higher for minority youth</a:t>
            </a:r>
            <a:r>
              <a:rPr lang="en-US" sz="2000" dirty="0" smtClean="0"/>
              <a:t>.</a:t>
            </a:r>
          </a:p>
          <a:p>
            <a:pPr lvl="0"/>
            <a:endParaRPr lang="en-US" sz="2000" dirty="0"/>
          </a:p>
          <a:p>
            <a:pPr lvl="0"/>
            <a:r>
              <a:rPr lang="en-US" sz="2000" dirty="0"/>
              <a:t>The National Center for Mental Health Promotion and Youth Violence Prevention has said that “research indicates that truancy can be reduced by programs and activities designed to improve the overall school environment (and its safety), attach children and their families to the school, and enable schools to respond to the different learning styles and cultures of children.”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37</a:t>
            </a:fld>
            <a:endParaRPr lang="en-US" altLang="en-US" dirty="0"/>
          </a:p>
        </p:txBody>
      </p:sp>
    </p:spTree>
    <p:extLst>
      <p:ext uri="{BB962C8B-B14F-4D97-AF65-F5344CB8AC3E}">
        <p14:creationId xmlns:p14="http://schemas.microsoft.com/office/powerpoint/2010/main" val="32818678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Other research has looked at characteristics of successful truancy reduction programs and found that important commonalities include:</a:t>
            </a:r>
          </a:p>
          <a:p>
            <a:pPr lvl="1"/>
            <a:r>
              <a:rPr lang="en-US" sz="2000" dirty="0"/>
              <a:t>Implementation of effective and relevant consequences for truancy.</a:t>
            </a:r>
          </a:p>
          <a:p>
            <a:pPr lvl="1"/>
            <a:r>
              <a:rPr lang="en-US" sz="2000" dirty="0"/>
              <a:t>Motivational strategies used to bolster attendance.</a:t>
            </a:r>
          </a:p>
          <a:p>
            <a:pPr lvl="1"/>
            <a:r>
              <a:rPr lang="en-US" sz="2000" dirty="0"/>
              <a:t>Truancy reduction services offered in the school and accessible community locations.</a:t>
            </a:r>
          </a:p>
          <a:p>
            <a:pPr lvl="1"/>
            <a:r>
              <a:rPr lang="en-US" sz="2000" dirty="0"/>
              <a:t>Schools partnering with other social service providers and systems to implement truancy reduction initiatives.</a:t>
            </a:r>
          </a:p>
          <a:p>
            <a:pPr lvl="1"/>
            <a:r>
              <a:rPr lang="en-US" sz="2000" dirty="0"/>
              <a:t>Families being meaningfully engaged in meetings, services, and other interventions.</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38</a:t>
            </a:fld>
            <a:endParaRPr lang="en-US" altLang="en-US" dirty="0"/>
          </a:p>
        </p:txBody>
      </p:sp>
    </p:spTree>
    <p:extLst>
      <p:ext uri="{BB962C8B-B14F-4D97-AF65-F5344CB8AC3E}">
        <p14:creationId xmlns:p14="http://schemas.microsoft.com/office/powerpoint/2010/main" val="29828380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a:t>
            </a:r>
            <a:br>
              <a:rPr lang="en-US" dirty="0" smtClean="0"/>
            </a:br>
            <a:r>
              <a:rPr lang="en-US" dirty="0" smtClean="0"/>
              <a:t>Direct Service Providers</a:t>
            </a:r>
            <a:endParaRPr lang="en-US" dirty="0"/>
          </a:p>
        </p:txBody>
      </p:sp>
      <p:sp>
        <p:nvSpPr>
          <p:cNvPr id="3" name="Content Placeholder 2"/>
          <p:cNvSpPr>
            <a:spLocks noGrp="1"/>
          </p:cNvSpPr>
          <p:nvPr>
            <p:ph idx="1"/>
          </p:nvPr>
        </p:nvSpPr>
        <p:spPr/>
        <p:txBody>
          <a:bodyPr/>
          <a:lstStyle/>
          <a:p>
            <a:r>
              <a:rPr lang="en-US" sz="1800" dirty="0"/>
              <a:t>The steps that school system professionals should take when presented with truancy charges may vary by the size and resource level of the school district. In general, schools should:</a:t>
            </a:r>
          </a:p>
          <a:p>
            <a:pPr marL="285750" lvl="0" indent="-285750">
              <a:buFont typeface="Arial" panose="020B0604020202020204" pitchFamily="34" charset="0"/>
              <a:buChar char="•"/>
            </a:pPr>
            <a:r>
              <a:rPr lang="en-US" sz="1800" dirty="0"/>
              <a:t>Start by contacting the family and following up with a home visit or in school.</a:t>
            </a:r>
          </a:p>
          <a:p>
            <a:pPr marL="285750" lvl="0" indent="-285750">
              <a:buFont typeface="Arial" panose="020B0604020202020204" pitchFamily="34" charset="0"/>
              <a:buChar char="•"/>
            </a:pPr>
            <a:r>
              <a:rPr lang="en-US" sz="1800" dirty="0"/>
              <a:t>Meet with the youth and family to identify reasons why the child may be truant. </a:t>
            </a:r>
          </a:p>
          <a:p>
            <a:pPr marL="285750" lvl="0" indent="-285750">
              <a:buFont typeface="Arial" panose="020B0604020202020204" pitchFamily="34" charset="0"/>
              <a:buChar char="•"/>
            </a:pPr>
            <a:r>
              <a:rPr lang="en-US" sz="1800" dirty="0"/>
              <a:t>Once the issues underlying the truancy are identified, make appropriate referrals or identify community or other system partners who can help address identified needs, and develop a plan with the youth and family to resolve the issues. </a:t>
            </a:r>
          </a:p>
          <a:p>
            <a:pPr marL="285750" lvl="0" indent="-285750">
              <a:buFont typeface="Arial" panose="020B0604020202020204" pitchFamily="34" charset="0"/>
              <a:buChar char="•"/>
            </a:pPr>
            <a:r>
              <a:rPr lang="en-US" sz="1800" dirty="0"/>
              <a:t>Monitor and follow up, including making additional referrals if identified services are not helping or new issues </a:t>
            </a:r>
            <a:r>
              <a:rPr lang="en-US" sz="1800" dirty="0" smtClean="0"/>
              <a:t>arise. </a:t>
            </a:r>
            <a:endParaRPr lang="en-US" sz="1800" dirty="0"/>
          </a:p>
          <a:p>
            <a:pPr marL="285750" lvl="0" indent="-285750">
              <a:buFont typeface="Arial" panose="020B0604020202020204" pitchFamily="34" charset="0"/>
              <a:buChar char="•"/>
            </a:pPr>
            <a:r>
              <a:rPr lang="en-US" sz="1800" dirty="0"/>
              <a:t>Re-review the plan if no progress is made and consider involving the school principal, a truancy review board, or a school-based truancy or youth court, if available.</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39</a:t>
            </a:fld>
            <a:endParaRPr lang="en-US" altLang="en-US" dirty="0"/>
          </a:p>
        </p:txBody>
      </p:sp>
    </p:spTree>
    <p:extLst>
      <p:ext uri="{BB962C8B-B14F-4D97-AF65-F5344CB8AC3E}">
        <p14:creationId xmlns:p14="http://schemas.microsoft.com/office/powerpoint/2010/main" val="26336993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a:t>
            </a:r>
            <a:br>
              <a:rPr lang="en-US" dirty="0" smtClean="0"/>
            </a:br>
            <a:r>
              <a:rPr lang="en-US" dirty="0" smtClean="0"/>
              <a:t>Direct Service Providers</a:t>
            </a:r>
            <a:endParaRPr lang="en-US" dirty="0"/>
          </a:p>
        </p:txBody>
      </p:sp>
      <p:sp>
        <p:nvSpPr>
          <p:cNvPr id="3" name="Content Placeholder 2"/>
          <p:cNvSpPr>
            <a:spLocks noGrp="1"/>
          </p:cNvSpPr>
          <p:nvPr>
            <p:ph idx="1"/>
          </p:nvPr>
        </p:nvSpPr>
        <p:spPr/>
        <p:txBody>
          <a:bodyPr/>
          <a:lstStyle/>
          <a:p>
            <a:r>
              <a:rPr lang="en-US" sz="1800" dirty="0"/>
              <a:t>School districts can also address truancy while avoiding court involvement by:</a:t>
            </a:r>
          </a:p>
          <a:p>
            <a:pPr marL="285750" lvl="0" indent="-285750">
              <a:buFont typeface="Arial" panose="020B0604020202020204" pitchFamily="34" charset="0"/>
              <a:buChar char="•"/>
            </a:pPr>
            <a:r>
              <a:rPr lang="en-US" sz="1800" dirty="0"/>
              <a:t>Providing home visits by truancy officers who can work with families and make service referrals</a:t>
            </a:r>
          </a:p>
          <a:p>
            <a:pPr marL="285750" lvl="0" indent="-285750">
              <a:buFont typeface="Arial" panose="020B0604020202020204" pitchFamily="34" charset="0"/>
              <a:buChar char="•"/>
            </a:pPr>
            <a:r>
              <a:rPr lang="en-US" sz="1800" dirty="0"/>
              <a:t>Using truancy review </a:t>
            </a:r>
            <a:r>
              <a:rPr lang="en-US" sz="1800" dirty="0" smtClean="0"/>
              <a:t>boards</a:t>
            </a:r>
            <a:endParaRPr lang="en-US" sz="1800" dirty="0"/>
          </a:p>
          <a:p>
            <a:pPr marL="285750" lvl="0" indent="-285750">
              <a:buFont typeface="Arial" panose="020B0604020202020204" pitchFamily="34" charset="0"/>
              <a:buChar char="•"/>
            </a:pPr>
            <a:r>
              <a:rPr lang="en-US" sz="1800" dirty="0"/>
              <a:t>Creating school-based truancy or youth </a:t>
            </a:r>
            <a:r>
              <a:rPr lang="en-US" sz="1800" dirty="0" smtClean="0"/>
              <a:t>courts</a:t>
            </a:r>
            <a:endParaRPr lang="en-US" sz="1800" dirty="0"/>
          </a:p>
          <a:p>
            <a:pPr marL="285750" lvl="0" indent="-285750">
              <a:buFont typeface="Arial" panose="020B0604020202020204" pitchFamily="34" charset="0"/>
              <a:buChar char="•"/>
            </a:pPr>
            <a:r>
              <a:rPr lang="en-US" sz="1800" dirty="0"/>
              <a:t>Providing alternative learning environments/programs </a:t>
            </a:r>
          </a:p>
          <a:p>
            <a:pPr marL="285750" lvl="0" indent="-285750">
              <a:buFont typeface="Arial" panose="020B0604020202020204" pitchFamily="34" charset="0"/>
              <a:buChar char="•"/>
            </a:pPr>
            <a:r>
              <a:rPr lang="en-US" sz="1800" dirty="0"/>
              <a:t>Using cost-benefit analyses using Average Daily Attendance figures and data on the relationship between attendance and standardized test scores to support hiring or retaining staff who can focus on this issue.</a:t>
            </a:r>
          </a:p>
          <a:p>
            <a:pPr marL="285750" lvl="0" indent="-285750">
              <a:buFont typeface="Arial" panose="020B0604020202020204" pitchFamily="34" charset="0"/>
              <a:buChar char="•"/>
            </a:pPr>
            <a:r>
              <a:rPr lang="en-US" sz="1800" dirty="0"/>
              <a:t>Creating memoranda of understanding or other types of information sharing agreements so systems can work together to help youth</a:t>
            </a:r>
          </a:p>
          <a:p>
            <a:pPr marL="285750" lvl="0" indent="-285750">
              <a:buFont typeface="Arial" panose="020B0604020202020204" pitchFamily="34" charset="0"/>
              <a:buChar char="•"/>
            </a:pPr>
            <a:r>
              <a:rPr lang="en-US" sz="1800" dirty="0"/>
              <a:t>Co-locating services in the schools </a:t>
            </a:r>
          </a:p>
          <a:p>
            <a:pPr marL="285750" lvl="0" indent="-285750">
              <a:buFont typeface="Arial" panose="020B0604020202020204" pitchFamily="34" charset="0"/>
              <a:buChar char="•"/>
            </a:pPr>
            <a:r>
              <a:rPr lang="en-US" sz="1800" dirty="0"/>
              <a:t>Cross-training professionals from different </a:t>
            </a:r>
            <a:r>
              <a:rPr lang="en-US" sz="1800" dirty="0" smtClean="0"/>
              <a:t>systems</a:t>
            </a:r>
            <a:endParaRPr lang="en-US" sz="18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40</a:t>
            </a:fld>
            <a:endParaRPr lang="en-US" altLang="en-US" dirty="0"/>
          </a:p>
        </p:txBody>
      </p:sp>
    </p:spTree>
    <p:extLst>
      <p:ext uri="{BB962C8B-B14F-4D97-AF65-F5344CB8AC3E}">
        <p14:creationId xmlns:p14="http://schemas.microsoft.com/office/powerpoint/2010/main" val="21851503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Spotlight</a:t>
            </a:r>
            <a:endParaRPr lang="en-US" dirty="0"/>
          </a:p>
        </p:txBody>
      </p:sp>
      <p:sp>
        <p:nvSpPr>
          <p:cNvPr id="3" name="Content Placeholder 2"/>
          <p:cNvSpPr>
            <a:spLocks noGrp="1"/>
          </p:cNvSpPr>
          <p:nvPr>
            <p:ph idx="1"/>
          </p:nvPr>
        </p:nvSpPr>
        <p:spPr/>
        <p:txBody>
          <a:bodyPr/>
          <a:lstStyle/>
          <a:p>
            <a:r>
              <a:rPr lang="en-US" sz="2000" dirty="0"/>
              <a:t>Benton and Franklin Counties in Washington use a three-pronged approach that focuses on (1) preventing youth from skipping school, (2) retaining youth in schools by providing special services to address their needs, and (3) retrieving youth who drop out of school by providing a counselor and services. As a result of the programs, between 2007 and 2011, contempt-level truancy petitions decreased by 40 percent. </a:t>
            </a:r>
          </a:p>
          <a:p>
            <a:r>
              <a:rPr lang="en-US" sz="20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41</a:t>
            </a:fld>
            <a:endParaRPr lang="en-US" altLang="en-US" dirty="0"/>
          </a:p>
        </p:txBody>
      </p:sp>
    </p:spTree>
    <p:extLst>
      <p:ext uri="{BB962C8B-B14F-4D97-AF65-F5344CB8AC3E}">
        <p14:creationId xmlns:p14="http://schemas.microsoft.com/office/powerpoint/2010/main" val="9304476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Spotlight</a:t>
            </a:r>
            <a:endParaRPr lang="en-US" dirty="0"/>
          </a:p>
        </p:txBody>
      </p:sp>
      <p:sp>
        <p:nvSpPr>
          <p:cNvPr id="3" name="Content Placeholder 2"/>
          <p:cNvSpPr>
            <a:spLocks noGrp="1"/>
          </p:cNvSpPr>
          <p:nvPr>
            <p:ph idx="1"/>
          </p:nvPr>
        </p:nvSpPr>
        <p:spPr/>
        <p:txBody>
          <a:bodyPr/>
          <a:lstStyle/>
          <a:p>
            <a:r>
              <a:rPr lang="en-US" sz="1800" dirty="0"/>
              <a:t>Clayton County, Georgia uses a court-wide Truancy Intervention and Other Status Youth Protocol. The protocol mandates that county schools cannot petition a chronically absent student to court until:</a:t>
            </a:r>
          </a:p>
          <a:p>
            <a:pPr marL="342900" lvl="0" indent="-342900">
              <a:buFont typeface="Arial" panose="020B0604020202020204" pitchFamily="34" charset="0"/>
              <a:buChar char="•"/>
            </a:pPr>
            <a:r>
              <a:rPr lang="en-US" sz="1800" dirty="0"/>
              <a:t>The student has first been referred to a multi-disciplinary child study team;</a:t>
            </a:r>
          </a:p>
          <a:p>
            <a:pPr marL="342900" lvl="0" indent="-342900">
              <a:buFont typeface="Arial" panose="020B0604020202020204" pitchFamily="34" charset="0"/>
              <a:buChar char="•"/>
            </a:pPr>
            <a:r>
              <a:rPr lang="en-US" sz="1800" dirty="0"/>
              <a:t>The child study team has conduct an assessment and evaluation of the child to determine the underlying causes of his/her truant behavior; and</a:t>
            </a:r>
          </a:p>
          <a:p>
            <a:pPr marL="342900" lvl="0" indent="-342900">
              <a:buFont typeface="Arial" panose="020B0604020202020204" pitchFamily="34" charset="0"/>
              <a:buChar char="•"/>
            </a:pPr>
            <a:r>
              <a:rPr lang="en-US" sz="1800" dirty="0"/>
              <a:t>The child study team has developed an individualized treatment </a:t>
            </a:r>
            <a:r>
              <a:rPr lang="en-US" sz="1800" dirty="0" smtClean="0"/>
              <a:t>plan </a:t>
            </a:r>
            <a:r>
              <a:rPr lang="en-US" sz="1800" dirty="0"/>
              <a:t>for the child</a:t>
            </a:r>
            <a:r>
              <a:rPr lang="en-US" sz="1800" dirty="0" smtClean="0"/>
              <a:t>.</a:t>
            </a:r>
          </a:p>
          <a:p>
            <a:pPr marL="342900" lvl="0" indent="-342900">
              <a:buFont typeface="Arial" panose="020B0604020202020204" pitchFamily="34" charset="0"/>
              <a:buChar char="•"/>
            </a:pPr>
            <a:endParaRPr lang="en-US" sz="1800" dirty="0"/>
          </a:p>
          <a:p>
            <a:r>
              <a:rPr lang="en-US" sz="1800" dirty="0"/>
              <a:t>Under the </a:t>
            </a:r>
            <a:r>
              <a:rPr lang="en-US" sz="1800" dirty="0" smtClean="0"/>
              <a:t>protocol, </a:t>
            </a:r>
            <a:r>
              <a:rPr lang="en-US" sz="1800" dirty="0"/>
              <a:t>a petition for truancy can only be filed if the child or parent refuses to cooperate or a court order is necessary to access services that cannot otherwise be accessed voluntarily. Under no circumstances can the student be detained as punishment for not attending school.</a:t>
            </a:r>
          </a:p>
          <a:p>
            <a:pPr marL="342900" lvl="0" indent="-342900">
              <a:buFont typeface="Arial" panose="020B0604020202020204" pitchFamily="34" charset="0"/>
              <a:buChar char="•"/>
            </a:pPr>
            <a:endParaRPr lang="en-US" sz="18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42</a:t>
            </a:fld>
            <a:endParaRPr lang="en-US" altLang="en-US" dirty="0"/>
          </a:p>
        </p:txBody>
      </p:sp>
    </p:spTree>
    <p:extLst>
      <p:ext uri="{BB962C8B-B14F-4D97-AF65-F5344CB8AC3E}">
        <p14:creationId xmlns:p14="http://schemas.microsoft.com/office/powerpoint/2010/main" val="2469861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a:t>Coalition for Juvenile Justice. </a:t>
            </a:r>
            <a:r>
              <a:rPr lang="en-US" sz="1600" dirty="0" smtClean="0"/>
              <a:t/>
            </a:r>
            <a:br>
              <a:rPr lang="en-US" sz="1600" dirty="0" smtClean="0"/>
            </a:br>
            <a:r>
              <a:rPr lang="en-US" sz="1600" dirty="0" smtClean="0">
                <a:hlinkClick r:id="rId2"/>
              </a:rPr>
              <a:t>Positive Power: </a:t>
            </a:r>
            <a:r>
              <a:rPr lang="en-US" sz="1600" dirty="0">
                <a:hlinkClick r:id="rId2"/>
              </a:rPr>
              <a:t>Exercising Judicial Leadership to Prevent Court Involvement and Incarceration of Non-Delinquent Youth</a:t>
            </a:r>
            <a:r>
              <a:rPr lang="en-US" sz="1600" dirty="0"/>
              <a:t>. </a:t>
            </a:r>
            <a:endParaRPr lang="en-US" sz="1600" dirty="0" smtClean="0"/>
          </a:p>
          <a:p>
            <a:r>
              <a:rPr lang="en-US" sz="1600" dirty="0"/>
              <a:t> </a:t>
            </a:r>
          </a:p>
          <a:p>
            <a:r>
              <a:rPr lang="en-US" sz="1600" dirty="0"/>
              <a:t>Status Offense Reform Center. </a:t>
            </a:r>
            <a:r>
              <a:rPr lang="en-US" sz="1600" dirty="0" smtClean="0"/>
              <a:t/>
            </a:r>
            <a:br>
              <a:rPr lang="en-US" sz="1600" dirty="0" smtClean="0"/>
            </a:br>
            <a:r>
              <a:rPr lang="en-US" sz="1600" dirty="0" smtClean="0">
                <a:hlinkClick r:id="rId3"/>
              </a:rPr>
              <a:t>Notes </a:t>
            </a:r>
            <a:r>
              <a:rPr lang="en-US" sz="1600" dirty="0">
                <a:hlinkClick r:id="rId3"/>
              </a:rPr>
              <a:t>from the Field: Benton and Franklin </a:t>
            </a:r>
            <a:r>
              <a:rPr lang="en-US" sz="1600" dirty="0" smtClean="0">
                <a:hlinkClick r:id="rId3"/>
              </a:rPr>
              <a:t>Counties</a:t>
            </a:r>
            <a:r>
              <a:rPr lang="en-US" sz="1600" dirty="0" smtClean="0"/>
              <a:t>, </a:t>
            </a:r>
            <a:r>
              <a:rPr lang="en-US" sz="1600" dirty="0" smtClean="0">
                <a:hlinkClick r:id="rId4"/>
              </a:rPr>
              <a:t>Notes </a:t>
            </a:r>
            <a:r>
              <a:rPr lang="en-US" sz="1600" dirty="0">
                <a:hlinkClick r:id="rId4"/>
              </a:rPr>
              <a:t>from the Field: Clayton County, </a:t>
            </a:r>
            <a:r>
              <a:rPr lang="en-US" sz="1600" dirty="0" smtClean="0">
                <a:hlinkClick r:id="rId4"/>
              </a:rPr>
              <a:t>Georgia</a:t>
            </a:r>
            <a:r>
              <a:rPr lang="en-US" sz="1600" dirty="0" smtClean="0"/>
              <a:t>, and </a:t>
            </a:r>
            <a:r>
              <a:rPr lang="en-US" sz="1600" dirty="0" smtClean="0">
                <a:hlinkClick r:id="rId5"/>
              </a:rPr>
              <a:t>Notes </a:t>
            </a:r>
            <a:r>
              <a:rPr lang="en-US" sz="1600" dirty="0">
                <a:hlinkClick r:id="rId5"/>
              </a:rPr>
              <a:t>from the Field: Spokane County, Washington</a:t>
            </a:r>
            <a:r>
              <a:rPr lang="en-US" sz="1600" dirty="0" smtClean="0"/>
              <a:t>. </a:t>
            </a:r>
            <a:endParaRPr lang="en-US" sz="1600" dirty="0"/>
          </a:p>
          <a:p>
            <a:endParaRPr lang="en-US" sz="1600" dirty="0" smtClean="0"/>
          </a:p>
          <a:p>
            <a:r>
              <a:rPr lang="en-US" sz="1600" dirty="0" smtClean="0"/>
              <a:t>Office of Juvenile Justice and Delinquency Prevention, Model Programs Guide. </a:t>
            </a:r>
            <a:br>
              <a:rPr lang="en-US" sz="1600" dirty="0" smtClean="0"/>
            </a:br>
            <a:r>
              <a:rPr lang="en-US" sz="1600" dirty="0" smtClean="0">
                <a:hlinkClick r:id="rId6"/>
              </a:rPr>
              <a:t>Truancy Prevention</a:t>
            </a:r>
            <a:r>
              <a:rPr lang="en-US" sz="1600" dirty="0" smtClean="0"/>
              <a:t>. </a:t>
            </a:r>
          </a:p>
          <a:p>
            <a:endParaRPr lang="en-US" sz="2000" dirty="0" smtClean="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43</a:t>
            </a:fld>
            <a:endParaRPr lang="en-US" altLang="en-US" dirty="0"/>
          </a:p>
        </p:txBody>
      </p:sp>
    </p:spTree>
    <p:extLst>
      <p:ext uri="{BB962C8B-B14F-4D97-AF65-F5344CB8AC3E}">
        <p14:creationId xmlns:p14="http://schemas.microsoft.com/office/powerpoint/2010/main" val="16324223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228600" y="1676400"/>
            <a:ext cx="8686800" cy="4411663"/>
          </a:xfrm>
        </p:spPr>
        <p:txBody>
          <a:bodyPr/>
          <a:lstStyle/>
          <a:p>
            <a:r>
              <a:rPr lang="en-US" sz="1600" dirty="0" smtClean="0"/>
              <a:t>Coalition </a:t>
            </a:r>
            <a:r>
              <a:rPr lang="en-US" sz="1600" dirty="0"/>
              <a:t>for Juvenile Justice. </a:t>
            </a:r>
            <a:r>
              <a:rPr lang="en-US" sz="1600" dirty="0" smtClean="0"/>
              <a:t/>
            </a:r>
            <a:br>
              <a:rPr lang="en-US" sz="1600" dirty="0" smtClean="0"/>
            </a:br>
            <a:r>
              <a:rPr lang="en-US" sz="1600" dirty="0" smtClean="0">
                <a:hlinkClick r:id="rId2"/>
              </a:rPr>
              <a:t>Addressing </a:t>
            </a:r>
            <a:r>
              <a:rPr lang="en-US" sz="1600" dirty="0">
                <a:hlinkClick r:id="rId2"/>
              </a:rPr>
              <a:t>Truancy and Other Status Offenses</a:t>
            </a:r>
            <a:r>
              <a:rPr lang="en-US" sz="1600" dirty="0"/>
              <a:t>. </a:t>
            </a:r>
          </a:p>
          <a:p>
            <a:r>
              <a:rPr lang="en-US" sz="1600" dirty="0"/>
              <a:t> </a:t>
            </a:r>
          </a:p>
          <a:p>
            <a:r>
              <a:rPr lang="en-US" sz="1600" dirty="0" smtClean="0"/>
              <a:t>Status Offense Reform Center. </a:t>
            </a:r>
            <a:br>
              <a:rPr lang="en-US" sz="1600" dirty="0" smtClean="0"/>
            </a:br>
            <a:r>
              <a:rPr lang="en-US" sz="1600" dirty="0" smtClean="0">
                <a:hlinkClick r:id="rId3"/>
              </a:rPr>
              <a:t>Truancy</a:t>
            </a:r>
            <a:r>
              <a:rPr lang="en-US" sz="1600" dirty="0">
                <a:hlinkClick r:id="rId3"/>
              </a:rPr>
              <a:t>: A Research Brief</a:t>
            </a:r>
            <a:r>
              <a:rPr lang="en-US" sz="1600" dirty="0"/>
              <a:t>. </a:t>
            </a:r>
          </a:p>
          <a:p>
            <a:r>
              <a:rPr lang="en-US" sz="1600" dirty="0"/>
              <a:t> </a:t>
            </a:r>
          </a:p>
          <a:p>
            <a:r>
              <a:rPr lang="en-US" sz="1600" dirty="0" smtClean="0"/>
              <a:t>Charles Walls. </a:t>
            </a:r>
            <a:br>
              <a:rPr lang="en-US" sz="1600" dirty="0" smtClean="0"/>
            </a:br>
            <a:r>
              <a:rPr lang="en-US" sz="1600" dirty="0" smtClean="0">
                <a:hlinkClick r:id="rId4"/>
              </a:rPr>
              <a:t>New </a:t>
            </a:r>
            <a:r>
              <a:rPr lang="en-US" sz="1600" dirty="0">
                <a:hlinkClick r:id="rId4"/>
              </a:rPr>
              <a:t>Approaches to Truancy Prevention in Urban Schools</a:t>
            </a:r>
            <a:r>
              <a:rPr lang="en-US" sz="1600" dirty="0" smtClean="0"/>
              <a:t>.</a:t>
            </a:r>
          </a:p>
          <a:p>
            <a:r>
              <a:rPr lang="en-US" sz="1600" dirty="0"/>
              <a:t> </a:t>
            </a:r>
          </a:p>
          <a:p>
            <a:r>
              <a:rPr lang="en-US" sz="1600" dirty="0">
                <a:hlinkClick r:id="rId5"/>
              </a:rPr>
              <a:t>Attendance </a:t>
            </a:r>
            <a:r>
              <a:rPr lang="en-US" sz="1600" dirty="0" smtClean="0">
                <a:hlinkClick r:id="rId5"/>
              </a:rPr>
              <a:t>Works</a:t>
            </a:r>
            <a:r>
              <a:rPr lang="en-US" sz="1600" dirty="0" smtClean="0"/>
              <a:t> (website).</a:t>
            </a:r>
            <a:endParaRPr lang="en-US" sz="1600" dirty="0"/>
          </a:p>
          <a:p>
            <a:r>
              <a:rPr lang="en-US" sz="1600" dirty="0"/>
              <a:t> </a:t>
            </a:r>
          </a:p>
          <a:p>
            <a:r>
              <a:rPr lang="en-US" sz="1600" dirty="0">
                <a:hlinkClick r:id="rId6"/>
              </a:rPr>
              <a:t>National Center for School </a:t>
            </a:r>
            <a:r>
              <a:rPr lang="en-US" sz="1600" dirty="0" smtClean="0">
                <a:hlinkClick r:id="rId6"/>
              </a:rPr>
              <a:t>Engagement</a:t>
            </a:r>
            <a:r>
              <a:rPr lang="en-US" sz="1600" dirty="0" smtClean="0"/>
              <a:t> (website). </a:t>
            </a:r>
          </a:p>
          <a:p>
            <a:endParaRPr lang="en-US" sz="1600" dirty="0"/>
          </a:p>
          <a:p>
            <a:r>
              <a:rPr lang="en-US" sz="1600" dirty="0"/>
              <a:t> </a:t>
            </a:r>
            <a:r>
              <a:rPr lang="en-US" sz="1600" dirty="0" smtClean="0"/>
              <a:t>University of Minnesota, Institute on Community Integration</a:t>
            </a:r>
            <a:r>
              <a:rPr lang="en-US" sz="1600" dirty="0" smtClean="0"/>
              <a:t>. </a:t>
            </a:r>
            <a:r>
              <a:rPr lang="en-US" sz="1600" dirty="0" smtClean="0"/>
              <a:t/>
            </a:r>
            <a:br>
              <a:rPr lang="en-US" sz="1600" dirty="0" smtClean="0"/>
            </a:br>
            <a:r>
              <a:rPr lang="en-US" sz="1600" dirty="0" smtClean="0">
                <a:hlinkClick r:id="rId7"/>
              </a:rPr>
              <a:t>Check </a:t>
            </a:r>
            <a:r>
              <a:rPr lang="en-US" sz="1600" dirty="0">
                <a:hlinkClick r:id="rId7"/>
              </a:rPr>
              <a:t>&amp; Connect: A Comprehensive Student Engagement Intervention</a:t>
            </a:r>
            <a:r>
              <a:rPr lang="en-US" sz="1600" dirty="0"/>
              <a:t>. </a:t>
            </a:r>
          </a:p>
          <a:p>
            <a:r>
              <a:rPr lang="en-US" sz="16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44</a:t>
            </a:fld>
            <a:endParaRPr lang="en-US" altLang="en-US" dirty="0"/>
          </a:p>
        </p:txBody>
      </p:sp>
    </p:spTree>
    <p:extLst>
      <p:ext uri="{BB962C8B-B14F-4D97-AF65-F5344CB8AC3E}">
        <p14:creationId xmlns:p14="http://schemas.microsoft.com/office/powerpoint/2010/main" val="4668290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Implementing Responses Tailored to Underlying Issues Families Face</a:t>
            </a:r>
          </a:p>
        </p:txBody>
      </p:sp>
      <p:sp>
        <p:nvSpPr>
          <p:cNvPr id="5" name="Text Placeholder 4"/>
          <p:cNvSpPr>
            <a:spLocks noGrp="1"/>
          </p:cNvSpPr>
          <p:nvPr>
            <p:ph type="body" idx="1"/>
          </p:nvPr>
        </p:nvSpPr>
        <p:spPr/>
        <p:txBody>
          <a:bodyPr/>
          <a:lstStyle/>
          <a:p>
            <a:r>
              <a:rPr lang="en-US" dirty="0" smtClean="0"/>
              <a:t>Principle 6</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45</a:t>
            </a:fld>
            <a:endParaRPr lang="en-US" altLang="en-US" dirty="0"/>
          </a:p>
        </p:txBody>
      </p:sp>
    </p:spTree>
    <p:extLst>
      <p:ext uri="{BB962C8B-B14F-4D97-AF65-F5344CB8AC3E}">
        <p14:creationId xmlns:p14="http://schemas.microsoft.com/office/powerpoint/2010/main" val="37250353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6</a:t>
            </a:r>
            <a:endParaRPr lang="en-US" altLang="en-US" dirty="0"/>
          </a:p>
        </p:txBody>
      </p:sp>
      <p:sp>
        <p:nvSpPr>
          <p:cNvPr id="22533" name="Rectangle 5"/>
          <p:cNvSpPr>
            <a:spLocks noGrp="1" noChangeArrowheads="1"/>
          </p:cNvSpPr>
          <p:nvPr>
            <p:ph type="body" idx="1"/>
          </p:nvPr>
        </p:nvSpPr>
        <p:spPr/>
        <p:txBody>
          <a:bodyPr/>
          <a:lstStyle/>
          <a:p>
            <a:r>
              <a:rPr lang="en-US" dirty="0"/>
              <a:t>Child welfare, juvenile justice, and runaway and homeless youth systems should implement responses to alleged status behaviors that aim to avoid court involvement and are tailored to the reasons the youth and family have been referred to </a:t>
            </a:r>
            <a:r>
              <a:rPr lang="en-US" dirty="0" smtClean="0"/>
              <a:t>those systems.</a:t>
            </a:r>
            <a:endParaRPr lang="en-US" dirty="0"/>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46</a:t>
            </a:fld>
            <a:endParaRPr lang="en-US" altLang="en-US" dirty="0"/>
          </a:p>
        </p:txBody>
      </p:sp>
    </p:spTree>
    <p:extLst>
      <p:ext uri="{BB962C8B-B14F-4D97-AF65-F5344CB8AC3E}">
        <p14:creationId xmlns:p14="http://schemas.microsoft.com/office/powerpoint/2010/main" val="3692134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t>One of the most important things a professional can do when first responding to an alleged status offense is make reasonable efforts to learn the cause for the youth’s contact with the agency.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47</a:t>
            </a:fld>
            <a:endParaRPr lang="en-US" altLang="en-US" dirty="0"/>
          </a:p>
        </p:txBody>
      </p:sp>
    </p:spTree>
    <p:extLst>
      <p:ext uri="{BB962C8B-B14F-4D97-AF65-F5344CB8AC3E}">
        <p14:creationId xmlns:p14="http://schemas.microsoft.com/office/powerpoint/2010/main" val="36807114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Research has shown that running away from home is predicted by greater depression symptoms than peers, lack of parental support, school disengagement, and heavier substance use. </a:t>
            </a:r>
            <a:endParaRPr lang="en-US" sz="2000" dirty="0" smtClean="0"/>
          </a:p>
          <a:p>
            <a:pPr lvl="0"/>
            <a:endParaRPr lang="en-US" sz="2000" dirty="0"/>
          </a:p>
          <a:p>
            <a:pPr lvl="0"/>
            <a:r>
              <a:rPr lang="en-US" sz="2000" dirty="0"/>
              <a:t>“Ungovernable” behavior may be predicted by poor relational dynamics with parents or mental or physical health problems or alcohol or drug use. (Some emotional or social problems are developmentally normal for adolescents, however</a:t>
            </a:r>
            <a:r>
              <a:rPr lang="en-US" sz="2000" dirty="0" smtClean="0"/>
              <a:t>.) </a:t>
            </a:r>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48</a:t>
            </a:fld>
            <a:endParaRPr lang="en-US" altLang="en-US" dirty="0"/>
          </a:p>
        </p:txBody>
      </p:sp>
    </p:spTree>
    <p:extLst>
      <p:ext uri="{BB962C8B-B14F-4D97-AF65-F5344CB8AC3E}">
        <p14:creationId xmlns:p14="http://schemas.microsoft.com/office/powerpoint/2010/main" val="20814924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000" dirty="0"/>
              <a:t>Using valid and reliable screening instruments and understanding the key risk factors correlated to these </a:t>
            </a:r>
            <a:r>
              <a:rPr lang="en-US" sz="2000" dirty="0" smtClean="0"/>
              <a:t>behaviors is </a:t>
            </a:r>
            <a:r>
              <a:rPr lang="en-US" sz="2000" dirty="0" smtClean="0"/>
              <a:t>critical </a:t>
            </a:r>
            <a:r>
              <a:rPr lang="en-US" sz="2000" dirty="0"/>
              <a:t>to helping identify and respond to the behaviors appropriately</a:t>
            </a:r>
            <a:r>
              <a:rPr lang="en-US" sz="2000" dirty="0" smtClean="0"/>
              <a:t>.</a:t>
            </a:r>
          </a:p>
          <a:p>
            <a:pPr lvl="0"/>
            <a:endParaRPr lang="en-US" sz="2000" dirty="0"/>
          </a:p>
          <a:p>
            <a:pPr lvl="0"/>
            <a:r>
              <a:rPr lang="en-US" sz="2000" dirty="0"/>
              <a:t>First responder agencies should watch for adolescents who are referred to them because of status behaviors, when in fact the youth is a victim of abuse or neglect. Intake procedures that take sufficient time to assess the reason behind the referral will help identify abuse or neglect.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49</a:t>
            </a:fld>
            <a:endParaRPr lang="en-US" altLang="en-US" dirty="0"/>
          </a:p>
        </p:txBody>
      </p:sp>
    </p:spTree>
    <p:extLst>
      <p:ext uri="{BB962C8B-B14F-4D97-AF65-F5344CB8AC3E}">
        <p14:creationId xmlns:p14="http://schemas.microsoft.com/office/powerpoint/2010/main" val="24500053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p:txBody>
          <a:bodyPr/>
          <a:lstStyle/>
          <a:p>
            <a:r>
              <a:rPr lang="en-US" sz="1800" dirty="0" smtClean="0"/>
              <a:t>All </a:t>
            </a:r>
            <a:r>
              <a:rPr lang="en-US" sz="1800" dirty="0"/>
              <a:t>professionals providing an initial response to an alleged status offense should:</a:t>
            </a:r>
          </a:p>
          <a:p>
            <a:pPr marL="285750" lvl="0" indent="-285750">
              <a:buFont typeface="Arial" panose="020B0604020202020204" pitchFamily="34" charset="0"/>
              <a:buChar char="•"/>
            </a:pPr>
            <a:r>
              <a:rPr lang="en-US" sz="1800" dirty="0"/>
              <a:t>Seek to identify the reason the youth and family has been referred to the agency, which may include the use of valid and reliable screening or assessment tools.</a:t>
            </a:r>
          </a:p>
          <a:p>
            <a:pPr marL="285750" lvl="0" indent="-285750">
              <a:buFont typeface="Arial" panose="020B0604020202020204" pitchFamily="34" charset="0"/>
              <a:buChar char="•"/>
            </a:pPr>
            <a:r>
              <a:rPr lang="en-US" sz="1800" dirty="0"/>
              <a:t>Consider whether any status offense system involvement is needed </a:t>
            </a:r>
            <a:r>
              <a:rPr lang="en-US" sz="1800" dirty="0" smtClean="0"/>
              <a:t>or the </a:t>
            </a:r>
            <a:r>
              <a:rPr lang="en-US" sz="1800" dirty="0"/>
              <a:t>family and youth would be better served if the system took no action and simply provided the family with a list of community resources.</a:t>
            </a:r>
          </a:p>
          <a:p>
            <a:pPr marL="285750" lvl="0" indent="-285750">
              <a:buFont typeface="Arial" panose="020B0604020202020204" pitchFamily="34" charset="0"/>
              <a:buChar char="•"/>
            </a:pPr>
            <a:r>
              <a:rPr lang="en-US" sz="1800" dirty="0"/>
              <a:t>Develop a safety and service plan with the child and family that they can implement voluntarily and with which they can reasonably comply.</a:t>
            </a:r>
          </a:p>
          <a:p>
            <a:pPr marL="285750" lvl="0" indent="-285750">
              <a:buFont typeface="Arial" panose="020B0604020202020204" pitchFamily="34" charset="0"/>
              <a:buChar char="•"/>
            </a:pPr>
            <a:r>
              <a:rPr lang="en-US" sz="1800" dirty="0"/>
              <a:t>Utilize the least restrictive alternatives when considering appropriate service or placement referrals, such as in-home services, limited respite care, or a cooling off period, where appropriate.</a:t>
            </a:r>
          </a:p>
          <a:p>
            <a:pPr marL="285750" lvl="0" indent="-285750">
              <a:buFont typeface="Arial" panose="020B0604020202020204" pitchFamily="34" charset="0"/>
              <a:buChar char="•"/>
            </a:pPr>
            <a:r>
              <a:rPr lang="en-US" sz="1800" dirty="0"/>
              <a:t>Keep in mind what the long term goal is for the youth and family when making service referrals or implementing a service or safety plan.</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50</a:t>
            </a:fld>
            <a:endParaRPr lang="en-US" altLang="en-US" dirty="0"/>
          </a:p>
        </p:txBody>
      </p:sp>
    </p:spTree>
    <p:extLst>
      <p:ext uri="{BB962C8B-B14F-4D97-AF65-F5344CB8AC3E}">
        <p14:creationId xmlns:p14="http://schemas.microsoft.com/office/powerpoint/2010/main" val="33269413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lstStyle/>
          <a:p>
            <a:r>
              <a:rPr lang="en-US" sz="1600" dirty="0"/>
              <a:t>Vincent is a 12-year-old who attends Central Middle School. He was removed from his parents’ house because of physical and sexual abuse and placed in a foster home. Vincent did not get along with his foster parents and ran away from home. He was placed in a different foster home, and ran away again, this time returning to his biological family. A biological aunt agreed to be Vincent’s relative (kinship) foster placement, until Vincent’s mother was approved to care for him. </a:t>
            </a:r>
          </a:p>
          <a:p>
            <a:r>
              <a:rPr lang="en-US" sz="1600" dirty="0"/>
              <a:t> </a:t>
            </a:r>
          </a:p>
          <a:p>
            <a:r>
              <a:rPr lang="en-US" sz="1600" dirty="0"/>
              <a:t>At the aunt’s home, as in his previous foster placements, Vincent exhibited a temper, and often threw things and damages his aunt’s home and property. After three months of this behavior, during which time Vincent saw a therapist once every two weeks, Vincent’s aunt decided she could no longer care for Vincent. She called the child welfare agency to ask that another foster home be found and when Vincent found out, he ran away. The child welfare agency does not know where he has been sleeping, but he does attend school most days. One evening a patrolling police officer found Vincent asleep in an alley in the business district, and arrested him. Vincent spent the night in a juvenile detention center because his parents were not sure if they were allowed to take custody of him.</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51</a:t>
            </a:fld>
            <a:endParaRPr lang="en-US" altLang="en-US" dirty="0"/>
          </a:p>
        </p:txBody>
      </p:sp>
    </p:spTree>
    <p:extLst>
      <p:ext uri="{BB962C8B-B14F-4D97-AF65-F5344CB8AC3E}">
        <p14:creationId xmlns:p14="http://schemas.microsoft.com/office/powerpoint/2010/main" val="195121842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for Discussion</a:t>
            </a:r>
            <a:endParaRPr lang="en-US" dirty="0"/>
          </a:p>
        </p:txBody>
      </p:sp>
      <p:sp>
        <p:nvSpPr>
          <p:cNvPr id="3" name="Content Placeholder 2"/>
          <p:cNvSpPr>
            <a:spLocks noGrp="1"/>
          </p:cNvSpPr>
          <p:nvPr>
            <p:ph idx="1"/>
          </p:nvPr>
        </p:nvSpPr>
        <p:spPr/>
        <p:txBody>
          <a:bodyPr/>
          <a:lstStyle/>
          <a:p>
            <a:pPr marL="457200" lvl="0" indent="-457200">
              <a:buFont typeface="Arial" panose="020B0604020202020204" pitchFamily="34" charset="0"/>
              <a:buChar char="•"/>
            </a:pPr>
            <a:r>
              <a:rPr lang="en-US" sz="2400" dirty="0"/>
              <a:t>What are the underlying issues that led to Vincent’s court involvement?</a:t>
            </a:r>
          </a:p>
          <a:p>
            <a:pPr marL="457200" lvl="0" indent="-457200">
              <a:buFont typeface="Arial" panose="020B0604020202020204" pitchFamily="34" charset="0"/>
              <a:buChar char="•"/>
            </a:pPr>
            <a:r>
              <a:rPr lang="en-US" sz="2400" dirty="0"/>
              <a:t>What services, policies, or training available in your jurisdiction could have helped Vincent and his family?</a:t>
            </a:r>
          </a:p>
          <a:p>
            <a:pPr marL="457200" lvl="0" indent="-457200">
              <a:buFont typeface="Arial" panose="020B0604020202020204" pitchFamily="34" charset="0"/>
              <a:buChar char="•"/>
            </a:pPr>
            <a:r>
              <a:rPr lang="en-US" sz="2400" dirty="0"/>
              <a:t>What services, policies, or training not currently available in your jurisdiction could have helped Vincent and his family?</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52</a:t>
            </a:fld>
            <a:endParaRPr lang="en-US" altLang="en-US" dirty="0"/>
          </a:p>
        </p:txBody>
      </p:sp>
    </p:spTree>
    <p:extLst>
      <p:ext uri="{BB962C8B-B14F-4D97-AF65-F5344CB8AC3E}">
        <p14:creationId xmlns:p14="http://schemas.microsoft.com/office/powerpoint/2010/main" val="310943498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t>Development </a:t>
            </a:r>
            <a:r>
              <a:rPr lang="en-US" sz="1600" dirty="0"/>
              <a:t>Services Group</a:t>
            </a:r>
            <a:r>
              <a:rPr lang="en-US" sz="1600" dirty="0" smtClean="0"/>
              <a:t>. </a:t>
            </a:r>
            <a:br>
              <a:rPr lang="en-US" sz="1600" dirty="0" smtClean="0"/>
            </a:br>
            <a:r>
              <a:rPr lang="en-US" sz="1600" dirty="0" smtClean="0">
                <a:hlinkClick r:id="rId2"/>
              </a:rPr>
              <a:t>Ungovernable/Incorrigible </a:t>
            </a:r>
            <a:r>
              <a:rPr lang="en-US" sz="1600" dirty="0">
                <a:hlinkClick r:id="rId2"/>
              </a:rPr>
              <a:t>Youth Literature Review. Developed for the Department of Justice, Office of Juvenile Justice and Delinquency Prevention</a:t>
            </a:r>
            <a:r>
              <a:rPr lang="en-US" sz="1600" dirty="0"/>
              <a:t>. </a:t>
            </a:r>
            <a:endParaRPr lang="en-US" sz="1600" dirty="0" smtClean="0"/>
          </a:p>
          <a:p>
            <a:r>
              <a:rPr lang="en-US" sz="1600" dirty="0"/>
              <a:t> </a:t>
            </a:r>
          </a:p>
          <a:p>
            <a:r>
              <a:rPr lang="en-US" sz="1600" dirty="0"/>
              <a:t>Coalition for Juvenile Justice. </a:t>
            </a:r>
            <a:r>
              <a:rPr lang="en-US" sz="1600" dirty="0" smtClean="0"/>
              <a:t/>
            </a:r>
            <a:br>
              <a:rPr lang="en-US" sz="1600" dirty="0" smtClean="0"/>
            </a:br>
            <a:r>
              <a:rPr lang="en-US" sz="1600" dirty="0" smtClean="0">
                <a:hlinkClick r:id="rId3"/>
              </a:rPr>
              <a:t>Ungovernable </a:t>
            </a:r>
            <a:r>
              <a:rPr lang="en-US" sz="1600" dirty="0">
                <a:hlinkClick r:id="rId3"/>
              </a:rPr>
              <a:t>and Runaway </a:t>
            </a:r>
            <a:r>
              <a:rPr lang="en-US" sz="1600" dirty="0" smtClean="0">
                <a:hlinkClick r:id="rId3"/>
              </a:rPr>
              <a:t>Youth</a:t>
            </a:r>
            <a:r>
              <a:rPr lang="en-US" sz="1600" dirty="0" smtClean="0"/>
              <a:t> and </a:t>
            </a:r>
            <a:r>
              <a:rPr lang="en-US" sz="1600" dirty="0" smtClean="0">
                <a:hlinkClick r:id="rId4"/>
              </a:rPr>
              <a:t>Running </a:t>
            </a:r>
            <a:r>
              <a:rPr lang="en-US" sz="1600" dirty="0">
                <a:hlinkClick r:id="rId4"/>
              </a:rPr>
              <a:t>Away: Finding Solutions that Work for Youth and their Communities</a:t>
            </a:r>
            <a:r>
              <a:rPr lang="en-US" sz="1600" dirty="0" smtClean="0"/>
              <a:t>.</a:t>
            </a:r>
          </a:p>
          <a:p>
            <a:endParaRPr lang="en-US" sz="1600" dirty="0"/>
          </a:p>
          <a:p>
            <a:r>
              <a:rPr lang="en-US" sz="1600" dirty="0" smtClean="0"/>
              <a:t>Status </a:t>
            </a:r>
            <a:r>
              <a:rPr lang="en-US" sz="1600" dirty="0"/>
              <a:t>Offense Reform Center. </a:t>
            </a:r>
            <a:r>
              <a:rPr lang="en-US" sz="1600" dirty="0" smtClean="0"/>
              <a:t/>
            </a:r>
            <a:br>
              <a:rPr lang="en-US" sz="1600" dirty="0" smtClean="0"/>
            </a:br>
            <a:r>
              <a:rPr lang="en-US" sz="1600" dirty="0" smtClean="0">
                <a:hlinkClick r:id="rId5"/>
              </a:rPr>
              <a:t>From </a:t>
            </a:r>
            <a:r>
              <a:rPr lang="en-US" sz="1600" dirty="0">
                <a:hlinkClick r:id="rId5"/>
              </a:rPr>
              <a:t>Courts to Communities: The Right Response to Truancy, Running Away, and Other Status </a:t>
            </a:r>
            <a:r>
              <a:rPr lang="en-US" sz="1600" dirty="0" smtClean="0">
                <a:hlinkClick r:id="rId5"/>
              </a:rPr>
              <a:t>Offenses</a:t>
            </a:r>
            <a:r>
              <a:rPr lang="en-US" sz="1600" dirty="0" smtClean="0"/>
              <a:t>, </a:t>
            </a:r>
            <a:r>
              <a:rPr lang="en-US" sz="1600" dirty="0" smtClean="0">
                <a:hlinkClick r:id="rId6"/>
              </a:rPr>
              <a:t>Runaway </a:t>
            </a:r>
            <a:r>
              <a:rPr lang="en-US" sz="1600" dirty="0">
                <a:hlinkClick r:id="rId6"/>
              </a:rPr>
              <a:t>Youth: A Research </a:t>
            </a:r>
            <a:r>
              <a:rPr lang="en-US" sz="1600" dirty="0" smtClean="0">
                <a:hlinkClick r:id="rId6"/>
              </a:rPr>
              <a:t>Brief</a:t>
            </a:r>
            <a:r>
              <a:rPr lang="en-US" sz="1600" dirty="0" smtClean="0"/>
              <a:t>, and </a:t>
            </a:r>
            <a:r>
              <a:rPr lang="en-US" sz="1600" dirty="0" smtClean="0">
                <a:hlinkClick r:id="rId7"/>
              </a:rPr>
              <a:t>Planning </a:t>
            </a:r>
            <a:r>
              <a:rPr lang="en-US" sz="1600" dirty="0">
                <a:hlinkClick r:id="rId7"/>
              </a:rPr>
              <a:t>and Implementing System Change: A Toolkit for Status Offense System </a:t>
            </a:r>
            <a:r>
              <a:rPr lang="en-US" sz="1600" dirty="0" smtClean="0">
                <a:hlinkClick r:id="rId7"/>
              </a:rPr>
              <a:t>Reform</a:t>
            </a:r>
            <a:r>
              <a:rPr lang="en-US" sz="1600" dirty="0" smtClean="0"/>
              <a:t>.</a:t>
            </a:r>
            <a:endParaRPr lang="en-US" sz="1600" dirty="0"/>
          </a:p>
          <a:p>
            <a:r>
              <a:rPr lang="en-US" sz="18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53</a:t>
            </a:fld>
            <a:endParaRPr lang="en-US" altLang="en-US" dirty="0"/>
          </a:p>
        </p:txBody>
      </p:sp>
    </p:spTree>
    <p:extLst>
      <p:ext uri="{BB962C8B-B14F-4D97-AF65-F5344CB8AC3E}">
        <p14:creationId xmlns:p14="http://schemas.microsoft.com/office/powerpoint/2010/main" val="343421310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Accepting Jurisdiction over Status Offense Cases</a:t>
            </a:r>
          </a:p>
        </p:txBody>
      </p:sp>
      <p:sp>
        <p:nvSpPr>
          <p:cNvPr id="5" name="Text Placeholder 4"/>
          <p:cNvSpPr>
            <a:spLocks noGrp="1"/>
          </p:cNvSpPr>
          <p:nvPr>
            <p:ph type="body" idx="1"/>
          </p:nvPr>
        </p:nvSpPr>
        <p:spPr/>
        <p:txBody>
          <a:bodyPr/>
          <a:lstStyle/>
          <a:p>
            <a:r>
              <a:rPr lang="en-US" dirty="0" smtClean="0"/>
              <a:t>Principle </a:t>
            </a:r>
            <a:r>
              <a:rPr lang="en-US" dirty="0"/>
              <a:t>7</a:t>
            </a:r>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54</a:t>
            </a:fld>
            <a:endParaRPr lang="en-US" altLang="en-US" dirty="0"/>
          </a:p>
        </p:txBody>
      </p:sp>
    </p:spTree>
    <p:extLst>
      <p:ext uri="{BB962C8B-B14F-4D97-AF65-F5344CB8AC3E}">
        <p14:creationId xmlns:p14="http://schemas.microsoft.com/office/powerpoint/2010/main" val="40396954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7</a:t>
            </a:r>
            <a:endParaRPr lang="en-US" altLang="en-US" dirty="0"/>
          </a:p>
        </p:txBody>
      </p:sp>
      <p:sp>
        <p:nvSpPr>
          <p:cNvPr id="22533" name="Rectangle 5"/>
          <p:cNvSpPr>
            <a:spLocks noGrp="1" noChangeArrowheads="1"/>
          </p:cNvSpPr>
          <p:nvPr>
            <p:ph type="body" idx="1"/>
          </p:nvPr>
        </p:nvSpPr>
        <p:spPr/>
        <p:txBody>
          <a:bodyPr/>
          <a:lstStyle/>
          <a:p>
            <a:r>
              <a:rPr lang="en-US" sz="2400" dirty="0"/>
              <a:t>Court intake personnel should not accept jurisdiction over any status offense case until it has been determined that the applicable statutory requirements were met and that the agency that first responded to the claim made reasonable efforts to avoid court involvement by exhausting all available culturally appropriate pre-court assessments, services, entitlements, and treatments.</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55</a:t>
            </a:fld>
            <a:endParaRPr lang="en-US" altLang="en-US" dirty="0"/>
          </a:p>
        </p:txBody>
      </p:sp>
    </p:spTree>
    <p:extLst>
      <p:ext uri="{BB962C8B-B14F-4D97-AF65-F5344CB8AC3E}">
        <p14:creationId xmlns:p14="http://schemas.microsoft.com/office/powerpoint/2010/main" val="200521693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t>The juvenile justice system is based on the assumption that courts are capable of responding to youths’ needs with resources. This assumption is increasingly unfounded. Overloaded case dockets and the scarcity of services available argue for diverting youth away from the courts and redirecting them to other parts of social service systems’ safety nets.</a:t>
            </a:r>
          </a:p>
          <a:p>
            <a:r>
              <a:rPr lang="en-US" sz="24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56</a:t>
            </a:fld>
            <a:endParaRPr lang="en-US" altLang="en-US" dirty="0"/>
          </a:p>
        </p:txBody>
      </p:sp>
    </p:spTree>
    <p:extLst>
      <p:ext uri="{BB962C8B-B14F-4D97-AF65-F5344CB8AC3E}">
        <p14:creationId xmlns:p14="http://schemas.microsoft.com/office/powerpoint/2010/main" val="57989390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900" dirty="0"/>
              <a:t>Court systems </a:t>
            </a:r>
            <a:r>
              <a:rPr lang="en-US" sz="1900" dirty="0" smtClean="0"/>
              <a:t>should </a:t>
            </a:r>
            <a:r>
              <a:rPr lang="en-US" sz="1900" dirty="0"/>
              <a:t>make every effort to avoid petitioned status offense cases. </a:t>
            </a:r>
            <a:endParaRPr lang="en-US" sz="1900" dirty="0" smtClean="0"/>
          </a:p>
          <a:p>
            <a:pPr lvl="0"/>
            <a:endParaRPr lang="en-US" sz="1900" dirty="0"/>
          </a:p>
          <a:p>
            <a:pPr lvl="0"/>
            <a:r>
              <a:rPr lang="en-US" sz="1900" dirty="0"/>
              <a:t>Courts must critically assess what efforts first responders made to identify the reason the youth was referred to them and to implement a proper course of action that exhausts all available resources to help the child and family resolve their problems outside of court. </a:t>
            </a:r>
            <a:endParaRPr lang="en-US" sz="1900" dirty="0" smtClean="0"/>
          </a:p>
          <a:p>
            <a:pPr lvl="0"/>
            <a:endParaRPr lang="en-US" sz="1900" dirty="0"/>
          </a:p>
          <a:p>
            <a:pPr lvl="0"/>
            <a:r>
              <a:rPr lang="en-US" sz="1900" dirty="0"/>
              <a:t>In many instances, the courts’ ideal role is to coordinate responses and warn parents of the consequences of failure to address the circumstances and causes of their children’s behavior while directing cases into other appropriate systems</a:t>
            </a:r>
            <a:r>
              <a:rPr lang="en-US" sz="1900" dirty="0" smtClean="0"/>
              <a:t>.</a:t>
            </a:r>
            <a:endParaRPr lang="en-US" sz="19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57</a:t>
            </a:fld>
            <a:endParaRPr lang="en-US" altLang="en-US" dirty="0"/>
          </a:p>
        </p:txBody>
      </p:sp>
    </p:spTree>
    <p:extLst>
      <p:ext uri="{BB962C8B-B14F-4D97-AF65-F5344CB8AC3E}">
        <p14:creationId xmlns:p14="http://schemas.microsoft.com/office/powerpoint/2010/main" val="251435245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900" dirty="0" smtClean="0"/>
              <a:t>Courts </a:t>
            </a:r>
            <a:r>
              <a:rPr lang="en-US" sz="1900" dirty="0"/>
              <a:t>should develop clear protocols for intake officers to follow for each type of status offense to assure that no case is petitioned before the intake officer has determined that every reasonable effort was made to avoid court involvement.</a:t>
            </a:r>
          </a:p>
          <a:p>
            <a:pPr lvl="0"/>
            <a:endParaRPr lang="en-US" sz="1900" dirty="0" smtClean="0"/>
          </a:p>
          <a:p>
            <a:pPr lvl="0"/>
            <a:r>
              <a:rPr lang="en-US" sz="1900" dirty="0" smtClean="0"/>
              <a:t>For </a:t>
            </a:r>
            <a:r>
              <a:rPr lang="en-US" sz="1900" dirty="0"/>
              <a:t>all status offense referrals, intake officers should review pre-court efforts with an emphasis </a:t>
            </a:r>
            <a:r>
              <a:rPr lang="en-US" sz="1900" dirty="0" smtClean="0"/>
              <a:t>on:</a:t>
            </a:r>
          </a:p>
          <a:p>
            <a:pPr marL="342900" lvl="0" indent="-342900">
              <a:buFont typeface="Arial" panose="020B0604020202020204" pitchFamily="34" charset="0"/>
              <a:buChar char="•"/>
            </a:pPr>
            <a:r>
              <a:rPr lang="en-US" sz="1900" dirty="0" smtClean="0"/>
              <a:t>Diversion </a:t>
            </a:r>
            <a:r>
              <a:rPr lang="en-US" sz="1900" dirty="0"/>
              <a:t>services and assessments </a:t>
            </a:r>
            <a:endParaRPr lang="en-US" sz="1900" dirty="0" smtClean="0"/>
          </a:p>
          <a:p>
            <a:pPr marL="342900" lvl="0" indent="-342900">
              <a:buFont typeface="Arial" panose="020B0604020202020204" pitchFamily="34" charset="0"/>
              <a:buChar char="•"/>
            </a:pPr>
            <a:r>
              <a:rPr lang="en-US" sz="1900" dirty="0" smtClean="0"/>
              <a:t>Treatments </a:t>
            </a:r>
            <a:r>
              <a:rPr lang="en-US" sz="1900" dirty="0"/>
              <a:t>that identify the cause of the case </a:t>
            </a:r>
            <a:r>
              <a:rPr lang="en-US" sz="1900" dirty="0" smtClean="0"/>
              <a:t>referral</a:t>
            </a:r>
          </a:p>
          <a:p>
            <a:pPr marL="342900" lvl="0" indent="-342900">
              <a:buFont typeface="Arial" panose="020B0604020202020204" pitchFamily="34" charset="0"/>
              <a:buChar char="•"/>
            </a:pPr>
            <a:r>
              <a:rPr lang="en-US" sz="1900" dirty="0" smtClean="0"/>
              <a:t>Enhancing the </a:t>
            </a:r>
            <a:r>
              <a:rPr lang="en-US" sz="1900" dirty="0"/>
              <a:t>family’s capacity to address its own </a:t>
            </a:r>
            <a:r>
              <a:rPr lang="en-US" sz="1900" dirty="0" smtClean="0"/>
              <a:t>problems</a:t>
            </a:r>
          </a:p>
          <a:p>
            <a:pPr marL="342900" lvl="0" indent="-342900">
              <a:buFont typeface="Arial" panose="020B0604020202020204" pitchFamily="34" charset="0"/>
              <a:buChar char="•"/>
            </a:pPr>
            <a:r>
              <a:rPr lang="en-US" sz="1900" dirty="0" smtClean="0"/>
              <a:t>Providing </a:t>
            </a:r>
            <a:r>
              <a:rPr lang="en-US" sz="1900" dirty="0"/>
              <a:t>a safe environment for the </a:t>
            </a:r>
            <a:r>
              <a:rPr lang="en-US" sz="1900" dirty="0" smtClean="0"/>
              <a:t>child</a:t>
            </a:r>
            <a:endParaRPr lang="en-US" sz="19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58</a:t>
            </a:fld>
            <a:endParaRPr lang="en-US" altLang="en-US" dirty="0"/>
          </a:p>
        </p:txBody>
      </p:sp>
    </p:spTree>
    <p:extLst>
      <p:ext uri="{BB962C8B-B14F-4D97-AF65-F5344CB8AC3E}">
        <p14:creationId xmlns:p14="http://schemas.microsoft.com/office/powerpoint/2010/main" val="302130057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1900" dirty="0" smtClean="0"/>
              <a:t>Intake </a:t>
            </a:r>
            <a:r>
              <a:rPr lang="en-US" sz="1900" dirty="0"/>
              <a:t>officers should also ensure that the child and family were able to reap the benefits of any applicable federal or state entitlement programs that would make formal court processing unnecessary. </a:t>
            </a:r>
            <a:endParaRPr lang="en-US" sz="1900" dirty="0" smtClean="0"/>
          </a:p>
          <a:p>
            <a:pPr lvl="0"/>
            <a:endParaRPr lang="en-US" sz="1900" dirty="0" smtClean="0"/>
          </a:p>
          <a:p>
            <a:pPr lvl="0"/>
            <a:r>
              <a:rPr lang="en-US" sz="1900" dirty="0" smtClean="0"/>
              <a:t>Intake </a:t>
            </a:r>
            <a:r>
              <a:rPr lang="en-US" sz="1900" dirty="0"/>
              <a:t>officers must also assess whether the behaviors alleged meet the statutory definition of the status offense charged and that all statutory prerequisites to court involvement were followed</a:t>
            </a:r>
            <a:r>
              <a:rPr lang="en-US" sz="1900" dirty="0" smtClean="0"/>
              <a:t>. The </a:t>
            </a:r>
            <a:r>
              <a:rPr lang="en-US" sz="1900" dirty="0"/>
              <a:t>intake officer should screen out cases that do not meet statutory criteria.</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59</a:t>
            </a:fld>
            <a:endParaRPr lang="en-US" altLang="en-US" dirty="0"/>
          </a:p>
        </p:txBody>
      </p:sp>
    </p:spTree>
    <p:extLst>
      <p:ext uri="{BB962C8B-B14F-4D97-AF65-F5344CB8AC3E}">
        <p14:creationId xmlns:p14="http://schemas.microsoft.com/office/powerpoint/2010/main" val="30932992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 More</a:t>
            </a:r>
            <a:endParaRPr lang="en-US" dirty="0"/>
          </a:p>
        </p:txBody>
      </p:sp>
      <p:sp>
        <p:nvSpPr>
          <p:cNvPr id="3" name="Content Placeholder 2"/>
          <p:cNvSpPr>
            <a:spLocks noGrp="1"/>
          </p:cNvSpPr>
          <p:nvPr>
            <p:ph idx="1"/>
          </p:nvPr>
        </p:nvSpPr>
        <p:spPr>
          <a:xfrm>
            <a:off x="228600" y="1836737"/>
            <a:ext cx="8839200" cy="4411663"/>
          </a:xfrm>
        </p:spPr>
        <p:txBody>
          <a:bodyPr/>
          <a:lstStyle/>
          <a:p>
            <a:r>
              <a:rPr lang="en-US" sz="2000" dirty="0"/>
              <a:t>These slides were developed as part of the </a:t>
            </a:r>
            <a:r>
              <a:rPr lang="en-US" sz="2000" dirty="0" smtClean="0"/>
              <a:t>Coalition for Juvenile Justice Safety</a:t>
            </a:r>
            <a:r>
              <a:rPr lang="en-US" sz="2000" dirty="0"/>
              <a:t>, Opportunity &amp; Success </a:t>
            </a:r>
            <a:r>
              <a:rPr lang="en-US" sz="2000" dirty="0" smtClean="0"/>
              <a:t>(SOS) Project. </a:t>
            </a:r>
          </a:p>
          <a:p>
            <a:endParaRPr lang="en-US" sz="2000" dirty="0"/>
          </a:p>
          <a:p>
            <a:r>
              <a:rPr lang="en-US" sz="2000" dirty="0" smtClean="0"/>
              <a:t>For more information:</a:t>
            </a:r>
          </a:p>
          <a:p>
            <a:endParaRPr lang="en-US" sz="2000" dirty="0"/>
          </a:p>
          <a:p>
            <a:pPr marL="1089025" indent="-1089025"/>
            <a:r>
              <a:rPr lang="en-US" sz="1600" dirty="0" smtClean="0"/>
              <a:t>Contact</a:t>
            </a:r>
            <a:r>
              <a:rPr lang="en-US" sz="1600" dirty="0"/>
              <a:t>: 	</a:t>
            </a:r>
            <a:r>
              <a:rPr lang="en-US" sz="1600" dirty="0" smtClean="0"/>
              <a:t>Lisa Pilnik</a:t>
            </a:r>
          </a:p>
          <a:p>
            <a:pPr marL="1089025" indent="-1089025"/>
            <a:r>
              <a:rPr lang="en-US" sz="1600" dirty="0"/>
              <a:t>	</a:t>
            </a:r>
            <a:r>
              <a:rPr lang="en-US" sz="1600" dirty="0" smtClean="0"/>
              <a:t>Deputy </a:t>
            </a:r>
            <a:r>
              <a:rPr lang="en-US" sz="1600" dirty="0"/>
              <a:t>Executive </a:t>
            </a:r>
            <a:r>
              <a:rPr lang="en-US" sz="1600" dirty="0" smtClean="0"/>
              <a:t>Director</a:t>
            </a:r>
          </a:p>
          <a:p>
            <a:pPr marL="1089025" indent="-1089025"/>
            <a:r>
              <a:rPr lang="en-US" sz="1600" dirty="0"/>
              <a:t>	</a:t>
            </a:r>
            <a:r>
              <a:rPr lang="en-US" sz="1600" dirty="0" smtClean="0"/>
              <a:t>Coalition for Juvenile Justice</a:t>
            </a:r>
          </a:p>
          <a:p>
            <a:pPr marL="1089025" indent="-1089025"/>
            <a:r>
              <a:rPr lang="en-US" sz="1600" dirty="0"/>
              <a:t>	</a:t>
            </a:r>
            <a:r>
              <a:rPr lang="en-US" sz="1600" dirty="0" smtClean="0"/>
              <a:t>202-467-0864</a:t>
            </a:r>
          </a:p>
          <a:p>
            <a:pPr marL="1089025" indent="-1089025"/>
            <a:r>
              <a:rPr lang="en-US" sz="1600" dirty="0"/>
              <a:t>	</a:t>
            </a:r>
            <a:r>
              <a:rPr lang="en-US" sz="1600" dirty="0" smtClean="0">
                <a:hlinkClick r:id="rId2"/>
              </a:rPr>
              <a:t>Pilnik@juvjustice.org</a:t>
            </a:r>
            <a:r>
              <a:rPr lang="en-US" sz="1600" dirty="0" smtClean="0"/>
              <a:t> </a:t>
            </a:r>
            <a:endParaRPr lang="en-US" sz="1600" dirty="0"/>
          </a:p>
          <a:p>
            <a:pPr marL="1089025" indent="-1089025"/>
            <a:r>
              <a:rPr lang="en-US" sz="1600" dirty="0"/>
              <a:t>Visit: 	</a:t>
            </a:r>
            <a:r>
              <a:rPr lang="en-US" sz="1600" dirty="0" smtClean="0">
                <a:hlinkClick r:id="rId3"/>
              </a:rPr>
              <a:t>http</a:t>
            </a:r>
            <a:r>
              <a:rPr lang="en-US" sz="1600" dirty="0">
                <a:hlinkClick r:id="rId3"/>
              </a:rPr>
              <a:t>://</a:t>
            </a:r>
            <a:r>
              <a:rPr lang="en-US" sz="1600" dirty="0" smtClean="0">
                <a:hlinkClick r:id="rId3"/>
              </a:rPr>
              <a:t>www.juvjustice.org/sos</a:t>
            </a:r>
            <a:endParaRPr lang="en-US" sz="1600" dirty="0"/>
          </a:p>
          <a:p>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60</a:t>
            </a:fld>
            <a:endParaRPr lang="en-US" altLang="en-US" dirty="0"/>
          </a:p>
        </p:txBody>
      </p:sp>
    </p:spTree>
    <p:extLst>
      <p:ext uri="{BB962C8B-B14F-4D97-AF65-F5344CB8AC3E}">
        <p14:creationId xmlns:p14="http://schemas.microsoft.com/office/powerpoint/2010/main" val="4142739396"/>
      </p:ext>
    </p:extLst>
  </p:cSld>
  <p:clrMapOvr>
    <a:masterClrMapping/>
  </p:clrMapOvr>
</p:sld>
</file>

<file path=ppt/theme/theme1.xml><?xml version="1.0" encoding="utf-8"?>
<a:theme xmlns:a="http://schemas.openxmlformats.org/drawingml/2006/main" name="Sales training presentation">
  <a:themeElements>
    <a:clrScheme name="Custom 7">
      <a:dk1>
        <a:srgbClr val="666699"/>
      </a:dk1>
      <a:lt1>
        <a:srgbClr val="FFFFFF"/>
      </a:lt1>
      <a:dk2>
        <a:srgbClr val="15192B"/>
      </a:dk2>
      <a:lt2>
        <a:srgbClr val="3682A2"/>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fontScheme name="Sales Training_final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alt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altLang="en-US" sz="2600" b="0" i="0" u="none" strike="noStrike" cap="none" normalizeH="0" baseline="0" smtClean="0">
            <a:ln>
              <a:noFill/>
            </a:ln>
            <a:solidFill>
              <a:schemeClr val="tx1"/>
            </a:solidFill>
            <a:effectLst/>
            <a:latin typeface="Arial" charset="0"/>
          </a:defRPr>
        </a:defPPr>
      </a:lstStyle>
    </a:lnDef>
  </a:objectDefaults>
  <a:extraClrSchemeLst>
    <a:extraClrScheme>
      <a:clrScheme name="Sales Training_final2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ales Training_final2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ales Training_final2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ales Training_final2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ales Training_final2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ales Training_final2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ales Training_final2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ales Training_final2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ales Training_final2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ales Training_final2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Sales training presentation</Template>
  <TotalTime>2258</TotalTime>
  <Words>3644</Words>
  <Application>Microsoft Office PowerPoint</Application>
  <PresentationFormat>On-screen Show (4:3)</PresentationFormat>
  <Paragraphs>358</Paragraphs>
  <Slides>60</Slides>
  <Notes>3</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Sales training presentation</vt:lpstr>
      <vt:lpstr>Training Curriculum</vt:lpstr>
      <vt:lpstr>Efforts to avoid court involvement</vt:lpstr>
      <vt:lpstr>Education, Social Service, Community-Based, Child Welfare, Runaway and Homeless Youth, Mental Health, Law Enforcement, and Juvenile justice systems</vt:lpstr>
      <vt:lpstr>Standard 1</vt:lpstr>
      <vt:lpstr>Background Information</vt:lpstr>
      <vt:lpstr>Discussion Points</vt:lpstr>
      <vt:lpstr>Discussion Points</vt:lpstr>
      <vt:lpstr>Discussion Points</vt:lpstr>
      <vt:lpstr>Program Spotlight</vt:lpstr>
      <vt:lpstr>Policy Point</vt:lpstr>
      <vt:lpstr>Resources</vt:lpstr>
      <vt:lpstr>Family circumstances and unmet needs</vt:lpstr>
      <vt:lpstr>Standard 2</vt:lpstr>
      <vt:lpstr>Background Information</vt:lpstr>
      <vt:lpstr>Background Information</vt:lpstr>
      <vt:lpstr>Discussion Points</vt:lpstr>
      <vt:lpstr>Action Steps for Change</vt:lpstr>
      <vt:lpstr>Action Steps for Change</vt:lpstr>
      <vt:lpstr>Resource Spotlight</vt:lpstr>
      <vt:lpstr>Resources</vt:lpstr>
      <vt:lpstr>Training for First Responders</vt:lpstr>
      <vt:lpstr>Standard 3</vt:lpstr>
      <vt:lpstr>Background Information</vt:lpstr>
      <vt:lpstr>Discussion Points</vt:lpstr>
      <vt:lpstr>Discussion Points</vt:lpstr>
      <vt:lpstr>Resources</vt:lpstr>
      <vt:lpstr>Q&amp;A</vt:lpstr>
      <vt:lpstr>Avoiding Charges and Detention</vt:lpstr>
      <vt:lpstr>Standard 4</vt:lpstr>
      <vt:lpstr>Background Information</vt:lpstr>
      <vt:lpstr>Discussion Points</vt:lpstr>
      <vt:lpstr>Resources</vt:lpstr>
      <vt:lpstr>Responses to Truancy</vt:lpstr>
      <vt:lpstr>Standard 5</vt:lpstr>
      <vt:lpstr>Background Information</vt:lpstr>
      <vt:lpstr>Discussion Points</vt:lpstr>
      <vt:lpstr>Discussion Points</vt:lpstr>
      <vt:lpstr>Discussion Points</vt:lpstr>
      <vt:lpstr>Action Steps for  Direct Service Providers</vt:lpstr>
      <vt:lpstr>Action Steps for  Direct Service Providers</vt:lpstr>
      <vt:lpstr>Program Spotlight</vt:lpstr>
      <vt:lpstr>Program Spotlight</vt:lpstr>
      <vt:lpstr>Resources</vt:lpstr>
      <vt:lpstr>Resources</vt:lpstr>
      <vt:lpstr>Implementing Responses Tailored to Underlying Issues Families Face</vt:lpstr>
      <vt:lpstr>Standard 6</vt:lpstr>
      <vt:lpstr>Background Information</vt:lpstr>
      <vt:lpstr>Discussion Points</vt:lpstr>
      <vt:lpstr>Discussion Points</vt:lpstr>
      <vt:lpstr>Action Steps for Change</vt:lpstr>
      <vt:lpstr>Case Study</vt:lpstr>
      <vt:lpstr>Questions for Discussion</vt:lpstr>
      <vt:lpstr>Resources</vt:lpstr>
      <vt:lpstr>Accepting Jurisdiction over Status Offense Cases</vt:lpstr>
      <vt:lpstr>Standard 7</vt:lpstr>
      <vt:lpstr>Background Information</vt:lpstr>
      <vt:lpstr>Discussion Points</vt:lpstr>
      <vt:lpstr>Discussion Points</vt:lpstr>
      <vt:lpstr>Discussion Points</vt:lpstr>
      <vt:lpstr>Learn More</vt:lpstr>
    </vt:vector>
  </TitlesOfParts>
  <Company>Public Education Network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Sales Training</dc:title>
  <dc:creator>Katie Mercier</dc:creator>
  <cp:lastModifiedBy>Katie Mercier</cp:lastModifiedBy>
  <cp:revision>104</cp:revision>
  <cp:lastPrinted>2015-05-27T16:03:27Z</cp:lastPrinted>
  <dcterms:created xsi:type="dcterms:W3CDTF">2015-04-26T00:32:53Z</dcterms:created>
  <dcterms:modified xsi:type="dcterms:W3CDTF">2015-07-30T20:29:36Z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TC012137211033</vt:lpwstr>
  </property>
</Properties>
</file>