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97"/>
  </p:notesMasterIdLst>
  <p:handoutMasterIdLst>
    <p:handoutMasterId r:id="rId98"/>
  </p:handoutMasterIdLst>
  <p:sldIdLst>
    <p:sldId id="256" r:id="rId2"/>
    <p:sldId id="286" r:id="rId3"/>
    <p:sldId id="325" r:id="rId4"/>
    <p:sldId id="287" r:id="rId5"/>
    <p:sldId id="288" r:id="rId6"/>
    <p:sldId id="290" r:id="rId7"/>
    <p:sldId id="291" r:id="rId8"/>
    <p:sldId id="292" r:id="rId9"/>
    <p:sldId id="269" r:id="rId10"/>
    <p:sldId id="268" r:id="rId11"/>
    <p:sldId id="271" r:id="rId12"/>
    <p:sldId id="270" r:id="rId13"/>
    <p:sldId id="272" r:id="rId14"/>
    <p:sldId id="278" r:id="rId15"/>
    <p:sldId id="284" r:id="rId16"/>
    <p:sldId id="282" r:id="rId17"/>
    <p:sldId id="285" r:id="rId18"/>
    <p:sldId id="293" r:id="rId19"/>
    <p:sldId id="294" r:id="rId20"/>
    <p:sldId id="295" r:id="rId21"/>
    <p:sldId id="296" r:id="rId22"/>
    <p:sldId id="297" r:id="rId23"/>
    <p:sldId id="323" r:id="rId24"/>
    <p:sldId id="301" r:id="rId25"/>
    <p:sldId id="302" r:id="rId26"/>
    <p:sldId id="303" r:id="rId27"/>
    <p:sldId id="304" r:id="rId28"/>
    <p:sldId id="306" r:id="rId29"/>
    <p:sldId id="320" r:id="rId30"/>
    <p:sldId id="308" r:id="rId31"/>
    <p:sldId id="307" r:id="rId32"/>
    <p:sldId id="309" r:id="rId33"/>
    <p:sldId id="310" r:id="rId34"/>
    <p:sldId id="311" r:id="rId35"/>
    <p:sldId id="312" r:id="rId36"/>
    <p:sldId id="321" r:id="rId37"/>
    <p:sldId id="313" r:id="rId38"/>
    <p:sldId id="324" r:id="rId39"/>
    <p:sldId id="314" r:id="rId40"/>
    <p:sldId id="315" r:id="rId41"/>
    <p:sldId id="316" r:id="rId42"/>
    <p:sldId id="317" r:id="rId43"/>
    <p:sldId id="318" r:id="rId44"/>
    <p:sldId id="322" r:id="rId45"/>
    <p:sldId id="319" r:id="rId46"/>
    <p:sldId id="365" r:id="rId47"/>
    <p:sldId id="341" r:id="rId48"/>
    <p:sldId id="345" r:id="rId49"/>
    <p:sldId id="349" r:id="rId50"/>
    <p:sldId id="350" r:id="rId51"/>
    <p:sldId id="357" r:id="rId52"/>
    <p:sldId id="358" r:id="rId53"/>
    <p:sldId id="366" r:id="rId54"/>
    <p:sldId id="342" r:id="rId55"/>
    <p:sldId id="346" r:id="rId56"/>
    <p:sldId id="351" r:id="rId57"/>
    <p:sldId id="352" r:id="rId58"/>
    <p:sldId id="359" r:id="rId59"/>
    <p:sldId id="360" r:id="rId60"/>
    <p:sldId id="367" r:id="rId61"/>
    <p:sldId id="343" r:id="rId62"/>
    <p:sldId id="347" r:id="rId63"/>
    <p:sldId id="353" r:id="rId64"/>
    <p:sldId id="354" r:id="rId65"/>
    <p:sldId id="361" r:id="rId66"/>
    <p:sldId id="363" r:id="rId67"/>
    <p:sldId id="364" r:id="rId68"/>
    <p:sldId id="362" r:id="rId69"/>
    <p:sldId id="368" r:id="rId70"/>
    <p:sldId id="344" r:id="rId71"/>
    <p:sldId id="348" r:id="rId72"/>
    <p:sldId id="355" r:id="rId73"/>
    <p:sldId id="356" r:id="rId74"/>
    <p:sldId id="326" r:id="rId75"/>
    <p:sldId id="327" r:id="rId76"/>
    <p:sldId id="329" r:id="rId77"/>
    <p:sldId id="328" r:id="rId78"/>
    <p:sldId id="369" r:id="rId79"/>
    <p:sldId id="376" r:id="rId80"/>
    <p:sldId id="371" r:id="rId81"/>
    <p:sldId id="372" r:id="rId82"/>
    <p:sldId id="373" r:id="rId83"/>
    <p:sldId id="374" r:id="rId84"/>
    <p:sldId id="377" r:id="rId85"/>
    <p:sldId id="378" r:id="rId86"/>
    <p:sldId id="375" r:id="rId87"/>
    <p:sldId id="370" r:id="rId88"/>
    <p:sldId id="379" r:id="rId89"/>
    <p:sldId id="330" r:id="rId90"/>
    <p:sldId id="332" r:id="rId91"/>
    <p:sldId id="380" r:id="rId92"/>
    <p:sldId id="333" r:id="rId93"/>
    <p:sldId id="334" r:id="rId94"/>
    <p:sldId id="335" r:id="rId95"/>
    <p:sldId id="381" r:id="rId96"/>
  </p:sldIdLst>
  <p:sldSz cx="9144000" cy="6858000" type="screen4x3"/>
  <p:notesSz cx="7010400" cy="9296400"/>
  <p:defaultTextStyle>
    <a:defPPr>
      <a:defRPr lang="en-US"/>
    </a:defPPr>
    <a:lvl1pPr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1pPr>
    <a:lvl2pPr marL="4572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2pPr>
    <a:lvl3pPr marL="9144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3pPr>
    <a:lvl4pPr marL="13716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4pPr>
    <a:lvl5pPr marL="18288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5pPr>
    <a:lvl6pPr marL="2286000" algn="l" defTabSz="914400" rtl="0" eaLnBrk="1" latinLnBrk="0" hangingPunct="1">
      <a:defRPr sz="2600" kern="1200">
        <a:solidFill>
          <a:schemeClr val="tx1"/>
        </a:solidFill>
        <a:latin typeface="Arial" charset="0"/>
        <a:ea typeface="+mn-ea"/>
        <a:cs typeface="+mn-cs"/>
      </a:defRPr>
    </a:lvl6pPr>
    <a:lvl7pPr marL="2743200" algn="l" defTabSz="914400" rtl="0" eaLnBrk="1" latinLnBrk="0" hangingPunct="1">
      <a:defRPr sz="2600" kern="1200">
        <a:solidFill>
          <a:schemeClr val="tx1"/>
        </a:solidFill>
        <a:latin typeface="Arial" charset="0"/>
        <a:ea typeface="+mn-ea"/>
        <a:cs typeface="+mn-cs"/>
      </a:defRPr>
    </a:lvl7pPr>
    <a:lvl8pPr marL="3200400" algn="l" defTabSz="914400" rtl="0" eaLnBrk="1" latinLnBrk="0" hangingPunct="1">
      <a:defRPr sz="2600" kern="1200">
        <a:solidFill>
          <a:schemeClr val="tx1"/>
        </a:solidFill>
        <a:latin typeface="Arial" charset="0"/>
        <a:ea typeface="+mn-ea"/>
        <a:cs typeface="+mn-cs"/>
      </a:defRPr>
    </a:lvl8pPr>
    <a:lvl9pPr marL="3657600" algn="l" defTabSz="914400" rtl="0" eaLnBrk="1" latinLnBrk="0" hangingPunct="1">
      <a:defRPr sz="26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egan Nibley" initials="M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EBB"/>
    <a:srgbClr val="69B252"/>
    <a:srgbClr val="575D81"/>
    <a:srgbClr val="4A506E"/>
    <a:srgbClr val="893611"/>
    <a:srgbClr val="A44114"/>
    <a:srgbClr val="F3B99F"/>
    <a:srgbClr val="B94917"/>
    <a:srgbClr val="FF660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763" autoAdjust="0"/>
    <p:restoredTop sz="84685" autoAdjust="0"/>
  </p:normalViewPr>
  <p:slideViewPr>
    <p:cSldViewPr>
      <p:cViewPr>
        <p:scale>
          <a:sx n="66" d="100"/>
          <a:sy n="66" d="100"/>
        </p:scale>
        <p:origin x="-72" y="-18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73" d="100"/>
          <a:sy n="73" d="100"/>
        </p:scale>
        <p:origin x="-3784" y="-1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spcBef>
                <a:spcPct val="0"/>
              </a:spcBef>
              <a:buClrTx/>
              <a:buSzTx/>
              <a:buFontTx/>
              <a:buNone/>
              <a:defRPr sz="1200"/>
            </a:lvl1pPr>
          </a:lstStyle>
          <a:p>
            <a:endParaRPr lang="en-US" altLang="en-US" dirty="0"/>
          </a:p>
        </p:txBody>
      </p:sp>
      <p:sp>
        <p:nvSpPr>
          <p:cNvPr id="34819"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spcBef>
                <a:spcPct val="0"/>
              </a:spcBef>
              <a:buClrTx/>
              <a:buSzTx/>
              <a:buFontTx/>
              <a:buNone/>
              <a:defRPr sz="1200"/>
            </a:lvl1pPr>
          </a:lstStyle>
          <a:p>
            <a:endParaRPr lang="en-US" altLang="en-US" dirty="0"/>
          </a:p>
        </p:txBody>
      </p:sp>
      <p:sp>
        <p:nvSpPr>
          <p:cNvPr id="34820"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spcBef>
                <a:spcPct val="0"/>
              </a:spcBef>
              <a:buClrTx/>
              <a:buSzTx/>
              <a:buFontTx/>
              <a:buNone/>
              <a:defRPr sz="1200"/>
            </a:lvl1pPr>
          </a:lstStyle>
          <a:p>
            <a:endParaRPr lang="en-US" altLang="en-US" dirty="0"/>
          </a:p>
        </p:txBody>
      </p:sp>
      <p:sp>
        <p:nvSpPr>
          <p:cNvPr id="34821"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spcBef>
                <a:spcPct val="0"/>
              </a:spcBef>
              <a:buClrTx/>
              <a:buSzTx/>
              <a:buFontTx/>
              <a:buNone/>
              <a:defRPr sz="1200"/>
            </a:lvl1pPr>
          </a:lstStyle>
          <a:p>
            <a:fld id="{ADFF424C-EB61-4F44-96D8-452A579AC242}" type="slidenum">
              <a:rPr lang="en-US" altLang="en-US"/>
              <a:pPr/>
              <a:t>‹#›</a:t>
            </a:fld>
            <a:endParaRPr lang="en-US" altLang="en-US" dirty="0"/>
          </a:p>
        </p:txBody>
      </p:sp>
    </p:spTree>
    <p:extLst>
      <p:ext uri="{BB962C8B-B14F-4D97-AF65-F5344CB8AC3E}">
        <p14:creationId xmlns:p14="http://schemas.microsoft.com/office/powerpoint/2010/main" val="42613012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spcBef>
                <a:spcPct val="0"/>
              </a:spcBef>
              <a:buClrTx/>
              <a:buSzTx/>
              <a:buFontTx/>
              <a:buNone/>
              <a:defRPr sz="1200"/>
            </a:lvl1pPr>
          </a:lstStyle>
          <a:p>
            <a:endParaRPr lang="en-US" altLang="en-US" dirty="0"/>
          </a:p>
        </p:txBody>
      </p:sp>
      <p:sp>
        <p:nvSpPr>
          <p:cNvPr id="26627"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spcBef>
                <a:spcPct val="0"/>
              </a:spcBef>
              <a:buClrTx/>
              <a:buSzTx/>
              <a:buFontTx/>
              <a:buNone/>
              <a:defRPr sz="1200"/>
            </a:lvl1pPr>
          </a:lstStyle>
          <a:p>
            <a:endParaRPr lang="en-US" altLang="en-US" dirty="0"/>
          </a:p>
        </p:txBody>
      </p:sp>
      <p:sp>
        <p:nvSpPr>
          <p:cNvPr id="2662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9"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6630"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spcBef>
                <a:spcPct val="0"/>
              </a:spcBef>
              <a:buClrTx/>
              <a:buSzTx/>
              <a:buFontTx/>
              <a:buNone/>
              <a:defRPr sz="1200"/>
            </a:lvl1pPr>
          </a:lstStyle>
          <a:p>
            <a:endParaRPr lang="en-US" altLang="en-US" dirty="0"/>
          </a:p>
        </p:txBody>
      </p:sp>
      <p:sp>
        <p:nvSpPr>
          <p:cNvPr id="26631"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spcBef>
                <a:spcPct val="0"/>
              </a:spcBef>
              <a:buClrTx/>
              <a:buSzTx/>
              <a:buFontTx/>
              <a:buNone/>
              <a:defRPr sz="1200"/>
            </a:lvl1pPr>
          </a:lstStyle>
          <a:p>
            <a:fld id="{5EA25925-BD2E-440B-BB61-C7E88C44E96A}" type="slidenum">
              <a:rPr lang="en-US" altLang="en-US"/>
              <a:pPr/>
              <a:t>‹#›</a:t>
            </a:fld>
            <a:endParaRPr lang="en-US" altLang="en-US" dirty="0"/>
          </a:p>
        </p:txBody>
      </p:sp>
    </p:spTree>
    <p:extLst>
      <p:ext uri="{BB962C8B-B14F-4D97-AF65-F5344CB8AC3E}">
        <p14:creationId xmlns:p14="http://schemas.microsoft.com/office/powerpoint/2010/main" val="248224741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2FEB04-198B-41EC-BE56-66002AD5D611}" type="slidenum">
              <a:rPr lang="en-US" altLang="en-US"/>
              <a:pPr/>
              <a:t>1</a:t>
            </a:fld>
            <a:endParaRPr lang="en-US" altLang="en-US" dirty="0"/>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A25925-BD2E-440B-BB61-C7E88C44E96A}" type="slidenum">
              <a:rPr lang="en-US" altLang="en-US" smtClean="0"/>
              <a:pPr/>
              <a:t>2</a:t>
            </a:fld>
            <a:endParaRPr lang="en-US" altLang="en-US" dirty="0"/>
          </a:p>
        </p:txBody>
      </p:sp>
    </p:spTree>
    <p:extLst>
      <p:ext uri="{BB962C8B-B14F-4D97-AF65-F5344CB8AC3E}">
        <p14:creationId xmlns:p14="http://schemas.microsoft.com/office/powerpoint/2010/main" val="1677955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A25925-BD2E-440B-BB61-C7E88C44E96A}" type="slidenum">
              <a:rPr lang="en-US" altLang="en-US" smtClean="0"/>
              <a:pPr/>
              <a:t>3</a:t>
            </a:fld>
            <a:endParaRPr lang="en-US" altLang="en-US" dirty="0"/>
          </a:p>
        </p:txBody>
      </p:sp>
    </p:spTree>
    <p:extLst>
      <p:ext uri="{BB962C8B-B14F-4D97-AF65-F5344CB8AC3E}">
        <p14:creationId xmlns:p14="http://schemas.microsoft.com/office/powerpoint/2010/main" val="829426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A25925-BD2E-440B-BB61-C7E88C44E96A}" type="slidenum">
              <a:rPr lang="en-US" altLang="en-US" smtClean="0"/>
              <a:pPr/>
              <a:t>4</a:t>
            </a:fld>
            <a:endParaRPr lang="en-US" altLang="en-US" dirty="0"/>
          </a:p>
        </p:txBody>
      </p:sp>
    </p:spTree>
    <p:extLst>
      <p:ext uri="{BB962C8B-B14F-4D97-AF65-F5344CB8AC3E}">
        <p14:creationId xmlns:p14="http://schemas.microsoft.com/office/powerpoint/2010/main" val="670489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A25925-BD2E-440B-BB61-C7E88C44E96A}" type="slidenum">
              <a:rPr lang="en-US" altLang="en-US" smtClean="0"/>
              <a:pPr/>
              <a:t>5</a:t>
            </a:fld>
            <a:endParaRPr lang="en-US" altLang="en-US" dirty="0"/>
          </a:p>
        </p:txBody>
      </p:sp>
    </p:spTree>
    <p:extLst>
      <p:ext uri="{BB962C8B-B14F-4D97-AF65-F5344CB8AC3E}">
        <p14:creationId xmlns:p14="http://schemas.microsoft.com/office/powerpoint/2010/main" val="565849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A25925-BD2E-440B-BB61-C7E88C44E96A}" type="slidenum">
              <a:rPr lang="en-US" altLang="en-US" smtClean="0"/>
              <a:pPr/>
              <a:t>6</a:t>
            </a:fld>
            <a:endParaRPr lang="en-US" altLang="en-US" dirty="0"/>
          </a:p>
        </p:txBody>
      </p:sp>
    </p:spTree>
    <p:extLst>
      <p:ext uri="{BB962C8B-B14F-4D97-AF65-F5344CB8AC3E}">
        <p14:creationId xmlns:p14="http://schemas.microsoft.com/office/powerpoint/2010/main" val="4222991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A25925-BD2E-440B-BB61-C7E88C44E96A}" type="slidenum">
              <a:rPr lang="en-US" altLang="en-US" smtClean="0"/>
              <a:pPr/>
              <a:t>7</a:t>
            </a:fld>
            <a:endParaRPr lang="en-US" altLang="en-US" dirty="0"/>
          </a:p>
        </p:txBody>
      </p:sp>
    </p:spTree>
    <p:extLst>
      <p:ext uri="{BB962C8B-B14F-4D97-AF65-F5344CB8AC3E}">
        <p14:creationId xmlns:p14="http://schemas.microsoft.com/office/powerpoint/2010/main" val="2205971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A25925-BD2E-440B-BB61-C7E88C44E96A}" type="slidenum">
              <a:rPr lang="en-US" altLang="en-US" smtClean="0"/>
              <a:pPr/>
              <a:t>16</a:t>
            </a:fld>
            <a:endParaRPr lang="en-US" altLang="en-US" dirty="0"/>
          </a:p>
        </p:txBody>
      </p:sp>
    </p:spTree>
    <p:extLst>
      <p:ext uri="{BB962C8B-B14F-4D97-AF65-F5344CB8AC3E}">
        <p14:creationId xmlns:p14="http://schemas.microsoft.com/office/powerpoint/2010/main" val="4184576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7106"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107" name="Rectangle 3"/>
          <p:cNvSpPr>
            <a:spLocks noGrp="1" noChangeArrowheads="1"/>
          </p:cNvSpPr>
          <p:nvPr>
            <p:ph type="ctrTitle"/>
          </p:nvPr>
        </p:nvSpPr>
        <p:spPr>
          <a:xfrm>
            <a:off x="315913" y="466725"/>
            <a:ext cx="6781800" cy="2133600"/>
          </a:xfrm>
        </p:spPr>
        <p:txBody>
          <a:bodyPr/>
          <a:lstStyle>
            <a:lvl1pPr algn="r">
              <a:defRPr sz="4400">
                <a:latin typeface="Century Gothic" panose="020B0502020202020204" pitchFamily="34" charset="0"/>
              </a:defRPr>
            </a:lvl1pPr>
          </a:lstStyle>
          <a:p>
            <a:pPr lvl="0"/>
            <a:r>
              <a:rPr lang="en-US" altLang="en-US" noProof="0" dirty="0" smtClean="0"/>
              <a:t>Click to edit Master title style</a:t>
            </a:r>
          </a:p>
        </p:txBody>
      </p:sp>
      <p:sp>
        <p:nvSpPr>
          <p:cNvPr id="47108" name="Rectangle 4"/>
          <p:cNvSpPr>
            <a:spLocks noGrp="1" noChangeArrowheads="1"/>
          </p:cNvSpPr>
          <p:nvPr>
            <p:ph type="subTitle" idx="1"/>
          </p:nvPr>
        </p:nvSpPr>
        <p:spPr>
          <a:xfrm>
            <a:off x="849313" y="3049588"/>
            <a:ext cx="6248400" cy="2362200"/>
          </a:xfrm>
        </p:spPr>
        <p:txBody>
          <a:bodyPr/>
          <a:lstStyle>
            <a:lvl1pPr marL="0" indent="0" algn="r">
              <a:defRPr sz="2900">
                <a:latin typeface="Century Gothic" panose="020B0502020202020204" pitchFamily="34" charset="0"/>
              </a:defRPr>
            </a:lvl1pPr>
          </a:lstStyle>
          <a:p>
            <a:pPr lvl="0"/>
            <a:r>
              <a:rPr lang="en-US" altLang="en-US" noProof="0" smtClean="0"/>
              <a:t>Click to edit Master subtitle style</a:t>
            </a:r>
          </a:p>
        </p:txBody>
      </p:sp>
      <p:sp>
        <p:nvSpPr>
          <p:cNvPr id="47109" name="Rectangle 5"/>
          <p:cNvSpPr>
            <a:spLocks noGrp="1" noChangeArrowheads="1"/>
          </p:cNvSpPr>
          <p:nvPr>
            <p:ph type="dt" sz="half" idx="2"/>
          </p:nvPr>
        </p:nvSpPr>
        <p:spPr/>
        <p:txBody>
          <a:bodyPr/>
          <a:lstStyle>
            <a:lvl1pPr>
              <a:defRPr/>
            </a:lvl1pPr>
          </a:lstStyle>
          <a:p>
            <a:endParaRPr lang="en-US" altLang="en-US" dirty="0"/>
          </a:p>
        </p:txBody>
      </p:sp>
      <p:sp>
        <p:nvSpPr>
          <p:cNvPr id="47110" name="Rectangle 6"/>
          <p:cNvSpPr>
            <a:spLocks noGrp="1" noChangeArrowheads="1"/>
          </p:cNvSpPr>
          <p:nvPr>
            <p:ph type="ftr" sz="quarter" idx="3"/>
          </p:nvPr>
        </p:nvSpPr>
        <p:spPr/>
        <p:txBody>
          <a:bodyPr/>
          <a:lstStyle>
            <a:lvl1pPr>
              <a:defRPr/>
            </a:lvl1pPr>
          </a:lstStyle>
          <a:p>
            <a:endParaRPr lang="en-US" altLang="en-US" dirty="0"/>
          </a:p>
        </p:txBody>
      </p:sp>
      <p:grpSp>
        <p:nvGrpSpPr>
          <p:cNvPr id="47112" name="Group 8"/>
          <p:cNvGrpSpPr>
            <a:grpSpLocks/>
          </p:cNvGrpSpPr>
          <p:nvPr/>
        </p:nvGrpSpPr>
        <p:grpSpPr bwMode="auto">
          <a:xfrm>
            <a:off x="7493000" y="2992438"/>
            <a:ext cx="1338263" cy="2189162"/>
            <a:chOff x="4704" y="1885"/>
            <a:chExt cx="843" cy="1379"/>
          </a:xfrm>
        </p:grpSpPr>
        <p:sp>
          <p:nvSpPr>
            <p:cNvPr id="47113"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4"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5"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6"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7"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8"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19" name="Oval 15"/>
            <p:cNvSpPr>
              <a:spLocks noChangeArrowheads="1"/>
            </p:cNvSpPr>
            <p:nvPr/>
          </p:nvSpPr>
          <p:spPr bwMode="auto">
            <a:xfrm>
              <a:off x="5241" y="2064"/>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0"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1"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2" name="Oval 18"/>
            <p:cNvSpPr>
              <a:spLocks noChangeArrowheads="1"/>
            </p:cNvSpPr>
            <p:nvPr/>
          </p:nvSpPr>
          <p:spPr bwMode="auto">
            <a:xfrm>
              <a:off x="5062" y="2243"/>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3" name="Oval 19"/>
            <p:cNvSpPr>
              <a:spLocks noChangeArrowheads="1"/>
            </p:cNvSpPr>
            <p:nvPr/>
          </p:nvSpPr>
          <p:spPr bwMode="auto">
            <a:xfrm>
              <a:off x="5241" y="2243"/>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4" name="Oval 20"/>
            <p:cNvSpPr>
              <a:spLocks noChangeArrowheads="1"/>
            </p:cNvSpPr>
            <p:nvPr/>
          </p:nvSpPr>
          <p:spPr bwMode="auto">
            <a:xfrm>
              <a:off x="5420" y="2243"/>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5"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6" name="Oval 22"/>
            <p:cNvSpPr>
              <a:spLocks noChangeArrowheads="1"/>
            </p:cNvSpPr>
            <p:nvPr/>
          </p:nvSpPr>
          <p:spPr bwMode="auto">
            <a:xfrm>
              <a:off x="4883" y="2421"/>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7" name="Oval 23"/>
            <p:cNvSpPr>
              <a:spLocks noChangeArrowheads="1"/>
            </p:cNvSpPr>
            <p:nvPr/>
          </p:nvSpPr>
          <p:spPr bwMode="auto">
            <a:xfrm>
              <a:off x="5062" y="2421"/>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8" name="Oval 24"/>
            <p:cNvSpPr>
              <a:spLocks noChangeArrowheads="1"/>
            </p:cNvSpPr>
            <p:nvPr/>
          </p:nvSpPr>
          <p:spPr bwMode="auto">
            <a:xfrm>
              <a:off x="5241" y="2421"/>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29" name="Oval 25"/>
            <p:cNvSpPr>
              <a:spLocks noChangeArrowheads="1"/>
            </p:cNvSpPr>
            <p:nvPr/>
          </p:nvSpPr>
          <p:spPr bwMode="auto">
            <a:xfrm>
              <a:off x="4704" y="2600"/>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0" name="Oval 26"/>
            <p:cNvSpPr>
              <a:spLocks noChangeArrowheads="1"/>
            </p:cNvSpPr>
            <p:nvPr/>
          </p:nvSpPr>
          <p:spPr bwMode="auto">
            <a:xfrm>
              <a:off x="4883" y="2600"/>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1" name="Oval 27"/>
            <p:cNvSpPr>
              <a:spLocks noChangeArrowheads="1"/>
            </p:cNvSpPr>
            <p:nvPr/>
          </p:nvSpPr>
          <p:spPr bwMode="auto">
            <a:xfrm>
              <a:off x="5062" y="2600"/>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2" name="Oval 28"/>
            <p:cNvSpPr>
              <a:spLocks noChangeArrowheads="1"/>
            </p:cNvSpPr>
            <p:nvPr/>
          </p:nvSpPr>
          <p:spPr bwMode="auto">
            <a:xfrm>
              <a:off x="5241" y="2600"/>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3"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4" name="Oval 30"/>
            <p:cNvSpPr>
              <a:spLocks noChangeArrowheads="1"/>
            </p:cNvSpPr>
            <p:nvPr/>
          </p:nvSpPr>
          <p:spPr bwMode="auto">
            <a:xfrm>
              <a:off x="4704" y="2779"/>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5" name="Oval 31"/>
            <p:cNvSpPr>
              <a:spLocks noChangeArrowheads="1"/>
            </p:cNvSpPr>
            <p:nvPr/>
          </p:nvSpPr>
          <p:spPr bwMode="auto">
            <a:xfrm>
              <a:off x="4883" y="2779"/>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6" name="Oval 32"/>
            <p:cNvSpPr>
              <a:spLocks noChangeArrowheads="1"/>
            </p:cNvSpPr>
            <p:nvPr/>
          </p:nvSpPr>
          <p:spPr bwMode="auto">
            <a:xfrm>
              <a:off x="5062" y="2779"/>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7"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8" name="Oval 34"/>
            <p:cNvSpPr>
              <a:spLocks noChangeArrowheads="1"/>
            </p:cNvSpPr>
            <p:nvPr/>
          </p:nvSpPr>
          <p:spPr bwMode="auto">
            <a:xfrm>
              <a:off x="4704" y="2958"/>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39" name="Oval 35"/>
            <p:cNvSpPr>
              <a:spLocks noChangeArrowheads="1"/>
            </p:cNvSpPr>
            <p:nvPr/>
          </p:nvSpPr>
          <p:spPr bwMode="auto">
            <a:xfrm>
              <a:off x="4883" y="2958"/>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40"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41"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42"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143"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47144"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entury Gothic" panose="020B0502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8600" y="1836737"/>
            <a:ext cx="8686800" cy="4411663"/>
          </a:xfrm>
        </p:spPr>
        <p:txBody>
          <a:bodyPr/>
          <a:lstStyle>
            <a:lvl1pPr marL="0" indent="0">
              <a:defRPr>
                <a:latin typeface="Century Gothic" panose="020B0502020202020204" pitchFamily="34" charset="0"/>
              </a:defRPr>
            </a:lvl1pPr>
            <a:lvl2pPr>
              <a:spcAft>
                <a:spcPts val="1000"/>
              </a:spcAft>
              <a:tabLst>
                <a:tab pos="2693988" algn="l"/>
              </a:tabLst>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9D5A19E0-10FE-437B-BE53-683EA411E756}" type="slidenum">
              <a:rPr lang="en-US" altLang="en-US" smtClean="0"/>
              <a:pPr/>
              <a:t>‹#›</a:t>
            </a:fld>
            <a:endParaRPr lang="en-US" altLang="en-US" dirty="0"/>
          </a:p>
        </p:txBody>
      </p:sp>
    </p:spTree>
    <p:extLst>
      <p:ext uri="{BB962C8B-B14F-4D97-AF65-F5344CB8AC3E}">
        <p14:creationId xmlns:p14="http://schemas.microsoft.com/office/powerpoint/2010/main" val="492940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entury Gothic" panose="020B050202020202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entury Gothic" panose="020B050202020202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514E394D-9A0F-46A0-BEF9-CD2AC73DAC7E}" type="slidenum">
              <a:rPr lang="en-US" altLang="en-US" smtClean="0"/>
              <a:pPr/>
              <a:t>‹#›</a:t>
            </a:fld>
            <a:endParaRPr lang="en-US" altLang="en-US" dirty="0"/>
          </a:p>
        </p:txBody>
      </p:sp>
    </p:spTree>
    <p:extLst>
      <p:ext uri="{BB962C8B-B14F-4D97-AF65-F5344CB8AC3E}">
        <p14:creationId xmlns:p14="http://schemas.microsoft.com/office/powerpoint/2010/main" val="2922284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56E51124-2773-4F70-9693-378A9BDD7BD9}" type="slidenum">
              <a:rPr lang="en-US" altLang="en-US"/>
              <a:pPr/>
              <a:t>‹#›</a:t>
            </a:fld>
            <a:endParaRPr lang="en-US" altLang="en-US" dirty="0"/>
          </a:p>
        </p:txBody>
      </p:sp>
    </p:spTree>
    <p:extLst>
      <p:ext uri="{BB962C8B-B14F-4D97-AF65-F5344CB8AC3E}">
        <p14:creationId xmlns:p14="http://schemas.microsoft.com/office/powerpoint/2010/main" val="2367270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dirty="0"/>
          </a:p>
        </p:txBody>
      </p:sp>
      <p:sp>
        <p:nvSpPr>
          <p:cNvPr id="8" name="Footer Placeholder 7"/>
          <p:cNvSpPr>
            <a:spLocks noGrp="1"/>
          </p:cNvSpPr>
          <p:nvPr>
            <p:ph type="ftr" sz="quarter" idx="11"/>
          </p:nvPr>
        </p:nvSpPr>
        <p:spPr/>
        <p:txBody>
          <a:bodyPr/>
          <a:lstStyle>
            <a:lvl1pPr>
              <a:defRPr/>
            </a:lvl1pPr>
          </a:lstStyle>
          <a:p>
            <a:endParaRPr lang="en-US" altLang="en-US" dirty="0"/>
          </a:p>
        </p:txBody>
      </p:sp>
      <p:sp>
        <p:nvSpPr>
          <p:cNvPr id="9" name="Slide Number Placeholder 8"/>
          <p:cNvSpPr>
            <a:spLocks noGrp="1"/>
          </p:cNvSpPr>
          <p:nvPr>
            <p:ph type="sldNum" sz="quarter" idx="12"/>
          </p:nvPr>
        </p:nvSpPr>
        <p:spPr/>
        <p:txBody>
          <a:bodyPr/>
          <a:lstStyle>
            <a:lvl1pPr>
              <a:defRPr/>
            </a:lvl1pPr>
          </a:lstStyle>
          <a:p>
            <a:fld id="{DE052EB5-849B-4DC0-879F-60AD125D9829}" type="slidenum">
              <a:rPr lang="en-US" altLang="en-US"/>
              <a:pPr/>
              <a:t>‹#›</a:t>
            </a:fld>
            <a:endParaRPr lang="en-US" altLang="en-US" dirty="0"/>
          </a:p>
        </p:txBody>
      </p:sp>
    </p:spTree>
    <p:extLst>
      <p:ext uri="{BB962C8B-B14F-4D97-AF65-F5344CB8AC3E}">
        <p14:creationId xmlns:p14="http://schemas.microsoft.com/office/powerpoint/2010/main" val="2044021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dirty="0"/>
          </a:p>
        </p:txBody>
      </p:sp>
      <p:sp>
        <p:nvSpPr>
          <p:cNvPr id="4" name="Footer Placeholder 3"/>
          <p:cNvSpPr>
            <a:spLocks noGrp="1"/>
          </p:cNvSpPr>
          <p:nvPr>
            <p:ph type="ftr" sz="quarter" idx="11"/>
          </p:nvPr>
        </p:nvSpPr>
        <p:spPr/>
        <p:txBody>
          <a:bodyPr/>
          <a:lstStyle>
            <a:lvl1pPr>
              <a:defRPr/>
            </a:lvl1pPr>
          </a:lstStyle>
          <a:p>
            <a:endParaRPr lang="en-US" altLang="en-US" dirty="0"/>
          </a:p>
        </p:txBody>
      </p:sp>
      <p:sp>
        <p:nvSpPr>
          <p:cNvPr id="5" name="Slide Number Placeholder 4"/>
          <p:cNvSpPr>
            <a:spLocks noGrp="1"/>
          </p:cNvSpPr>
          <p:nvPr>
            <p:ph type="sldNum" sz="quarter" idx="12"/>
          </p:nvPr>
        </p:nvSpPr>
        <p:spPr/>
        <p:txBody>
          <a:bodyPr/>
          <a:lstStyle>
            <a:lvl1pPr>
              <a:defRPr/>
            </a:lvl1pPr>
          </a:lstStyle>
          <a:p>
            <a:fld id="{FFF7BD71-AD3A-4C88-A43C-6E74B46E2D88}" type="slidenum">
              <a:rPr lang="en-US" altLang="en-US"/>
              <a:pPr/>
              <a:t>‹#›</a:t>
            </a:fld>
            <a:endParaRPr lang="en-US" altLang="en-US" dirty="0"/>
          </a:p>
        </p:txBody>
      </p:sp>
    </p:spTree>
    <p:extLst>
      <p:ext uri="{BB962C8B-B14F-4D97-AF65-F5344CB8AC3E}">
        <p14:creationId xmlns:p14="http://schemas.microsoft.com/office/powerpoint/2010/main" val="3706668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dirty="0"/>
          </a:p>
        </p:txBody>
      </p:sp>
      <p:sp>
        <p:nvSpPr>
          <p:cNvPr id="3" name="Footer Placeholder 2"/>
          <p:cNvSpPr>
            <a:spLocks noGrp="1"/>
          </p:cNvSpPr>
          <p:nvPr>
            <p:ph type="ftr" sz="quarter" idx="11"/>
          </p:nvPr>
        </p:nvSpPr>
        <p:spPr/>
        <p:txBody>
          <a:bodyPr/>
          <a:lstStyle>
            <a:lvl1pPr>
              <a:defRPr/>
            </a:lvl1pPr>
          </a:lstStyle>
          <a:p>
            <a:endParaRPr lang="en-US" altLang="en-US" dirty="0"/>
          </a:p>
        </p:txBody>
      </p:sp>
      <p:sp>
        <p:nvSpPr>
          <p:cNvPr id="4" name="Slide Number Placeholder 3"/>
          <p:cNvSpPr>
            <a:spLocks noGrp="1"/>
          </p:cNvSpPr>
          <p:nvPr>
            <p:ph type="sldNum" sz="quarter" idx="12"/>
          </p:nvPr>
        </p:nvSpPr>
        <p:spPr/>
        <p:txBody>
          <a:bodyPr/>
          <a:lstStyle>
            <a:lvl1pPr>
              <a:defRPr/>
            </a:lvl1pPr>
          </a:lstStyle>
          <a:p>
            <a:fld id="{6E42FE2B-7376-4D88-A9A0-93F0B4328776}" type="slidenum">
              <a:rPr lang="en-US" altLang="en-US"/>
              <a:pPr/>
              <a:t>‹#›</a:t>
            </a:fld>
            <a:endParaRPr lang="en-US" altLang="en-US" dirty="0"/>
          </a:p>
        </p:txBody>
      </p:sp>
    </p:spTree>
    <p:extLst>
      <p:ext uri="{BB962C8B-B14F-4D97-AF65-F5344CB8AC3E}">
        <p14:creationId xmlns:p14="http://schemas.microsoft.com/office/powerpoint/2010/main" val="3641419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9BCF55F7-0CA6-40C1-8B22-2D2430FA607E}" type="slidenum">
              <a:rPr lang="en-US" altLang="en-US"/>
              <a:pPr/>
              <a:t>‹#›</a:t>
            </a:fld>
            <a:endParaRPr lang="en-US" altLang="en-US" dirty="0"/>
          </a:p>
        </p:txBody>
      </p:sp>
    </p:spTree>
    <p:extLst>
      <p:ext uri="{BB962C8B-B14F-4D97-AF65-F5344CB8AC3E}">
        <p14:creationId xmlns:p14="http://schemas.microsoft.com/office/powerpoint/2010/main" val="4202184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3AB5D3CF-53E8-4FE4-A677-33198E5D20FE}" type="slidenum">
              <a:rPr lang="en-US" altLang="en-US"/>
              <a:pPr/>
              <a:t>‹#›</a:t>
            </a:fld>
            <a:endParaRPr lang="en-US" altLang="en-US" dirty="0"/>
          </a:p>
        </p:txBody>
      </p:sp>
    </p:spTree>
    <p:extLst>
      <p:ext uri="{BB962C8B-B14F-4D97-AF65-F5344CB8AC3E}">
        <p14:creationId xmlns:p14="http://schemas.microsoft.com/office/powerpoint/2010/main" val="2099974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BE2D2818-40FE-4327-B291-E08D4A864E1D}" type="slidenum">
              <a:rPr lang="en-US" altLang="en-US"/>
              <a:pPr/>
              <a:t>‹#›</a:t>
            </a:fld>
            <a:endParaRPr lang="en-US" altLang="en-US" dirty="0"/>
          </a:p>
        </p:txBody>
      </p:sp>
    </p:spTree>
    <p:extLst>
      <p:ext uri="{BB962C8B-B14F-4D97-AF65-F5344CB8AC3E}">
        <p14:creationId xmlns:p14="http://schemas.microsoft.com/office/powerpoint/2010/main" val="4251730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228600"/>
            <a:ext cx="2076450" cy="5707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076950" cy="5707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E1C1FD80-3AE8-4B60-A8C4-C9BF0B124DBA}" type="slidenum">
              <a:rPr lang="en-US" altLang="en-US"/>
              <a:pPr/>
              <a:t>‹#›</a:t>
            </a:fld>
            <a:endParaRPr lang="en-US" altLang="en-US" dirty="0"/>
          </a:p>
        </p:txBody>
      </p:sp>
    </p:spTree>
    <p:extLst>
      <p:ext uri="{BB962C8B-B14F-4D97-AF65-F5344CB8AC3E}">
        <p14:creationId xmlns:p14="http://schemas.microsoft.com/office/powerpoint/2010/main" val="2734529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083" name="Rectangle 3"/>
          <p:cNvSpPr>
            <a:spLocks noGrp="1" noChangeArrowheads="1"/>
          </p:cNvSpPr>
          <p:nvPr>
            <p:ph type="title"/>
          </p:nvPr>
        </p:nvSpPr>
        <p:spPr bwMode="auto">
          <a:xfrm>
            <a:off x="228600" y="228600"/>
            <a:ext cx="7696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dirty="0" smtClean="0"/>
              <a:t>Click to edit Master title style</a:t>
            </a:r>
          </a:p>
        </p:txBody>
      </p:sp>
      <p:sp>
        <p:nvSpPr>
          <p:cNvPr id="46084" name="Rectangle 4"/>
          <p:cNvSpPr>
            <a:spLocks noGrp="1" noChangeArrowheads="1"/>
          </p:cNvSpPr>
          <p:nvPr>
            <p:ph type="body" idx="1"/>
          </p:nvPr>
        </p:nvSpPr>
        <p:spPr bwMode="auto">
          <a:xfrm>
            <a:off x="1143000" y="1524000"/>
            <a:ext cx="7391400" cy="441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4608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000"/>
            </a:lvl1pPr>
          </a:lstStyle>
          <a:p>
            <a:endParaRPr lang="en-US" altLang="en-US" dirty="0"/>
          </a:p>
        </p:txBody>
      </p:sp>
      <p:sp>
        <p:nvSpPr>
          <p:cNvPr id="4608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000"/>
            </a:lvl1pPr>
          </a:lstStyle>
          <a:p>
            <a:endParaRPr lang="en-US" altLang="en-US" dirty="0"/>
          </a:p>
        </p:txBody>
      </p:sp>
      <p:sp>
        <p:nvSpPr>
          <p:cNvPr id="4608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000"/>
            </a:lvl1pPr>
          </a:lstStyle>
          <a:p>
            <a:fld id="{EB06E4C0-0F3A-49E3-9124-F736D8D29A3A}" type="slidenum">
              <a:rPr lang="en-US" altLang="en-US"/>
              <a:pPr/>
              <a:t>‹#›</a:t>
            </a:fld>
            <a:endParaRPr lang="en-US" altLang="en-US" dirty="0"/>
          </a:p>
        </p:txBody>
      </p:sp>
      <p:grpSp>
        <p:nvGrpSpPr>
          <p:cNvPr id="40" name="Group 8"/>
          <p:cNvGrpSpPr>
            <a:grpSpLocks noChangeAspect="1"/>
          </p:cNvGrpSpPr>
          <p:nvPr/>
        </p:nvGrpSpPr>
        <p:grpSpPr bwMode="auto">
          <a:xfrm>
            <a:off x="8137421" y="152400"/>
            <a:ext cx="793758" cy="1298448"/>
            <a:chOff x="4704" y="1885"/>
            <a:chExt cx="843" cy="1379"/>
          </a:xfrm>
        </p:grpSpPr>
        <p:sp>
          <p:nvSpPr>
            <p:cNvPr id="41"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2"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3"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4"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5"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6"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 name="Oval 15"/>
            <p:cNvSpPr>
              <a:spLocks noChangeArrowheads="1"/>
            </p:cNvSpPr>
            <p:nvPr/>
          </p:nvSpPr>
          <p:spPr bwMode="auto">
            <a:xfrm>
              <a:off x="5241" y="2064"/>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8"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9"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0" name="Oval 18"/>
            <p:cNvSpPr>
              <a:spLocks noChangeArrowheads="1"/>
            </p:cNvSpPr>
            <p:nvPr/>
          </p:nvSpPr>
          <p:spPr bwMode="auto">
            <a:xfrm>
              <a:off x="5062" y="2243"/>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1" name="Oval 19"/>
            <p:cNvSpPr>
              <a:spLocks noChangeArrowheads="1"/>
            </p:cNvSpPr>
            <p:nvPr/>
          </p:nvSpPr>
          <p:spPr bwMode="auto">
            <a:xfrm>
              <a:off x="5241" y="2243"/>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2" name="Oval 20"/>
            <p:cNvSpPr>
              <a:spLocks noChangeArrowheads="1"/>
            </p:cNvSpPr>
            <p:nvPr/>
          </p:nvSpPr>
          <p:spPr bwMode="auto">
            <a:xfrm>
              <a:off x="5420" y="2243"/>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3"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4" name="Oval 22"/>
            <p:cNvSpPr>
              <a:spLocks noChangeArrowheads="1"/>
            </p:cNvSpPr>
            <p:nvPr/>
          </p:nvSpPr>
          <p:spPr bwMode="auto">
            <a:xfrm>
              <a:off x="4883" y="2421"/>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5" name="Oval 23"/>
            <p:cNvSpPr>
              <a:spLocks noChangeArrowheads="1"/>
            </p:cNvSpPr>
            <p:nvPr/>
          </p:nvSpPr>
          <p:spPr bwMode="auto">
            <a:xfrm>
              <a:off x="5062" y="2421"/>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6" name="Oval 24"/>
            <p:cNvSpPr>
              <a:spLocks noChangeArrowheads="1"/>
            </p:cNvSpPr>
            <p:nvPr/>
          </p:nvSpPr>
          <p:spPr bwMode="auto">
            <a:xfrm>
              <a:off x="5241" y="2421"/>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 name="Oval 25"/>
            <p:cNvSpPr>
              <a:spLocks noChangeArrowheads="1"/>
            </p:cNvSpPr>
            <p:nvPr/>
          </p:nvSpPr>
          <p:spPr bwMode="auto">
            <a:xfrm>
              <a:off x="4704" y="2600"/>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8" name="Oval 26"/>
            <p:cNvSpPr>
              <a:spLocks noChangeArrowheads="1"/>
            </p:cNvSpPr>
            <p:nvPr/>
          </p:nvSpPr>
          <p:spPr bwMode="auto">
            <a:xfrm>
              <a:off x="4883" y="2600"/>
              <a:ext cx="127" cy="128"/>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9" name="Oval 27"/>
            <p:cNvSpPr>
              <a:spLocks noChangeArrowheads="1"/>
            </p:cNvSpPr>
            <p:nvPr/>
          </p:nvSpPr>
          <p:spPr bwMode="auto">
            <a:xfrm>
              <a:off x="5062" y="2600"/>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0" name="Oval 28"/>
            <p:cNvSpPr>
              <a:spLocks noChangeArrowheads="1"/>
            </p:cNvSpPr>
            <p:nvPr/>
          </p:nvSpPr>
          <p:spPr bwMode="auto">
            <a:xfrm>
              <a:off x="5241" y="2600"/>
              <a:ext cx="127" cy="128"/>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1"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2" name="Oval 30"/>
            <p:cNvSpPr>
              <a:spLocks noChangeArrowheads="1"/>
            </p:cNvSpPr>
            <p:nvPr/>
          </p:nvSpPr>
          <p:spPr bwMode="auto">
            <a:xfrm>
              <a:off x="4704" y="2779"/>
              <a:ext cx="127" cy="127"/>
            </a:xfrm>
            <a:prstGeom prst="ellipse">
              <a:avLst/>
            </a:prstGeom>
            <a:solidFill>
              <a:srgbClr val="4A506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3" name="Oval 31"/>
            <p:cNvSpPr>
              <a:spLocks noChangeArrowheads="1"/>
            </p:cNvSpPr>
            <p:nvPr/>
          </p:nvSpPr>
          <p:spPr bwMode="auto">
            <a:xfrm>
              <a:off x="4883" y="2779"/>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4" name="Oval 32"/>
            <p:cNvSpPr>
              <a:spLocks noChangeArrowheads="1"/>
            </p:cNvSpPr>
            <p:nvPr/>
          </p:nvSpPr>
          <p:spPr bwMode="auto">
            <a:xfrm>
              <a:off x="5062" y="2779"/>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5"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6" name="Oval 34"/>
            <p:cNvSpPr>
              <a:spLocks noChangeArrowheads="1"/>
            </p:cNvSpPr>
            <p:nvPr/>
          </p:nvSpPr>
          <p:spPr bwMode="auto">
            <a:xfrm>
              <a:off x="4704" y="2958"/>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7" name="Oval 35"/>
            <p:cNvSpPr>
              <a:spLocks noChangeArrowheads="1"/>
            </p:cNvSpPr>
            <p:nvPr/>
          </p:nvSpPr>
          <p:spPr bwMode="auto">
            <a:xfrm>
              <a:off x="4883" y="2958"/>
              <a:ext cx="127" cy="127"/>
            </a:xfrm>
            <a:prstGeom prst="ellipse">
              <a:avLst/>
            </a:prstGeom>
            <a:solidFill>
              <a:srgbClr val="69B25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8"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9"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0"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1"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Tree>
  </p:cSld>
  <p:clrMap bg1="dk2" tx1="lt1" bg2="dk1"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iming>
    <p:tnLst>
      <p:par>
        <p:cTn id="1" dur="indefinite" restart="never" nodeType="tmRoot"/>
      </p:par>
    </p:tnLst>
  </p:timing>
  <p:hf hdr="0" ftr="0" dt="0"/>
  <p:txStyles>
    <p:titleStyle>
      <a:lvl1pPr algn="l" rtl="0" eaLnBrk="1" fontAlgn="base" hangingPunct="1">
        <a:spcBef>
          <a:spcPct val="0"/>
        </a:spcBef>
        <a:spcAft>
          <a:spcPct val="0"/>
        </a:spcAft>
        <a:defRPr sz="3600" b="1">
          <a:solidFill>
            <a:schemeClr val="tx2"/>
          </a:solidFill>
          <a:latin typeface="Century Gothic" panose="020B050202020202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600" b="1">
          <a:solidFill>
            <a:schemeClr val="tx2"/>
          </a:solidFill>
          <a:latin typeface="Arial" charset="0"/>
        </a:defRPr>
      </a:lvl6pPr>
      <a:lvl7pPr marL="914400" algn="l" rtl="0" eaLnBrk="1" fontAlgn="base" hangingPunct="1">
        <a:spcBef>
          <a:spcPct val="0"/>
        </a:spcBef>
        <a:spcAft>
          <a:spcPct val="0"/>
        </a:spcAft>
        <a:defRPr sz="3600" b="1">
          <a:solidFill>
            <a:schemeClr val="tx2"/>
          </a:solidFill>
          <a:latin typeface="Arial" charset="0"/>
        </a:defRPr>
      </a:lvl7pPr>
      <a:lvl8pPr marL="1371600" algn="l" rtl="0" eaLnBrk="1" fontAlgn="base" hangingPunct="1">
        <a:spcBef>
          <a:spcPct val="0"/>
        </a:spcBef>
        <a:spcAft>
          <a:spcPct val="0"/>
        </a:spcAft>
        <a:defRPr sz="3600" b="1">
          <a:solidFill>
            <a:schemeClr val="tx2"/>
          </a:solidFill>
          <a:latin typeface="Arial" charset="0"/>
        </a:defRPr>
      </a:lvl8pPr>
      <a:lvl9pPr marL="1828800" algn="l"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5000"/>
        </a:spcBef>
        <a:spcAft>
          <a:spcPct val="0"/>
        </a:spcAft>
        <a:buClr>
          <a:schemeClr val="tx2"/>
        </a:buClr>
        <a:buSzPct val="60000"/>
        <a:buFont typeface="Wingdings" pitchFamily="2" charset="2"/>
        <a:defRPr sz="2700">
          <a:solidFill>
            <a:schemeClr val="tx1"/>
          </a:solidFill>
          <a:latin typeface="Century Gothic" panose="020B0502020202020204" pitchFamily="34" charset="0"/>
          <a:ea typeface="+mn-ea"/>
          <a:cs typeface="+mn-cs"/>
        </a:defRPr>
      </a:lvl1pPr>
      <a:lvl2pPr marL="692150" indent="-347663" algn="l" rtl="0" eaLnBrk="1" fontAlgn="base" hangingPunct="1">
        <a:spcBef>
          <a:spcPct val="0"/>
        </a:spcBef>
        <a:spcAft>
          <a:spcPct val="25000"/>
        </a:spcAft>
        <a:buClr>
          <a:schemeClr val="accent2"/>
        </a:buClr>
        <a:buSzPct val="55000"/>
        <a:buFont typeface="Wingdings" pitchFamily="2" charset="2"/>
        <a:buChar char="l"/>
        <a:defRPr sz="2400">
          <a:solidFill>
            <a:schemeClr val="tx1"/>
          </a:solidFill>
          <a:latin typeface="Century Gothic" panose="020B0502020202020204" pitchFamily="34" charset="0"/>
        </a:defRPr>
      </a:lvl2pPr>
      <a:lvl3pPr marL="987425" indent="-293688" algn="l" rtl="0" eaLnBrk="1" fontAlgn="base" hangingPunct="1">
        <a:spcBef>
          <a:spcPct val="0"/>
        </a:spcBef>
        <a:spcAft>
          <a:spcPct val="25000"/>
        </a:spcAft>
        <a:buClr>
          <a:schemeClr val="accent1"/>
        </a:buClr>
        <a:buSzPct val="50000"/>
        <a:buFont typeface="Wingdings" pitchFamily="2" charset="2"/>
        <a:buChar char="l"/>
        <a:defRPr sz="2200">
          <a:solidFill>
            <a:schemeClr val="tx1"/>
          </a:solidFill>
          <a:latin typeface="Century Gothic" panose="020B0502020202020204" pitchFamily="34" charset="0"/>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Century Gothic" panose="020B0502020202020204" pitchFamily="34" charset="0"/>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Century Gothic" panose="020B0502020202020204" pitchFamily="34" charset="0"/>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juvjustice.org/sites/default/files/resource-files/resource_138_0.pdf" TargetMode="External"/><Relationship Id="rId2" Type="http://schemas.openxmlformats.org/officeDocument/2006/relationships/hyperlink" Target="http://www.nap.edu/catalog/14685/reforming-juvenile-justice-a-developmental-approach" TargetMode="External"/><Relationship Id="rId1" Type="http://schemas.openxmlformats.org/officeDocument/2006/relationships/slideLayout" Target="../slideLayouts/slideLayout2.xml"/><Relationship Id="rId4" Type="http://schemas.openxmlformats.org/officeDocument/2006/relationships/hyperlink" Target="http://www.iacp.org/Portals/0/documents/pdfs/IACPBriefEffectsofAdolescentDevelopmentonPolicing.pdf"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juvjustice.org/sites/default/files/resource-files/resource_138_0.pdf" TargetMode="External"/><Relationship Id="rId2" Type="http://schemas.openxmlformats.org/officeDocument/2006/relationships/hyperlink" Target="http://www.juvjustice.org/sites/default/files/resource-files/Positive%20Youth%20Justice.pdf" TargetMode="External"/><Relationship Id="rId1" Type="http://schemas.openxmlformats.org/officeDocument/2006/relationships/slideLayout" Target="../slideLayouts/slideLayout2.xml"/><Relationship Id="rId4" Type="http://schemas.openxmlformats.org/officeDocument/2006/relationships/hyperlink" Target="http://www.iacp.org/Portals/0/documents/pdfs/IACPBriefEffectsofAdolescentDevelopmentonPolicing.pdf"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unh.edu/ccrc/pdf/jvq/Polyvictimization%20OJJDP%20bulletin.pdf" TargetMode="External"/><Relationship Id="rId2" Type="http://schemas.openxmlformats.org/officeDocument/2006/relationships/hyperlink" Target="http://www.justice.gov/defendingchildhood/cev-rpt-full.pdf" TargetMode="External"/><Relationship Id="rId1" Type="http://schemas.openxmlformats.org/officeDocument/2006/relationships/slideLayout" Target="../slideLayouts/slideLayout2.xml"/><Relationship Id="rId5" Type="http://schemas.openxmlformats.org/officeDocument/2006/relationships/hyperlink" Target="http://www.safestartcenter.org/publications/issue-brief-7-victimization-and-trauma-experienced-childrenand-youth-implications" TargetMode="External"/><Relationship Id="rId4" Type="http://schemas.openxmlformats.org/officeDocument/2006/relationships/hyperlink" Target="http://www.ojjdp.gov/programs/safestart/IdentifyingPolyvictimization.pdf"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isc.idaho.gov/cp/docs/Establishing%20Policies%20for%20Youth%20in%20CourtCommon%20Concerns.pdf" TargetMode="External"/><Relationship Id="rId2" Type="http://schemas.openxmlformats.org/officeDocument/2006/relationships/hyperlink" Target="http://www.americanbar.org/content/dam/aba/publications/center_on_children_and_the_law/empowerment/withme_notwithoutme.authcheckdam.pdf"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www.juvjustice.org/sites/default/files/resource-files/Family%20Engagement%20and%20SO.pdf" TargetMode="External"/><Relationship Id="rId2" Type="http://schemas.openxmlformats.org/officeDocument/2006/relationships/hyperlink" Target="http://www.campaignforyouthjustice.org/documents/finalfamily%20comes%20first%20executive%20summary_web.pdf" TargetMode="External"/><Relationship Id="rId1" Type="http://schemas.openxmlformats.org/officeDocument/2006/relationships/slideLayout" Target="../slideLayouts/slideLayout2.xml"/><Relationship Id="rId5" Type="http://schemas.openxmlformats.org/officeDocument/2006/relationships/hyperlink" Target="http://www.statusoffensereform.org/blog/catch-webinar-families-matter-engaging-families-better-outcomes" TargetMode="External"/><Relationship Id="rId4" Type="http://schemas.openxmlformats.org/officeDocument/2006/relationships/hyperlink" Target="http://www.americanhumane.org/%20children/programs/family-group-decision-making/about-family-group-decision.html"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statusoffensereform.org/blog/status-offenders-race" TargetMode="External"/><Relationship Id="rId2" Type="http://schemas.openxmlformats.org/officeDocument/2006/relationships/hyperlink" Target="http://www.juvjustice.org/sites/default/files/resource-files/DMCEmerging%20Issues%20Policy%20Brief%20Final_0.pdf." TargetMode="External"/><Relationship Id="rId1" Type="http://schemas.openxmlformats.org/officeDocument/2006/relationships/slideLayout" Target="../slideLayouts/slideLayout2.xml"/><Relationship Id="rId6" Type="http://schemas.openxmlformats.org/officeDocument/2006/relationships/hyperlink" Target="http://www.ncjj.org/pdf/jcsreports/jcs2011.pdf" TargetMode="External"/><Relationship Id="rId5" Type="http://schemas.openxmlformats.org/officeDocument/2006/relationships/hyperlink" Target="http://www.statusoffensereform.org/resource/the-dmc-stakeholder-buy-in-and-participation" TargetMode="External"/><Relationship Id="rId4" Type="http://schemas.openxmlformats.org/officeDocument/2006/relationships/hyperlink" Target="http://www.ncsc.org/~/media/Microsites/Files/Future%20Trends%202014/Reducing%20Racial%20and%20Ethnic%20Disparities_Soler.ashx"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juvjustice.org/sites/default/files/resource-files/Runaway%20Emerging%20Issues%20Brief%20FINAL_0.pdf" TargetMode="External"/><Relationship Id="rId2" Type="http://schemas.openxmlformats.org/officeDocument/2006/relationships/hyperlink" Target="http://bit.ly/1M840Vd" TargetMode="External"/><Relationship Id="rId1" Type="http://schemas.openxmlformats.org/officeDocument/2006/relationships/slideLayout" Target="../slideLayouts/slideLayout2.xml"/><Relationship Id="rId6" Type="http://schemas.openxmlformats.org/officeDocument/2006/relationships/hyperlink" Target="http://www.statusoffensereform.org/blog/building-resiliency-runaway-girls" TargetMode="External"/><Relationship Id="rId5" Type="http://schemas.openxmlformats.org/officeDocument/2006/relationships/hyperlink" Target="http://www.ncjj.org/pdf/jcsreports/jcs2011.pdf" TargetMode="External"/><Relationship Id="rId4" Type="http://schemas.openxmlformats.org/officeDocument/2006/relationships/hyperlink" Target="http://www.law.georgetown.edu/academics/centers-institutes/poverty-inequality/upload/jds_v1r4_web_singles.pdf"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www.statusoffensereform.org/blog/disproportionate-impact-conversation-girls-youth-color-lgbtq-youth-status-offense-system" TargetMode="External"/><Relationship Id="rId2" Type="http://schemas.openxmlformats.org/officeDocument/2006/relationships/hyperlink" Target="http://www.statusoffensereform.org/resource/effective-gender-responsive-interventions-juvenile-justice-addressing-lives-delinquent-girls" TargetMode="External"/><Relationship Id="rId1" Type="http://schemas.openxmlformats.org/officeDocument/2006/relationships/slideLayout" Target="../slideLayouts/slideLayout2.xml"/><Relationship Id="rId5" Type="http://schemas.openxmlformats.org/officeDocument/2006/relationships/hyperlink" Target="http://www.statusoffensereform.org/blog/trafficked-exloited-girls-need-help-incarceraton" TargetMode="External"/><Relationship Id="rId4" Type="http://schemas.openxmlformats.org/officeDocument/2006/relationships/hyperlink" Target="http://www.statusoffensereform.org/wp-content/uploads/2014/05/Running-Away_Final.pdf"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www.equityproject.org/" TargetMode="External"/><Relationship Id="rId7" Type="http://schemas.openxmlformats.org/officeDocument/2006/relationships/hyperlink" Target="http://www.americanprogress.org/issues/lgbt/report/2011/02/07/9117/families-matter/" TargetMode="External"/><Relationship Id="rId2" Type="http://schemas.openxmlformats.org/officeDocument/2006/relationships/hyperlink" Target="http://www.juvjustice.org/sites/default/files/resource-files/LGBTQ%20Youth%20Guidance%20FINAL.pdf" TargetMode="External"/><Relationship Id="rId1" Type="http://schemas.openxmlformats.org/officeDocument/2006/relationships/slideLayout" Target="../slideLayouts/slideLayout2.xml"/><Relationship Id="rId6" Type="http://schemas.openxmlformats.org/officeDocument/2006/relationships/hyperlink" Target="http://www.statusoffensereform.org/wp-content/uploads/2014/03/Identifying-and-Serving-LGBTQ-Youth.pdf" TargetMode="External"/><Relationship Id="rId5" Type="http://schemas.openxmlformats.org/officeDocument/2006/relationships/hyperlink" Target="http://www.statusoffensereform.org/blog/webinar-announcement-video" TargetMode="External"/><Relationship Id="rId4" Type="http://schemas.openxmlformats.org/officeDocument/2006/relationships/hyperlink" Target="http://www.nccdglobal.org/blog/lgbtgnc-youth-in-juvenile-justice"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www.ndrn.org/en/issues/juvenile-justice.html" TargetMode="External"/><Relationship Id="rId2" Type="http://schemas.openxmlformats.org/officeDocument/2006/relationships/hyperlink" Target="http://www.americanbar.org/content/dam/aba/migrated/child/PublicDocuments/RJSO_FINAL.authcheckdam.pdf" TargetMode="External"/><Relationship Id="rId1" Type="http://schemas.openxmlformats.org/officeDocument/2006/relationships/slideLayout" Target="../slideLayouts/slideLayout2.xml"/><Relationship Id="rId6" Type="http://schemas.openxmlformats.org/officeDocument/2006/relationships/hyperlink" Target="http://gcjjr.dcwdhost.com/wp-content/uploads/2014/12/authorprespeterleonePP.pdf" TargetMode="External"/><Relationship Id="rId5" Type="http://schemas.openxmlformats.org/officeDocument/2006/relationships/hyperlink" Target="http://www.pacer.org/jj/pdf/jj-8.pdf" TargetMode="External"/><Relationship Id="rId4" Type="http://schemas.openxmlformats.org/officeDocument/2006/relationships/hyperlink" Target="http://www.ncjfcj.org/sites/default/files/Learning%20Disabilities%20Publication%20Final_0.pdf"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http://www.statusoffensereform.org/toolkit/structuring-system-change" TargetMode="External"/><Relationship Id="rId2" Type="http://schemas.openxmlformats.org/officeDocument/2006/relationships/hyperlink" Target="http://juvjustice.org/sites/default/files/resource-files/Convener%20Action%20Guide%20FINAL_0.pdf" TargetMode="External"/><Relationship Id="rId1" Type="http://schemas.openxmlformats.org/officeDocument/2006/relationships/slideLayout" Target="../slideLayouts/slideLayout2.xml"/><Relationship Id="rId6" Type="http://schemas.openxmlformats.org/officeDocument/2006/relationships/hyperlink" Target="http://www.childwelfare.gov/management/reform/soc/history/interagency.cfm" TargetMode="External"/><Relationship Id="rId5" Type="http://schemas.openxmlformats.org/officeDocument/2006/relationships/hyperlink" Target="http://juvjustice.org/2014-webinars" TargetMode="External"/><Relationship Id="rId4" Type="http://schemas.openxmlformats.org/officeDocument/2006/relationships/hyperlink" Target="http://www.statusoffensereform.org/blog/webinar-announcement-video"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www.juvjustice.org/sos" TargetMode="External"/><Relationship Id="rId2" Type="http://schemas.openxmlformats.org/officeDocument/2006/relationships/hyperlink" Target="mailto:Pilnik@juvjustice.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Rectangle 8"/>
          <p:cNvSpPr>
            <a:spLocks noGrp="1" noChangeArrowheads="1"/>
          </p:cNvSpPr>
          <p:nvPr>
            <p:ph type="ctrTitle"/>
          </p:nvPr>
        </p:nvSpPr>
        <p:spPr>
          <a:xfrm>
            <a:off x="1143000" y="1273175"/>
            <a:ext cx="5867400" cy="1470025"/>
          </a:xfrm>
        </p:spPr>
        <p:txBody>
          <a:bodyPr/>
          <a:lstStyle/>
          <a:p>
            <a:r>
              <a:rPr lang="en-US" altLang="en-US" sz="3800" dirty="0" smtClean="0">
                <a:solidFill>
                  <a:schemeClr val="tx1"/>
                </a:solidFill>
                <a:latin typeface="Century Gothic" panose="020B0502020202020204" pitchFamily="34" charset="0"/>
              </a:rPr>
              <a:t>Training Curriculum</a:t>
            </a:r>
            <a:endParaRPr lang="en-US" altLang="en-US" sz="3800" dirty="0">
              <a:solidFill>
                <a:schemeClr val="tx1"/>
              </a:solidFill>
              <a:latin typeface="Century Gothic" panose="020B0502020202020204" pitchFamily="34" charset="0"/>
            </a:endParaRPr>
          </a:p>
        </p:txBody>
      </p:sp>
      <p:sp>
        <p:nvSpPr>
          <p:cNvPr id="2057" name="Rectangle 9"/>
          <p:cNvSpPr>
            <a:spLocks noGrp="1" noChangeArrowheads="1"/>
          </p:cNvSpPr>
          <p:nvPr>
            <p:ph type="subTitle" idx="1"/>
          </p:nvPr>
        </p:nvSpPr>
        <p:spPr>
          <a:xfrm>
            <a:off x="685800" y="2895600"/>
            <a:ext cx="6324600" cy="990600"/>
          </a:xfrm>
        </p:spPr>
        <p:txBody>
          <a:bodyPr/>
          <a:lstStyle/>
          <a:p>
            <a:r>
              <a:rPr lang="en-US" altLang="en-US" b="1" dirty="0" smtClean="0"/>
              <a:t>Improving </a:t>
            </a:r>
            <a:r>
              <a:rPr lang="en-US" altLang="en-US" b="1" dirty="0" smtClean="0">
                <a:latin typeface="Century Gothic" panose="020B0502020202020204" pitchFamily="34" charset="0"/>
              </a:rPr>
              <a:t>Responses</a:t>
            </a:r>
            <a:r>
              <a:rPr lang="en-US" altLang="en-US" b="1" dirty="0" smtClean="0"/>
              <a:t> to Youth Charged with Status Offenses</a:t>
            </a:r>
            <a:endParaRPr lang="en-US" altLang="en-US" b="1" dirty="0"/>
          </a:p>
        </p:txBody>
      </p:sp>
      <p:sp>
        <p:nvSpPr>
          <p:cNvPr id="2" name="Rectangle 1"/>
          <p:cNvSpPr/>
          <p:nvPr/>
        </p:nvSpPr>
        <p:spPr bwMode="auto">
          <a:xfrm>
            <a:off x="0" y="6096000"/>
            <a:ext cx="9144000" cy="762000"/>
          </a:xfrm>
          <a:prstGeom prst="rect">
            <a:avLst/>
          </a:prstGeom>
          <a:solidFill>
            <a:schemeClr val="tx1"/>
          </a:solidFill>
          <a:ln>
            <a:noFill/>
          </a:ln>
          <a:effectLst/>
          <a:extLst/>
        </p:spPr>
        <p:txBody>
          <a:bodyPr vert="horz" wrap="square" lIns="91440" tIns="45720" rIns="91440" bIns="45720" numCol="1" rtlCol="0" anchor="t" anchorCtr="0" compatLnSpc="1">
            <a:prstTxWarp prst="textNoShape">
              <a:avLst/>
            </a:prstTxWarp>
          </a:bodyPr>
          <a:lstStyle/>
          <a:p>
            <a: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pPr>
            <a:endParaRPr kumimoji="0" lang="en-US" sz="2600" b="0" i="0" u="none" strike="noStrike" cap="none" normalizeH="0" baseline="0" dirty="0" smtClean="0">
              <a:ln>
                <a:noFill/>
              </a:ln>
              <a:solidFill>
                <a:schemeClr val="tx1"/>
              </a:solidFill>
              <a:effectLst/>
              <a:latin typeface="Arial" charset="0"/>
            </a:endParaRPr>
          </a:p>
        </p:txBody>
      </p:sp>
      <p:sp>
        <p:nvSpPr>
          <p:cNvPr id="3" name="Rectangle 2"/>
          <p:cNvSpPr/>
          <p:nvPr/>
        </p:nvSpPr>
        <p:spPr bwMode="auto">
          <a:xfrm>
            <a:off x="0" y="60960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pPr>
            <a:endParaRPr kumimoji="0" lang="en-US" sz="2600" b="0" i="0" u="none" strike="noStrike" cap="none" normalizeH="0" baseline="0" dirty="0" smtClean="0">
              <a:ln>
                <a:noFill/>
              </a:ln>
              <a:solidFill>
                <a:schemeClr val="tx1"/>
              </a:solidFill>
              <a:effectLst/>
              <a:latin typeface="Arial" charset="0"/>
            </a:endParaRPr>
          </a:p>
        </p:txBody>
      </p:sp>
      <p:pic>
        <p:nvPicPr>
          <p:cNvPr id="1026" name="Picture 2" descr="P:\Communications\Logos, letterhead\SOS Project\SOS Clear Background.png"/>
          <p:cNvPicPr>
            <a:picLocks noChangeAspect="1" noChangeArrowheads="1"/>
          </p:cNvPicPr>
          <p:nvPr/>
        </p:nvPicPr>
        <p:blipFill rotWithShape="1">
          <a:blip r:embed="rId3">
            <a:extLst>
              <a:ext uri="{28A0092B-C50C-407E-A947-70E740481C1C}">
                <a14:useLocalDpi xmlns:a14="http://schemas.microsoft.com/office/drawing/2010/main" val="0"/>
              </a:ext>
            </a:extLst>
          </a:blip>
          <a:srcRect r="10635"/>
          <a:stretch/>
        </p:blipFill>
        <p:spPr bwMode="auto">
          <a:xfrm>
            <a:off x="304800" y="6165088"/>
            <a:ext cx="8171543" cy="8453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PRINCIPLES FOR RESPONDING TO STATUS OFFENSES</a:t>
            </a:r>
            <a:endParaRPr lang="en-US" sz="3200" dirty="0"/>
          </a:p>
        </p:txBody>
      </p:sp>
      <p:sp>
        <p:nvSpPr>
          <p:cNvPr id="5" name="Text Placeholder 4"/>
          <p:cNvSpPr>
            <a:spLocks noGrp="1"/>
          </p:cNvSpPr>
          <p:nvPr>
            <p:ph type="body" idx="1"/>
          </p:nvPr>
        </p:nvSpPr>
        <p:spPr/>
        <p:txBody>
          <a:bodyPr/>
          <a:lstStyle/>
          <a:p>
            <a:r>
              <a:rPr lang="en-US" dirty="0" smtClean="0"/>
              <a:t>Lesson 1</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2</a:t>
            </a:fld>
            <a:endParaRPr lang="en-US" altLang="en-US" dirty="0"/>
          </a:p>
        </p:txBody>
      </p:sp>
    </p:spTree>
    <p:extLst>
      <p:ext uri="{BB962C8B-B14F-4D97-AF65-F5344CB8AC3E}">
        <p14:creationId xmlns:p14="http://schemas.microsoft.com/office/powerpoint/2010/main" val="2090863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Prioritizing safety, well-being and permanency for children</a:t>
            </a:r>
            <a:endParaRPr lang="en-US" sz="3200" dirty="0"/>
          </a:p>
        </p:txBody>
      </p:sp>
      <p:sp>
        <p:nvSpPr>
          <p:cNvPr id="5" name="Text Placeholder 4"/>
          <p:cNvSpPr>
            <a:spLocks noGrp="1"/>
          </p:cNvSpPr>
          <p:nvPr>
            <p:ph type="body" idx="1"/>
          </p:nvPr>
        </p:nvSpPr>
        <p:spPr/>
        <p:txBody>
          <a:bodyPr/>
          <a:lstStyle/>
          <a:p>
            <a:r>
              <a:rPr lang="en-US" dirty="0" smtClean="0"/>
              <a:t>Principle 1</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3</a:t>
            </a:fld>
            <a:endParaRPr lang="en-US" altLang="en-US" dirty="0"/>
          </a:p>
        </p:txBody>
      </p:sp>
    </p:spTree>
    <p:extLst>
      <p:ext uri="{BB962C8B-B14F-4D97-AF65-F5344CB8AC3E}">
        <p14:creationId xmlns:p14="http://schemas.microsoft.com/office/powerpoint/2010/main" val="487593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1</a:t>
            </a:r>
            <a:endParaRPr lang="en-US" altLang="en-US" dirty="0"/>
          </a:p>
        </p:txBody>
      </p:sp>
      <p:sp>
        <p:nvSpPr>
          <p:cNvPr id="22533" name="Rectangle 5"/>
          <p:cNvSpPr>
            <a:spLocks noGrp="1" noChangeArrowheads="1"/>
          </p:cNvSpPr>
          <p:nvPr>
            <p:ph idx="1"/>
          </p:nvPr>
        </p:nvSpPr>
        <p:spPr/>
        <p:txBody>
          <a:bodyPr/>
          <a:lstStyle/>
          <a:p>
            <a:r>
              <a:rPr lang="en-US" dirty="0" smtClean="0"/>
              <a:t>Judicial, legal, law enforcement, justice, social service and school professionals should </a:t>
            </a:r>
            <a:r>
              <a:rPr lang="en-US" b="1" dirty="0" smtClean="0"/>
              <a:t>apply a child- and family-centric approach to status offense cases by prioritizing child and family safety, well-being and permanency for the child.</a:t>
            </a:r>
            <a:endParaRPr lang="en-US" b="1" dirty="0"/>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4</a:t>
            </a:fld>
            <a:endParaRPr lang="en-US" altLang="en-US" dirty="0"/>
          </a:p>
        </p:txBody>
      </p:sp>
    </p:spTree>
    <p:extLst>
      <p:ext uri="{BB962C8B-B14F-4D97-AF65-F5344CB8AC3E}">
        <p14:creationId xmlns:p14="http://schemas.microsoft.com/office/powerpoint/2010/main" val="703174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dirty="0" smtClean="0"/>
              <a:t>More then 50% of states put youth who commit status offenses in the delinquency system instead of the child welfare system. </a:t>
            </a:r>
          </a:p>
          <a:p>
            <a:pPr>
              <a:lnSpc>
                <a:spcPct val="50000"/>
              </a:lnSpc>
            </a:pPr>
            <a:endParaRPr lang="en-US" dirty="0">
              <a:solidFill>
                <a:schemeClr val="tx1"/>
              </a:solidFill>
            </a:endParaRPr>
          </a:p>
          <a:p>
            <a:r>
              <a:rPr lang="en-US" dirty="0" smtClean="0">
                <a:solidFill>
                  <a:schemeClr val="tx1"/>
                </a:solidFill>
              </a:rPr>
              <a:t>In </a:t>
            </a:r>
            <a:r>
              <a:rPr lang="en-US" dirty="0">
                <a:solidFill>
                  <a:schemeClr val="tx1"/>
                </a:solidFill>
              </a:rPr>
              <a:t>many cases, whether a child enters one system over the other is simply a function of the child’s age.</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a:t>
            </a:fld>
            <a:endParaRPr lang="en-US" altLang="en-US" dirty="0"/>
          </a:p>
        </p:txBody>
      </p:sp>
    </p:spTree>
    <p:extLst>
      <p:ext uri="{BB962C8B-B14F-4D97-AF65-F5344CB8AC3E}">
        <p14:creationId xmlns:p14="http://schemas.microsoft.com/office/powerpoint/2010/main" val="3908597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400" dirty="0" smtClean="0">
                <a:solidFill>
                  <a:schemeClr val="tx1"/>
                </a:solidFill>
              </a:rPr>
              <a:t>The </a:t>
            </a:r>
            <a:r>
              <a:rPr lang="en-US" sz="2400" i="1" dirty="0" smtClean="0">
                <a:solidFill>
                  <a:schemeClr val="tx1"/>
                </a:solidFill>
              </a:rPr>
              <a:t>National Standards </a:t>
            </a:r>
            <a:r>
              <a:rPr lang="en-US" sz="2400" dirty="0" smtClean="0">
                <a:solidFill>
                  <a:schemeClr val="tx1"/>
                </a:solidFill>
              </a:rPr>
              <a:t>suggest responding to status offenses using the “safety, permanency and well-being” framework: </a:t>
            </a:r>
          </a:p>
          <a:p>
            <a:pPr marL="457200" lvl="0" indent="-457200">
              <a:buFont typeface="Arial" panose="020B0604020202020204" pitchFamily="34" charset="0"/>
              <a:buChar char="•"/>
            </a:pPr>
            <a:r>
              <a:rPr lang="en-US" sz="2200" dirty="0" smtClean="0"/>
              <a:t>Used in the </a:t>
            </a:r>
            <a:r>
              <a:rPr lang="en-US" sz="2200" dirty="0" smtClean="0">
                <a:solidFill>
                  <a:schemeClr val="tx1"/>
                </a:solidFill>
              </a:rPr>
              <a:t>child welfare system</a:t>
            </a:r>
            <a:endParaRPr lang="en-US" sz="2200" dirty="0" smtClean="0"/>
          </a:p>
          <a:p>
            <a:pPr marL="457200" lvl="0" indent="-457200">
              <a:buFont typeface="Arial" panose="020B0604020202020204" pitchFamily="34" charset="0"/>
              <a:buChar char="•"/>
            </a:pPr>
            <a:r>
              <a:rPr lang="en-US" sz="2200" dirty="0" smtClean="0">
                <a:solidFill>
                  <a:schemeClr val="tx1"/>
                </a:solidFill>
              </a:rPr>
              <a:t>Part of the Adoption and Safe Families Act of 1997 (ASFA)</a:t>
            </a:r>
          </a:p>
          <a:p>
            <a:pPr lvl="0">
              <a:lnSpc>
                <a:spcPct val="50000"/>
              </a:lnSpc>
            </a:pPr>
            <a:endParaRPr lang="en-US" sz="2400" dirty="0" smtClean="0">
              <a:solidFill>
                <a:schemeClr val="tx1"/>
              </a:solidFill>
            </a:endParaRPr>
          </a:p>
          <a:p>
            <a:pPr lvl="0"/>
            <a:r>
              <a:rPr lang="en-US" sz="2400" dirty="0" smtClean="0">
                <a:solidFill>
                  <a:schemeClr val="tx1"/>
                </a:solidFill>
              </a:rPr>
              <a:t>States and local jurisdictions must identify the root cause of a youth’s alleged status offense behaviors and keep youth and their families’ interests at the center of any response or intervention. </a:t>
            </a: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a:t>
            </a:fld>
            <a:endParaRPr lang="en-US" altLang="en-US" dirty="0"/>
          </a:p>
        </p:txBody>
      </p:sp>
    </p:spTree>
    <p:extLst>
      <p:ext uri="{BB962C8B-B14F-4D97-AF65-F5344CB8AC3E}">
        <p14:creationId xmlns:p14="http://schemas.microsoft.com/office/powerpoint/2010/main" val="38224039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spcAft>
                <a:spcPts val="600"/>
              </a:spcAft>
            </a:pPr>
            <a:r>
              <a:rPr lang="en-US" sz="2400" dirty="0" smtClean="0">
                <a:solidFill>
                  <a:schemeClr val="tx1"/>
                </a:solidFill>
                <a:latin typeface="Century Gothic"/>
                <a:cs typeface="Century Gothic"/>
              </a:rPr>
              <a:t>These important </a:t>
            </a:r>
            <a:r>
              <a:rPr lang="en-US" sz="2400" dirty="0">
                <a:solidFill>
                  <a:schemeClr val="tx1"/>
                </a:solidFill>
                <a:latin typeface="Century Gothic"/>
                <a:cs typeface="Century Gothic"/>
              </a:rPr>
              <a:t>principles </a:t>
            </a:r>
            <a:r>
              <a:rPr lang="en-US" sz="2400" dirty="0" smtClean="0">
                <a:solidFill>
                  <a:schemeClr val="tx1"/>
                </a:solidFill>
                <a:latin typeface="Century Gothic"/>
                <a:cs typeface="Century Gothic"/>
              </a:rPr>
              <a:t>should </a:t>
            </a:r>
            <a:r>
              <a:rPr lang="en-US" sz="2400" dirty="0">
                <a:solidFill>
                  <a:schemeClr val="tx1"/>
                </a:solidFill>
                <a:latin typeface="Century Gothic"/>
                <a:cs typeface="Century Gothic"/>
              </a:rPr>
              <a:t>be considered when responding to families and youth alleged to have committed a status </a:t>
            </a:r>
            <a:r>
              <a:rPr lang="en-US" sz="2400" dirty="0" smtClean="0">
                <a:solidFill>
                  <a:schemeClr val="tx1"/>
                </a:solidFill>
                <a:latin typeface="Century Gothic"/>
                <a:cs typeface="Century Gothic"/>
              </a:rPr>
              <a:t>offense:</a:t>
            </a:r>
            <a:endParaRPr lang="en-US" sz="2400" dirty="0">
              <a:solidFill>
                <a:schemeClr val="tx1"/>
              </a:solidFill>
              <a:latin typeface="Century Gothic"/>
              <a:cs typeface="Century Gothic"/>
            </a:endParaRPr>
          </a:p>
          <a:p>
            <a:pPr lvl="1">
              <a:lnSpc>
                <a:spcPct val="90000"/>
              </a:lnSpc>
            </a:pPr>
            <a:r>
              <a:rPr lang="en-US" sz="2000" dirty="0" smtClean="0">
                <a:solidFill>
                  <a:schemeClr val="tx1"/>
                </a:solidFill>
                <a:latin typeface="Century Gothic"/>
                <a:cs typeface="Century Gothic"/>
              </a:rPr>
              <a:t>Identifying the cause of </a:t>
            </a:r>
            <a:r>
              <a:rPr lang="en-US" sz="2000" dirty="0">
                <a:solidFill>
                  <a:schemeClr val="tx1"/>
                </a:solidFill>
                <a:latin typeface="Century Gothic"/>
                <a:cs typeface="Century Gothic"/>
              </a:rPr>
              <a:t>the status offense should begin well before court involvement and be expedited, where appropriate, with the provision of services to the youth and </a:t>
            </a:r>
            <a:r>
              <a:rPr lang="en-US" sz="2000" dirty="0" smtClean="0">
                <a:solidFill>
                  <a:schemeClr val="tx1"/>
                </a:solidFill>
                <a:latin typeface="Century Gothic"/>
                <a:cs typeface="Century Gothic"/>
              </a:rPr>
              <a:t>family.</a:t>
            </a:r>
            <a:endParaRPr lang="en-US" sz="2000" dirty="0">
              <a:solidFill>
                <a:schemeClr val="tx1"/>
              </a:solidFill>
              <a:latin typeface="Century Gothic"/>
              <a:cs typeface="Century Gothic"/>
            </a:endParaRPr>
          </a:p>
          <a:p>
            <a:pPr lvl="1">
              <a:lnSpc>
                <a:spcPct val="90000"/>
              </a:lnSpc>
            </a:pPr>
            <a:r>
              <a:rPr lang="en-US" sz="2000" dirty="0">
                <a:solidFill>
                  <a:schemeClr val="tx1"/>
                </a:solidFill>
                <a:latin typeface="Century Gothic"/>
                <a:cs typeface="Century Gothic"/>
              </a:rPr>
              <a:t>Involvement in the court system for a status offense can lead to deeper justice system </a:t>
            </a:r>
            <a:r>
              <a:rPr lang="en-US" sz="2000" dirty="0" smtClean="0">
                <a:solidFill>
                  <a:schemeClr val="tx1"/>
                </a:solidFill>
                <a:latin typeface="Century Gothic"/>
                <a:cs typeface="Century Gothic"/>
              </a:rPr>
              <a:t>involvement.</a:t>
            </a:r>
            <a:endParaRPr lang="en-US" sz="2000" dirty="0">
              <a:solidFill>
                <a:schemeClr val="tx1"/>
              </a:solidFill>
              <a:latin typeface="Century Gothic"/>
              <a:cs typeface="Century Gothic"/>
            </a:endParaRPr>
          </a:p>
          <a:p>
            <a:pPr lvl="1">
              <a:lnSpc>
                <a:spcPct val="90000"/>
              </a:lnSpc>
            </a:pPr>
            <a:r>
              <a:rPr lang="en-US" sz="2000" dirty="0">
                <a:solidFill>
                  <a:schemeClr val="tx1"/>
                </a:solidFill>
                <a:latin typeface="Century Gothic"/>
                <a:cs typeface="Century Gothic"/>
              </a:rPr>
              <a:t>Responses to status offense behaviors should focus on system accountability and positive outcomes for youth and their </a:t>
            </a:r>
            <a:r>
              <a:rPr lang="en-US" sz="2000" dirty="0" smtClean="0">
                <a:solidFill>
                  <a:schemeClr val="tx1"/>
                </a:solidFill>
                <a:latin typeface="Century Gothic"/>
                <a:cs typeface="Century Gothic"/>
              </a:rPr>
              <a:t>families. </a:t>
            </a:r>
            <a:endParaRPr lang="en-US" sz="2000" dirty="0">
              <a:solidFill>
                <a:schemeClr val="tx1"/>
              </a:solidFill>
              <a:latin typeface="Century Gothic"/>
              <a:cs typeface="Century Gothic"/>
            </a:endParaRPr>
          </a:p>
          <a:p>
            <a:pPr lvl="1">
              <a:lnSpc>
                <a:spcPct val="90000"/>
              </a:lnSpc>
            </a:pPr>
            <a:r>
              <a:rPr lang="en-US" sz="2000" dirty="0">
                <a:solidFill>
                  <a:schemeClr val="tx1"/>
                </a:solidFill>
                <a:latin typeface="Century Gothic"/>
                <a:cs typeface="Century Gothic"/>
              </a:rPr>
              <a:t>Effective responses to status offense behaviors should do no </a:t>
            </a:r>
            <a:r>
              <a:rPr lang="en-US" sz="2000" dirty="0" smtClean="0">
                <a:solidFill>
                  <a:schemeClr val="tx1"/>
                </a:solidFill>
                <a:latin typeface="Century Gothic"/>
                <a:cs typeface="Century Gothic"/>
              </a:rPr>
              <a:t>harm.</a:t>
            </a:r>
            <a:endParaRPr lang="en-US" sz="20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a:t>
            </a:fld>
            <a:endParaRPr lang="en-US" altLang="en-US" dirty="0"/>
          </a:p>
        </p:txBody>
      </p:sp>
    </p:spTree>
    <p:extLst>
      <p:ext uri="{BB962C8B-B14F-4D97-AF65-F5344CB8AC3E}">
        <p14:creationId xmlns:p14="http://schemas.microsoft.com/office/powerpoint/2010/main" val="34048465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Discussion</a:t>
            </a:r>
            <a:endParaRPr lang="en-US" dirty="0"/>
          </a:p>
        </p:txBody>
      </p:sp>
      <p:sp>
        <p:nvSpPr>
          <p:cNvPr id="3" name="Content Placeholder 2"/>
          <p:cNvSpPr>
            <a:spLocks noGrp="1"/>
          </p:cNvSpPr>
          <p:nvPr>
            <p:ph idx="1"/>
          </p:nvPr>
        </p:nvSpPr>
        <p:spPr/>
        <p:txBody>
          <a:bodyPr/>
          <a:lstStyle/>
          <a:p>
            <a:r>
              <a:rPr lang="en-US" sz="2400" dirty="0" smtClean="0">
                <a:solidFill>
                  <a:schemeClr val="tx1"/>
                </a:solidFill>
                <a:latin typeface="Century Gothic"/>
                <a:cs typeface="Century Gothic"/>
              </a:rPr>
              <a:t>How does your jurisdiction </a:t>
            </a:r>
            <a:r>
              <a:rPr lang="en-US" sz="2400" dirty="0">
                <a:solidFill>
                  <a:schemeClr val="tx1"/>
                </a:solidFill>
                <a:latin typeface="Century Gothic"/>
                <a:cs typeface="Century Gothic"/>
              </a:rPr>
              <a:t>responds to status </a:t>
            </a:r>
            <a:r>
              <a:rPr lang="en-US" sz="2400" dirty="0" smtClean="0">
                <a:solidFill>
                  <a:schemeClr val="tx1"/>
                </a:solidFill>
                <a:latin typeface="Century Gothic"/>
                <a:cs typeface="Century Gothic"/>
              </a:rPr>
              <a:t>offenses?</a:t>
            </a:r>
          </a:p>
          <a:p>
            <a:pPr marL="457200" indent="-457200">
              <a:buFont typeface="Arial" panose="020B0604020202020204" pitchFamily="34" charset="0"/>
              <a:buChar char="•"/>
            </a:pPr>
            <a:r>
              <a:rPr lang="en-US" sz="2200" dirty="0" smtClean="0">
                <a:latin typeface="Century Gothic"/>
                <a:cs typeface="Century Gothic"/>
              </a:rPr>
              <a:t>Which </a:t>
            </a:r>
            <a:r>
              <a:rPr lang="en-US" sz="2200" dirty="0" smtClean="0">
                <a:solidFill>
                  <a:schemeClr val="tx1"/>
                </a:solidFill>
                <a:latin typeface="Century Gothic"/>
                <a:cs typeface="Century Gothic"/>
              </a:rPr>
              <a:t>system(s</a:t>
            </a:r>
            <a:r>
              <a:rPr lang="en-US" sz="2200" dirty="0">
                <a:solidFill>
                  <a:schemeClr val="tx1"/>
                </a:solidFill>
                <a:latin typeface="Century Gothic"/>
                <a:cs typeface="Century Gothic"/>
              </a:rPr>
              <a:t>) respond to status </a:t>
            </a:r>
            <a:r>
              <a:rPr lang="en-US" sz="2200" dirty="0" smtClean="0">
                <a:solidFill>
                  <a:schemeClr val="tx1"/>
                </a:solidFill>
                <a:latin typeface="Century Gothic"/>
                <a:cs typeface="Century Gothic"/>
              </a:rPr>
              <a:t>offenses? </a:t>
            </a:r>
          </a:p>
          <a:p>
            <a:pPr marL="457200" indent="-457200">
              <a:buFont typeface="Arial" panose="020B0604020202020204" pitchFamily="34" charset="0"/>
              <a:buChar char="•"/>
            </a:pPr>
            <a:r>
              <a:rPr lang="en-US" sz="2200" dirty="0" smtClean="0">
                <a:solidFill>
                  <a:schemeClr val="tx1"/>
                </a:solidFill>
                <a:latin typeface="Century Gothic"/>
                <a:cs typeface="Century Gothic"/>
              </a:rPr>
              <a:t>How </a:t>
            </a:r>
            <a:r>
              <a:rPr lang="en-US" sz="2200" dirty="0">
                <a:solidFill>
                  <a:schemeClr val="tx1"/>
                </a:solidFill>
                <a:latin typeface="Century Gothic"/>
                <a:cs typeface="Century Gothic"/>
              </a:rPr>
              <a:t>well (and quickly) </a:t>
            </a:r>
            <a:r>
              <a:rPr lang="en-US" sz="2200" dirty="0" smtClean="0">
                <a:solidFill>
                  <a:schemeClr val="tx1"/>
                </a:solidFill>
                <a:latin typeface="Century Gothic"/>
                <a:cs typeface="Century Gothic"/>
              </a:rPr>
              <a:t>are the </a:t>
            </a:r>
            <a:r>
              <a:rPr lang="en-US" sz="2200" dirty="0">
                <a:solidFill>
                  <a:schemeClr val="tx1"/>
                </a:solidFill>
                <a:latin typeface="Century Gothic"/>
                <a:cs typeface="Century Gothic"/>
              </a:rPr>
              <a:t>underlying causes of behaviors are identified and responded </a:t>
            </a:r>
            <a:r>
              <a:rPr lang="en-US" sz="2200" dirty="0" smtClean="0">
                <a:solidFill>
                  <a:schemeClr val="tx1"/>
                </a:solidFill>
                <a:latin typeface="Century Gothic"/>
                <a:cs typeface="Century Gothic"/>
              </a:rPr>
              <a:t>to?</a:t>
            </a:r>
          </a:p>
          <a:p>
            <a:pPr marL="457200" indent="-457200">
              <a:buFont typeface="Arial" panose="020B0604020202020204" pitchFamily="34" charset="0"/>
              <a:buChar char="•"/>
            </a:pPr>
            <a:r>
              <a:rPr lang="en-US" sz="2200" dirty="0" smtClean="0">
                <a:latin typeface="Century Gothic"/>
                <a:cs typeface="Century Gothic"/>
              </a:rPr>
              <a:t>How would you </a:t>
            </a:r>
            <a:r>
              <a:rPr lang="en-US" sz="2200" dirty="0" smtClean="0">
                <a:solidFill>
                  <a:schemeClr val="tx1"/>
                </a:solidFill>
                <a:latin typeface="Century Gothic"/>
                <a:cs typeface="Century Gothic"/>
              </a:rPr>
              <a:t>describe </a:t>
            </a:r>
            <a:r>
              <a:rPr lang="en-US" sz="2200" dirty="0">
                <a:solidFill>
                  <a:schemeClr val="tx1"/>
                </a:solidFill>
                <a:latin typeface="Century Gothic"/>
                <a:cs typeface="Century Gothic"/>
              </a:rPr>
              <a:t>the merits and drawbacks of </a:t>
            </a:r>
            <a:r>
              <a:rPr lang="en-US" sz="2200" dirty="0" smtClean="0">
                <a:solidFill>
                  <a:schemeClr val="tx1"/>
                </a:solidFill>
                <a:latin typeface="Century Gothic"/>
                <a:cs typeface="Century Gothic"/>
              </a:rPr>
              <a:t>your jurisdictions</a:t>
            </a:r>
            <a:r>
              <a:rPr lang="en-US" sz="2200" dirty="0">
                <a:solidFill>
                  <a:schemeClr val="tx1"/>
                </a:solidFill>
                <a:latin typeface="Century Gothic"/>
                <a:cs typeface="Century Gothic"/>
              </a:rPr>
              <a:t>’ current </a:t>
            </a:r>
            <a:r>
              <a:rPr lang="en-US" sz="2200" dirty="0" smtClean="0">
                <a:solidFill>
                  <a:schemeClr val="tx1"/>
                </a:solidFill>
                <a:latin typeface="Century Gothic"/>
                <a:cs typeface="Century Gothic"/>
              </a:rPr>
              <a:t>approach</a:t>
            </a:r>
            <a:r>
              <a:rPr lang="en-US" sz="2200" dirty="0">
                <a:latin typeface="Century Gothic"/>
                <a:cs typeface="Century Gothic"/>
              </a:rPr>
              <a:t>?</a:t>
            </a:r>
            <a:endParaRPr lang="en-US" sz="22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a:t>
            </a:fld>
            <a:endParaRPr lang="en-US" altLang="en-US" dirty="0"/>
          </a:p>
        </p:txBody>
      </p:sp>
    </p:spTree>
    <p:extLst>
      <p:ext uri="{BB962C8B-B14F-4D97-AF65-F5344CB8AC3E}">
        <p14:creationId xmlns:p14="http://schemas.microsoft.com/office/powerpoint/2010/main" val="41467609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Understanding and applying scientific knowledge about adolescent development</a:t>
            </a:r>
            <a:endParaRPr lang="en-US" sz="3200" dirty="0"/>
          </a:p>
        </p:txBody>
      </p:sp>
      <p:sp>
        <p:nvSpPr>
          <p:cNvPr id="5" name="Text Placeholder 4"/>
          <p:cNvSpPr>
            <a:spLocks noGrp="1"/>
          </p:cNvSpPr>
          <p:nvPr>
            <p:ph type="body" idx="1"/>
          </p:nvPr>
        </p:nvSpPr>
        <p:spPr/>
        <p:txBody>
          <a:bodyPr/>
          <a:lstStyle/>
          <a:p>
            <a:r>
              <a:rPr lang="en-US" dirty="0" smtClean="0"/>
              <a:t>Principle 2</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9</a:t>
            </a:fld>
            <a:endParaRPr lang="en-US" altLang="en-US" dirty="0"/>
          </a:p>
        </p:txBody>
      </p:sp>
    </p:spTree>
    <p:extLst>
      <p:ext uri="{BB962C8B-B14F-4D97-AF65-F5344CB8AC3E}">
        <p14:creationId xmlns:p14="http://schemas.microsoft.com/office/powerpoint/2010/main" val="18766233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2</a:t>
            </a:r>
            <a:endParaRPr lang="en-US" altLang="en-US" dirty="0"/>
          </a:p>
        </p:txBody>
      </p:sp>
      <p:sp>
        <p:nvSpPr>
          <p:cNvPr id="22533" name="Rectangle 5"/>
          <p:cNvSpPr>
            <a:spLocks noGrp="1" noChangeArrowheads="1"/>
          </p:cNvSpPr>
          <p:nvPr>
            <p:ph type="body" idx="1"/>
          </p:nvPr>
        </p:nvSpPr>
        <p:spPr/>
        <p:txBody>
          <a:bodyPr/>
          <a:lstStyle/>
          <a:p>
            <a:pPr marL="0" indent="0"/>
            <a:r>
              <a:rPr lang="en-US" dirty="0" smtClean="0">
                <a:solidFill>
                  <a:schemeClr val="tx1"/>
                </a:solidFill>
              </a:rPr>
              <a:t>Judicial, legal, law enforcement, justice, social service and school professionals should </a:t>
            </a:r>
            <a:r>
              <a:rPr lang="en-US" b="1" dirty="0" smtClean="0">
                <a:solidFill>
                  <a:schemeClr val="tx1"/>
                </a:solidFill>
              </a:rPr>
              <a:t>understand and apply current and emerging scientific knowledge about adolescent development, particularly as it relates to court-involved youth.</a:t>
            </a: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10</a:t>
            </a:fld>
            <a:endParaRPr lang="en-US"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a:t>Recent advances in brain science and technology have taught us:</a:t>
            </a:r>
          </a:p>
          <a:p>
            <a:pPr marL="457200" indent="-457200">
              <a:buFont typeface="Arial" panose="020B0604020202020204" pitchFamily="34" charset="0"/>
              <a:buChar char="•"/>
            </a:pPr>
            <a:r>
              <a:rPr lang="en-US" sz="2200" dirty="0"/>
              <a:t>Young people’s brains continue to mature until their </a:t>
            </a:r>
            <a:r>
              <a:rPr lang="en-US" sz="2200" b="1" dirty="0"/>
              <a:t>early- to mid-</a:t>
            </a:r>
            <a:r>
              <a:rPr lang="en-US" sz="2200" b="1" dirty="0" smtClean="0"/>
              <a:t>20s</a:t>
            </a:r>
            <a:r>
              <a:rPr lang="en-US" sz="2200" dirty="0" smtClean="0"/>
              <a:t>.</a:t>
            </a:r>
            <a:endParaRPr lang="en-US" sz="2200" dirty="0"/>
          </a:p>
          <a:p>
            <a:pPr marL="457200" indent="-457200">
              <a:buFont typeface="Arial" panose="020B0604020202020204" pitchFamily="34" charset="0"/>
              <a:buChar char="•"/>
            </a:pPr>
            <a:r>
              <a:rPr lang="en-US" sz="2200" dirty="0"/>
              <a:t>Adolescent brains are different from adult </a:t>
            </a:r>
            <a:r>
              <a:rPr lang="en-US" sz="2200" dirty="0" smtClean="0"/>
              <a:t>brains.</a:t>
            </a:r>
            <a:endParaRPr lang="en-US" sz="22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11</a:t>
            </a:fld>
            <a:endParaRPr lang="en-US" altLang="en-US" dirty="0"/>
          </a:p>
        </p:txBody>
      </p:sp>
    </p:spTree>
    <p:extLst>
      <p:ext uri="{BB962C8B-B14F-4D97-AF65-F5344CB8AC3E}">
        <p14:creationId xmlns:p14="http://schemas.microsoft.com/office/powerpoint/2010/main" val="28492560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smtClean="0">
                <a:solidFill>
                  <a:schemeClr val="tx1"/>
                </a:solidFill>
                <a:latin typeface="Century Gothic"/>
                <a:cs typeface="Century Gothic"/>
              </a:rPr>
              <a:t>Adolescents are more </a:t>
            </a:r>
            <a:r>
              <a:rPr lang="en-US" sz="2400" dirty="0">
                <a:solidFill>
                  <a:schemeClr val="tx1"/>
                </a:solidFill>
                <a:latin typeface="Century Gothic"/>
                <a:cs typeface="Century Gothic"/>
              </a:rPr>
              <a:t>likely </a:t>
            </a:r>
            <a:r>
              <a:rPr lang="en-US" sz="2400" dirty="0" smtClean="0">
                <a:solidFill>
                  <a:schemeClr val="tx1"/>
                </a:solidFill>
                <a:latin typeface="Century Gothic"/>
                <a:cs typeface="Century Gothic"/>
              </a:rPr>
              <a:t>to: </a:t>
            </a:r>
          </a:p>
          <a:p>
            <a:pPr marL="342900" indent="-342900">
              <a:buFont typeface="Arial" panose="020B0604020202020204" pitchFamily="34" charset="0"/>
              <a:buChar char="•"/>
            </a:pPr>
            <a:r>
              <a:rPr lang="en-US" sz="2200" dirty="0" smtClean="0">
                <a:solidFill>
                  <a:schemeClr val="tx1"/>
                </a:solidFill>
                <a:latin typeface="Century Gothic"/>
                <a:cs typeface="Century Gothic"/>
              </a:rPr>
              <a:t>Be </a:t>
            </a:r>
            <a:r>
              <a:rPr lang="en-US" sz="2200" dirty="0">
                <a:solidFill>
                  <a:schemeClr val="tx1"/>
                </a:solidFill>
                <a:latin typeface="Century Gothic"/>
                <a:cs typeface="Century Gothic"/>
              </a:rPr>
              <a:t>influenced by </a:t>
            </a:r>
            <a:r>
              <a:rPr lang="en-US" sz="2200" dirty="0" smtClean="0">
                <a:solidFill>
                  <a:schemeClr val="tx1"/>
                </a:solidFill>
                <a:latin typeface="Century Gothic"/>
                <a:cs typeface="Century Gothic"/>
              </a:rPr>
              <a:t>peers</a:t>
            </a:r>
          </a:p>
          <a:p>
            <a:pPr marL="342900" indent="-342900">
              <a:buFont typeface="Arial" panose="020B0604020202020204" pitchFamily="34" charset="0"/>
              <a:buChar char="•"/>
            </a:pPr>
            <a:r>
              <a:rPr lang="en-US" sz="2200" dirty="0">
                <a:latin typeface="Century Gothic"/>
                <a:cs typeface="Century Gothic"/>
              </a:rPr>
              <a:t>E</a:t>
            </a:r>
            <a:r>
              <a:rPr lang="en-US" sz="2200" dirty="0" smtClean="0">
                <a:solidFill>
                  <a:schemeClr val="tx1"/>
                </a:solidFill>
                <a:latin typeface="Century Gothic"/>
                <a:cs typeface="Century Gothic"/>
              </a:rPr>
              <a:t>ngage </a:t>
            </a:r>
            <a:r>
              <a:rPr lang="en-US" sz="2200" dirty="0">
                <a:solidFill>
                  <a:schemeClr val="tx1"/>
                </a:solidFill>
                <a:latin typeface="Century Gothic"/>
                <a:cs typeface="Century Gothic"/>
              </a:rPr>
              <a:t>in risky and impulsive </a:t>
            </a:r>
            <a:r>
              <a:rPr lang="en-US" sz="2200" dirty="0" smtClean="0">
                <a:solidFill>
                  <a:schemeClr val="tx1"/>
                </a:solidFill>
                <a:latin typeface="Century Gothic"/>
                <a:cs typeface="Century Gothic"/>
              </a:rPr>
              <a:t>behaviors</a:t>
            </a:r>
          </a:p>
          <a:p>
            <a:pPr marL="342900" indent="-342900">
              <a:buFont typeface="Arial" panose="020B0604020202020204" pitchFamily="34" charset="0"/>
              <a:buChar char="•"/>
            </a:pPr>
            <a:r>
              <a:rPr lang="en-US" sz="2200" dirty="0" smtClean="0">
                <a:solidFill>
                  <a:schemeClr val="tx1"/>
                </a:solidFill>
                <a:latin typeface="Century Gothic"/>
                <a:cs typeface="Century Gothic"/>
              </a:rPr>
              <a:t>Experience </a:t>
            </a:r>
            <a:r>
              <a:rPr lang="en-US" sz="2200" dirty="0">
                <a:solidFill>
                  <a:schemeClr val="tx1"/>
                </a:solidFill>
                <a:latin typeface="Century Gothic"/>
                <a:cs typeface="Century Gothic"/>
              </a:rPr>
              <a:t>mood </a:t>
            </a:r>
            <a:r>
              <a:rPr lang="en-US" sz="2200" dirty="0" smtClean="0">
                <a:solidFill>
                  <a:schemeClr val="tx1"/>
                </a:solidFill>
                <a:latin typeface="Century Gothic"/>
                <a:cs typeface="Century Gothic"/>
              </a:rPr>
              <a:t>swings</a:t>
            </a:r>
            <a:endParaRPr lang="en-US" sz="2200" dirty="0">
              <a:latin typeface="Century Gothic"/>
              <a:cs typeface="Century Gothic"/>
            </a:endParaRPr>
          </a:p>
          <a:p>
            <a:pPr marL="342900" indent="-342900">
              <a:buFont typeface="Arial" panose="020B0604020202020204" pitchFamily="34" charset="0"/>
              <a:buChar char="•"/>
            </a:pPr>
            <a:r>
              <a:rPr lang="en-US" sz="2200" dirty="0" smtClean="0">
                <a:solidFill>
                  <a:schemeClr val="tx1"/>
                </a:solidFill>
                <a:latin typeface="Century Gothic"/>
                <a:cs typeface="Century Gothic"/>
              </a:rPr>
              <a:t>Have </a:t>
            </a:r>
            <a:r>
              <a:rPr lang="en-US" sz="2200" dirty="0">
                <a:solidFill>
                  <a:schemeClr val="tx1"/>
                </a:solidFill>
                <a:latin typeface="Century Gothic"/>
                <a:cs typeface="Century Gothic"/>
              </a:rPr>
              <a:t>reactions that are stronger or weaker than a situation </a:t>
            </a:r>
            <a:r>
              <a:rPr lang="en-US" sz="2200" dirty="0" smtClean="0">
                <a:solidFill>
                  <a:schemeClr val="tx1"/>
                </a:solidFill>
                <a:latin typeface="Century Gothic"/>
                <a:cs typeface="Century Gothic"/>
              </a:rPr>
              <a:t>warrants</a:t>
            </a:r>
          </a:p>
          <a:p>
            <a:pPr>
              <a:lnSpc>
                <a:spcPct val="50000"/>
              </a:lnSpc>
            </a:pPr>
            <a:endParaRPr lang="en-US" sz="2400" dirty="0" smtClean="0">
              <a:solidFill>
                <a:schemeClr val="tx1"/>
              </a:solidFill>
              <a:latin typeface="Century Gothic"/>
              <a:cs typeface="Century Gothic"/>
            </a:endParaRPr>
          </a:p>
          <a:p>
            <a:r>
              <a:rPr lang="en-US" sz="2400" dirty="0" smtClean="0">
                <a:solidFill>
                  <a:schemeClr val="tx1"/>
                </a:solidFill>
                <a:latin typeface="Century Gothic"/>
                <a:cs typeface="Century Gothic"/>
              </a:rPr>
              <a:t>Professionals who use this understanding of adolescent brain development can more effectively respond to youth behavior that is harmful to themselves or others. </a:t>
            </a:r>
          </a:p>
          <a:p>
            <a:endParaRPr lang="en-US" sz="2400" dirty="0">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12</a:t>
            </a:fld>
            <a:endParaRPr lang="en-US" altLang="en-US" dirty="0"/>
          </a:p>
        </p:txBody>
      </p:sp>
    </p:spTree>
    <p:extLst>
      <p:ext uri="{BB962C8B-B14F-4D97-AF65-F5344CB8AC3E}">
        <p14:creationId xmlns:p14="http://schemas.microsoft.com/office/powerpoint/2010/main" val="18860081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400" dirty="0" smtClean="0">
                <a:solidFill>
                  <a:schemeClr val="tx1"/>
                </a:solidFill>
              </a:rPr>
              <a:t>The U.S</a:t>
            </a:r>
            <a:r>
              <a:rPr lang="en-US" sz="2400" dirty="0">
                <a:solidFill>
                  <a:schemeClr val="tx1"/>
                </a:solidFill>
              </a:rPr>
              <a:t>. Supreme </a:t>
            </a:r>
            <a:r>
              <a:rPr lang="en-US" sz="2400" dirty="0" smtClean="0">
                <a:solidFill>
                  <a:schemeClr val="tx1"/>
                </a:solidFill>
              </a:rPr>
              <a:t>Court has:</a:t>
            </a:r>
          </a:p>
          <a:p>
            <a:pPr marL="457200" lvl="0" indent="-457200">
              <a:buFont typeface="Arial" panose="020B0604020202020204" pitchFamily="34" charset="0"/>
              <a:buChar char="•"/>
            </a:pPr>
            <a:r>
              <a:rPr lang="en-US" sz="2200" dirty="0" smtClean="0">
                <a:solidFill>
                  <a:schemeClr val="tx1"/>
                </a:solidFill>
              </a:rPr>
              <a:t>Acknowledged </a:t>
            </a:r>
            <a:r>
              <a:rPr lang="en-US" sz="2200" dirty="0">
                <a:solidFill>
                  <a:schemeClr val="tx1"/>
                </a:solidFill>
              </a:rPr>
              <a:t>the differences in youth brain development and </a:t>
            </a:r>
            <a:r>
              <a:rPr lang="en-US" sz="2200" dirty="0" smtClean="0">
                <a:solidFill>
                  <a:schemeClr val="tx1"/>
                </a:solidFill>
              </a:rPr>
              <a:t>culpability</a:t>
            </a:r>
          </a:p>
          <a:p>
            <a:pPr marL="457200" lvl="0" indent="-457200">
              <a:buFont typeface="Arial" panose="020B0604020202020204" pitchFamily="34" charset="0"/>
              <a:buChar char="•"/>
            </a:pPr>
            <a:r>
              <a:rPr lang="en-US" sz="2200" dirty="0" smtClean="0"/>
              <a:t>Recently struck down several laws that promote</a:t>
            </a:r>
            <a:r>
              <a:rPr lang="en-US" sz="2200" dirty="0" smtClean="0">
                <a:solidFill>
                  <a:schemeClr val="tx1"/>
                </a:solidFill>
              </a:rPr>
              <a:t> </a:t>
            </a:r>
            <a:r>
              <a:rPr lang="en-US" sz="2200" dirty="0">
                <a:solidFill>
                  <a:schemeClr val="tx1"/>
                </a:solidFill>
              </a:rPr>
              <a:t>extreme sentencing for court-involved </a:t>
            </a:r>
            <a:r>
              <a:rPr lang="en-US" sz="2200" dirty="0" smtClean="0">
                <a:solidFill>
                  <a:schemeClr val="tx1"/>
                </a:solidFill>
              </a:rPr>
              <a:t>youth </a:t>
            </a:r>
            <a:endParaRPr lang="en-US" sz="2200" dirty="0"/>
          </a:p>
          <a:p>
            <a:pPr lvl="0">
              <a:lnSpc>
                <a:spcPct val="50000"/>
              </a:lnSpc>
            </a:pPr>
            <a:endParaRPr lang="en-US" sz="2000" dirty="0" smtClean="0">
              <a:solidFill>
                <a:schemeClr val="tx1"/>
              </a:solidFill>
            </a:endParaRPr>
          </a:p>
          <a:p>
            <a:pPr lvl="0"/>
            <a:r>
              <a:rPr lang="en-US" sz="2400" dirty="0" smtClean="0">
                <a:solidFill>
                  <a:schemeClr val="tx1"/>
                </a:solidFill>
              </a:rPr>
              <a:t>The </a:t>
            </a:r>
            <a:r>
              <a:rPr lang="en-US" sz="2400" dirty="0">
                <a:solidFill>
                  <a:schemeClr val="tx1"/>
                </a:solidFill>
              </a:rPr>
              <a:t>National Academy of </a:t>
            </a:r>
            <a:r>
              <a:rPr lang="en-US" sz="2400" dirty="0" smtClean="0">
                <a:solidFill>
                  <a:schemeClr val="tx1"/>
                </a:solidFill>
              </a:rPr>
              <a:t>Sciences report contains recommendations on how </a:t>
            </a:r>
            <a:r>
              <a:rPr lang="en-US" sz="2400" dirty="0">
                <a:solidFill>
                  <a:schemeClr val="tx1"/>
                </a:solidFill>
              </a:rPr>
              <a:t>this research </a:t>
            </a:r>
            <a:r>
              <a:rPr lang="en-US" sz="2400" dirty="0" smtClean="0">
                <a:solidFill>
                  <a:schemeClr val="tx1"/>
                </a:solidFill>
              </a:rPr>
              <a:t>can be </a:t>
            </a:r>
            <a:r>
              <a:rPr lang="en-US" sz="2400" dirty="0">
                <a:solidFill>
                  <a:schemeClr val="tx1"/>
                </a:solidFill>
              </a:rPr>
              <a:t>used to reform the juvenile justice system to make it </a:t>
            </a:r>
            <a:r>
              <a:rPr lang="en-US" sz="2400" dirty="0" smtClean="0">
                <a:solidFill>
                  <a:schemeClr val="tx1"/>
                </a:solidFill>
              </a:rPr>
              <a:t>more:</a:t>
            </a:r>
          </a:p>
          <a:p>
            <a:pPr marL="457200" indent="-457200">
              <a:buFont typeface="Arial" panose="020B0604020202020204" pitchFamily="34" charset="0"/>
              <a:buChar char="•"/>
            </a:pPr>
            <a:r>
              <a:rPr lang="en-US" sz="2200" dirty="0"/>
              <a:t>Fair</a:t>
            </a:r>
          </a:p>
          <a:p>
            <a:pPr marL="457200" indent="-457200">
              <a:buFont typeface="Arial" panose="020B0604020202020204" pitchFamily="34" charset="0"/>
              <a:buChar char="•"/>
            </a:pPr>
            <a:r>
              <a:rPr lang="en-US" sz="2200" dirty="0"/>
              <a:t>Accountable</a:t>
            </a:r>
          </a:p>
          <a:p>
            <a:pPr marL="457200" indent="-457200">
              <a:buFont typeface="Arial" panose="020B0604020202020204" pitchFamily="34" charset="0"/>
              <a:buChar char="•"/>
            </a:pPr>
            <a:r>
              <a:rPr lang="en-US" sz="2200" dirty="0"/>
              <a:t>Efficient for youth and communities</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13</a:t>
            </a:fld>
            <a:endParaRPr lang="en-US" altLang="en-US" dirty="0"/>
          </a:p>
        </p:txBody>
      </p:sp>
    </p:spTree>
    <p:extLst>
      <p:ext uri="{BB962C8B-B14F-4D97-AF65-F5344CB8AC3E}">
        <p14:creationId xmlns:p14="http://schemas.microsoft.com/office/powerpoint/2010/main" val="42365324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lvl="0"/>
            <a:r>
              <a:rPr lang="en-US" sz="2400" dirty="0" smtClean="0">
                <a:solidFill>
                  <a:schemeClr val="tx1"/>
                </a:solidFill>
                <a:latin typeface="Century Gothic"/>
                <a:cs typeface="Century Gothic"/>
              </a:rPr>
              <a:t>Many </a:t>
            </a:r>
            <a:r>
              <a:rPr lang="en-US" sz="2400" dirty="0">
                <a:solidFill>
                  <a:schemeClr val="tx1"/>
                </a:solidFill>
                <a:latin typeface="Century Gothic"/>
                <a:cs typeface="Century Gothic"/>
              </a:rPr>
              <a:t>juvenile and family courts are not entirely familiar with </a:t>
            </a:r>
            <a:r>
              <a:rPr lang="en-US" sz="2400" dirty="0" smtClean="0">
                <a:solidFill>
                  <a:schemeClr val="tx1"/>
                </a:solidFill>
                <a:latin typeface="Century Gothic"/>
                <a:cs typeface="Century Gothic"/>
              </a:rPr>
              <a:t>this research. </a:t>
            </a:r>
            <a:r>
              <a:rPr lang="en-US" sz="2400" dirty="0" smtClean="0">
                <a:latin typeface="Century Gothic"/>
                <a:cs typeface="Century Gothic"/>
              </a:rPr>
              <a:t>They are</a:t>
            </a:r>
            <a:r>
              <a:rPr lang="en-US" sz="2400" dirty="0" smtClean="0">
                <a:solidFill>
                  <a:schemeClr val="tx1"/>
                </a:solidFill>
                <a:latin typeface="Century Gothic"/>
                <a:cs typeface="Century Gothic"/>
              </a:rPr>
              <a:t> </a:t>
            </a:r>
            <a:r>
              <a:rPr lang="en-US" sz="2400" dirty="0">
                <a:solidFill>
                  <a:schemeClr val="tx1"/>
                </a:solidFill>
                <a:latin typeface="Century Gothic"/>
                <a:cs typeface="Century Gothic"/>
              </a:rPr>
              <a:t>not yet fully using </a:t>
            </a:r>
            <a:r>
              <a:rPr lang="en-US" sz="2400" dirty="0" smtClean="0">
                <a:solidFill>
                  <a:schemeClr val="tx1"/>
                </a:solidFill>
                <a:latin typeface="Century Gothic"/>
                <a:cs typeface="Century Gothic"/>
              </a:rPr>
              <a:t>it to guide their decision-making.</a:t>
            </a:r>
            <a:endParaRPr lang="en-US" sz="2400" dirty="0">
              <a:solidFill>
                <a:schemeClr val="tx1"/>
              </a:solidFill>
              <a:latin typeface="Century Gothic"/>
              <a:cs typeface="Century Gothic"/>
            </a:endParaRPr>
          </a:p>
          <a:p>
            <a:pPr lvl="0">
              <a:lnSpc>
                <a:spcPct val="50000"/>
              </a:lnSpc>
            </a:pPr>
            <a:endParaRPr lang="en-US" sz="2400" dirty="0" smtClean="0">
              <a:solidFill>
                <a:schemeClr val="tx1"/>
              </a:solidFill>
              <a:latin typeface="Century Gothic"/>
              <a:cs typeface="Century Gothic"/>
            </a:endParaRPr>
          </a:p>
          <a:p>
            <a:pPr lvl="0"/>
            <a:r>
              <a:rPr lang="en-US" sz="2400" dirty="0" smtClean="0">
                <a:solidFill>
                  <a:schemeClr val="tx1"/>
                </a:solidFill>
                <a:latin typeface="Century Gothic"/>
                <a:cs typeface="Century Gothic"/>
              </a:rPr>
              <a:t>Professionals </a:t>
            </a:r>
            <a:r>
              <a:rPr lang="en-US" sz="2400" dirty="0">
                <a:solidFill>
                  <a:schemeClr val="tx1"/>
                </a:solidFill>
                <a:latin typeface="Century Gothic"/>
                <a:cs typeface="Century Gothic"/>
              </a:rPr>
              <a:t>and systems </a:t>
            </a:r>
            <a:r>
              <a:rPr lang="en-US" sz="2400" dirty="0" smtClean="0">
                <a:solidFill>
                  <a:schemeClr val="tx1"/>
                </a:solidFill>
                <a:latin typeface="Century Gothic"/>
                <a:cs typeface="Century Gothic"/>
              </a:rPr>
              <a:t>must educate </a:t>
            </a:r>
            <a:r>
              <a:rPr lang="en-US" sz="2400" dirty="0">
                <a:solidFill>
                  <a:schemeClr val="tx1"/>
                </a:solidFill>
                <a:latin typeface="Century Gothic"/>
                <a:cs typeface="Century Gothic"/>
              </a:rPr>
              <a:t>themselves </a:t>
            </a:r>
            <a:r>
              <a:rPr lang="en-US" sz="2400" dirty="0" smtClean="0">
                <a:solidFill>
                  <a:schemeClr val="tx1"/>
                </a:solidFill>
                <a:latin typeface="Century Gothic"/>
                <a:cs typeface="Century Gothic"/>
              </a:rPr>
              <a:t>about:</a:t>
            </a:r>
          </a:p>
          <a:p>
            <a:pPr marL="457200" lvl="0" indent="-457200">
              <a:buFont typeface="Arial" panose="020B0604020202020204" pitchFamily="34" charset="0"/>
              <a:buChar char="•"/>
            </a:pPr>
            <a:r>
              <a:rPr lang="en-US" sz="2200" dirty="0" smtClean="0">
                <a:solidFill>
                  <a:schemeClr val="tx1"/>
                </a:solidFill>
                <a:latin typeface="Century Gothic"/>
                <a:cs typeface="Century Gothic"/>
              </a:rPr>
              <a:t>The different </a:t>
            </a:r>
            <a:r>
              <a:rPr lang="en-US" sz="2200" dirty="0">
                <a:solidFill>
                  <a:schemeClr val="tx1"/>
                </a:solidFill>
                <a:latin typeface="Century Gothic"/>
                <a:cs typeface="Century Gothic"/>
              </a:rPr>
              <a:t>ways youth understand </a:t>
            </a:r>
            <a:r>
              <a:rPr lang="en-US" sz="2200" dirty="0" smtClean="0">
                <a:solidFill>
                  <a:schemeClr val="tx1"/>
                </a:solidFill>
                <a:latin typeface="Century Gothic"/>
                <a:cs typeface="Century Gothic"/>
              </a:rPr>
              <a:t>and </a:t>
            </a:r>
            <a:r>
              <a:rPr lang="en-US" sz="2200" dirty="0">
                <a:solidFill>
                  <a:schemeClr val="tx1"/>
                </a:solidFill>
                <a:latin typeface="Century Gothic"/>
                <a:cs typeface="Century Gothic"/>
              </a:rPr>
              <a:t>react to the world around </a:t>
            </a:r>
            <a:r>
              <a:rPr lang="en-US" sz="2200" dirty="0" smtClean="0">
                <a:solidFill>
                  <a:schemeClr val="tx1"/>
                </a:solidFill>
                <a:latin typeface="Century Gothic"/>
                <a:cs typeface="Century Gothic"/>
              </a:rPr>
              <a:t>them</a:t>
            </a:r>
          </a:p>
          <a:p>
            <a:pPr marL="457200" lvl="0" indent="-457200">
              <a:buFont typeface="Arial" panose="020B0604020202020204" pitchFamily="34" charset="0"/>
              <a:buChar char="•"/>
            </a:pPr>
            <a:r>
              <a:rPr lang="en-US" sz="2200" dirty="0" smtClean="0">
                <a:latin typeface="Century Gothic"/>
                <a:cs typeface="Century Gothic"/>
              </a:rPr>
              <a:t>How to </a:t>
            </a:r>
            <a:r>
              <a:rPr lang="en-US" sz="2200" dirty="0" smtClean="0">
                <a:solidFill>
                  <a:schemeClr val="tx1"/>
                </a:solidFill>
                <a:latin typeface="Century Gothic"/>
                <a:cs typeface="Century Gothic"/>
              </a:rPr>
              <a:t>use </a:t>
            </a:r>
            <a:r>
              <a:rPr lang="en-US" sz="2200" dirty="0">
                <a:solidFill>
                  <a:schemeClr val="tx1"/>
                </a:solidFill>
                <a:latin typeface="Century Gothic"/>
                <a:cs typeface="Century Gothic"/>
              </a:rPr>
              <a:t>this knowledge to inform system </a:t>
            </a:r>
            <a:r>
              <a:rPr lang="en-US" sz="2200" dirty="0" smtClean="0">
                <a:solidFill>
                  <a:schemeClr val="tx1"/>
                </a:solidFill>
                <a:latin typeface="Century Gothic"/>
                <a:cs typeface="Century Gothic"/>
              </a:rPr>
              <a:t>responses</a:t>
            </a:r>
            <a:endParaRPr lang="en-US" sz="22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14</a:t>
            </a:fld>
            <a:endParaRPr lang="en-US" altLang="en-US" dirty="0"/>
          </a:p>
        </p:txBody>
      </p:sp>
    </p:spTree>
    <p:extLst>
      <p:ext uri="{BB962C8B-B14F-4D97-AF65-F5344CB8AC3E}">
        <p14:creationId xmlns:p14="http://schemas.microsoft.com/office/powerpoint/2010/main" val="12493785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Change</a:t>
            </a:r>
            <a:endParaRPr lang="en-US" dirty="0"/>
          </a:p>
        </p:txBody>
      </p:sp>
      <p:sp>
        <p:nvSpPr>
          <p:cNvPr id="3" name="Content Placeholder 2"/>
          <p:cNvSpPr>
            <a:spLocks noGrp="1"/>
          </p:cNvSpPr>
          <p:nvPr>
            <p:ph idx="1"/>
          </p:nvPr>
        </p:nvSpPr>
        <p:spPr/>
        <p:txBody>
          <a:bodyPr/>
          <a:lstStyle/>
          <a:p>
            <a:pPr marL="0" indent="0"/>
            <a:r>
              <a:rPr lang="en-US" sz="2400" dirty="0" smtClean="0"/>
              <a:t>See h</a:t>
            </a:r>
            <a:r>
              <a:rPr lang="en-US" sz="2400" kern="0" dirty="0" smtClean="0"/>
              <a:t>andout on “How Stakeholders Can Utilize Adolescent Brain Development Science in Practice”.</a:t>
            </a:r>
            <a:endParaRPr lang="en-US" sz="2400" kern="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15</a:t>
            </a:fld>
            <a:endParaRPr lang="en-US" altLang="en-US" dirty="0"/>
          </a:p>
        </p:txBody>
      </p:sp>
    </p:spTree>
    <p:extLst>
      <p:ext uri="{BB962C8B-B14F-4D97-AF65-F5344CB8AC3E}">
        <p14:creationId xmlns:p14="http://schemas.microsoft.com/office/powerpoint/2010/main" val="39283708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a:t>
            </a:r>
            <a:endParaRPr lang="en-US" dirty="0"/>
          </a:p>
        </p:txBody>
      </p:sp>
      <p:sp>
        <p:nvSpPr>
          <p:cNvPr id="3" name="Content Placeholder 2"/>
          <p:cNvSpPr>
            <a:spLocks noGrp="1"/>
          </p:cNvSpPr>
          <p:nvPr>
            <p:ph idx="1"/>
          </p:nvPr>
        </p:nvSpPr>
        <p:spPr/>
        <p:txBody>
          <a:bodyPr/>
          <a:lstStyle/>
          <a:p>
            <a:pPr marL="0" indent="0"/>
            <a:r>
              <a:rPr lang="en-US" sz="2400" dirty="0" smtClean="0"/>
              <a:t>Have you had any experience with agencies or professionals using adolescent brain development research to inform their decision-making, policies, or practices?</a:t>
            </a:r>
            <a:endParaRPr lang="en-US" sz="24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16</a:t>
            </a:fld>
            <a:endParaRPr lang="en-US" altLang="en-US" dirty="0"/>
          </a:p>
        </p:txBody>
      </p:sp>
    </p:spTree>
    <p:extLst>
      <p:ext uri="{BB962C8B-B14F-4D97-AF65-F5344CB8AC3E}">
        <p14:creationId xmlns:p14="http://schemas.microsoft.com/office/powerpoint/2010/main" val="41646907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smtClean="0"/>
              <a:t>National Research Council, National Academy of Sciences.</a:t>
            </a:r>
            <a:br>
              <a:rPr lang="en-US" sz="1600" dirty="0" smtClean="0"/>
            </a:br>
            <a:r>
              <a:rPr lang="en-US" sz="1600" dirty="0" smtClean="0">
                <a:hlinkClick r:id="rId2"/>
              </a:rPr>
              <a:t>Reforming </a:t>
            </a:r>
            <a:r>
              <a:rPr lang="en-US" sz="1600" dirty="0">
                <a:hlinkClick r:id="rId2"/>
              </a:rPr>
              <a:t>Juvenile Justice: A Developmental </a:t>
            </a:r>
            <a:r>
              <a:rPr lang="en-US" sz="1600" dirty="0" smtClean="0">
                <a:hlinkClick r:id="rId2"/>
              </a:rPr>
              <a:t>Approach</a:t>
            </a:r>
            <a:r>
              <a:rPr lang="en-US" sz="1600" dirty="0" smtClean="0"/>
              <a:t>.</a:t>
            </a:r>
            <a:endParaRPr lang="en-US" sz="1600" dirty="0" smtClean="0">
              <a:solidFill>
                <a:schemeClr val="tx1"/>
              </a:solidFill>
            </a:endParaRPr>
          </a:p>
          <a:p>
            <a:pPr>
              <a:lnSpc>
                <a:spcPct val="50000"/>
              </a:lnSpc>
            </a:pPr>
            <a:endParaRPr lang="en-US" sz="1600" dirty="0" smtClean="0"/>
          </a:p>
          <a:p>
            <a:r>
              <a:rPr lang="en-US" sz="1600" dirty="0" smtClean="0"/>
              <a:t>Coalition for Juvenile Justice.</a:t>
            </a:r>
            <a:br>
              <a:rPr lang="en-US" sz="1600" dirty="0" smtClean="0"/>
            </a:br>
            <a:r>
              <a:rPr lang="en-US" sz="1600" dirty="0" smtClean="0">
                <a:solidFill>
                  <a:schemeClr val="tx1"/>
                </a:solidFill>
                <a:hlinkClick r:id="rId3"/>
              </a:rPr>
              <a:t>Applying </a:t>
            </a:r>
            <a:r>
              <a:rPr lang="en-US" sz="1600" dirty="0">
                <a:solidFill>
                  <a:schemeClr val="tx1"/>
                </a:solidFill>
                <a:hlinkClick r:id="rId3"/>
              </a:rPr>
              <a:t>Research to Practice Brief: What Are the Implications of Adolescent Brain Development for Juvenile </a:t>
            </a:r>
            <a:r>
              <a:rPr lang="en-US" sz="1600" dirty="0" smtClean="0">
                <a:solidFill>
                  <a:schemeClr val="tx1"/>
                </a:solidFill>
                <a:hlinkClick r:id="rId3"/>
              </a:rPr>
              <a:t>Justice?</a:t>
            </a:r>
            <a:r>
              <a:rPr lang="en-US" sz="1600" dirty="0" smtClean="0">
                <a:solidFill>
                  <a:schemeClr val="tx1"/>
                </a:solidFill>
              </a:rPr>
              <a:t> </a:t>
            </a:r>
          </a:p>
          <a:p>
            <a:pPr>
              <a:lnSpc>
                <a:spcPct val="50000"/>
              </a:lnSpc>
            </a:pPr>
            <a:endParaRPr lang="en-US" sz="1600" dirty="0" smtClean="0">
              <a:solidFill>
                <a:schemeClr val="tx1"/>
              </a:solidFill>
              <a:hlinkClick r:id="rId4"/>
            </a:endParaRPr>
          </a:p>
          <a:p>
            <a:r>
              <a:rPr lang="en-US" sz="1600" dirty="0" smtClean="0"/>
              <a:t>International Association of Chiefs of Police. </a:t>
            </a:r>
            <a:br>
              <a:rPr lang="en-US" sz="1600" dirty="0" smtClean="0"/>
            </a:br>
            <a:r>
              <a:rPr lang="en-US" sz="1600" dirty="0" smtClean="0">
                <a:solidFill>
                  <a:schemeClr val="tx1"/>
                </a:solidFill>
                <a:hlinkClick r:id="rId4"/>
              </a:rPr>
              <a:t>The </a:t>
            </a:r>
            <a:r>
              <a:rPr lang="en-US" sz="1600" dirty="0">
                <a:solidFill>
                  <a:schemeClr val="tx1"/>
                </a:solidFill>
                <a:hlinkClick r:id="rId4"/>
              </a:rPr>
              <a:t>Effects of Adolescent Development on </a:t>
            </a:r>
            <a:r>
              <a:rPr lang="en-US" sz="1600" dirty="0" smtClean="0">
                <a:solidFill>
                  <a:schemeClr val="tx1"/>
                </a:solidFill>
                <a:hlinkClick r:id="rId4"/>
              </a:rPr>
              <a:t>Policing</a:t>
            </a:r>
            <a:r>
              <a:rPr lang="en-US" sz="1600" dirty="0" smtClean="0">
                <a:solidFill>
                  <a:schemeClr val="tx1"/>
                </a:solidFill>
              </a:rPr>
              <a:t>. </a:t>
            </a:r>
            <a:endParaRPr lang="en-US" sz="16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17</a:t>
            </a:fld>
            <a:endParaRPr lang="en-US" altLang="en-US" dirty="0"/>
          </a:p>
        </p:txBody>
      </p:sp>
    </p:spTree>
    <p:extLst>
      <p:ext uri="{BB962C8B-B14F-4D97-AF65-F5344CB8AC3E}">
        <p14:creationId xmlns:p14="http://schemas.microsoft.com/office/powerpoint/2010/main" val="30089449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Understanding and using positive youth development principles</a:t>
            </a:r>
          </a:p>
        </p:txBody>
      </p:sp>
      <p:sp>
        <p:nvSpPr>
          <p:cNvPr id="5" name="Text Placeholder 4"/>
          <p:cNvSpPr>
            <a:spLocks noGrp="1"/>
          </p:cNvSpPr>
          <p:nvPr>
            <p:ph type="body" idx="1"/>
          </p:nvPr>
        </p:nvSpPr>
        <p:spPr/>
        <p:txBody>
          <a:bodyPr/>
          <a:lstStyle/>
          <a:p>
            <a:r>
              <a:rPr lang="en-US" dirty="0" smtClean="0"/>
              <a:t>Principle 3</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18</a:t>
            </a:fld>
            <a:endParaRPr lang="en-US" altLang="en-US" dirty="0"/>
          </a:p>
        </p:txBody>
      </p:sp>
    </p:spTree>
    <p:extLst>
      <p:ext uri="{BB962C8B-B14F-4D97-AF65-F5344CB8AC3E}">
        <p14:creationId xmlns:p14="http://schemas.microsoft.com/office/powerpoint/2010/main" val="33979587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3</a:t>
            </a:r>
            <a:endParaRPr lang="en-US" altLang="en-US" dirty="0"/>
          </a:p>
        </p:txBody>
      </p:sp>
      <p:sp>
        <p:nvSpPr>
          <p:cNvPr id="22533" name="Rectangle 5"/>
          <p:cNvSpPr>
            <a:spLocks noGrp="1" noChangeArrowheads="1"/>
          </p:cNvSpPr>
          <p:nvPr>
            <p:ph type="body" idx="1"/>
          </p:nvPr>
        </p:nvSpPr>
        <p:spPr/>
        <p:txBody>
          <a:bodyPr/>
          <a:lstStyle/>
          <a:p>
            <a:r>
              <a:rPr lang="en-US" dirty="0"/>
              <a:t>Judicial, legal, law enforcement, justice, social service and school professionals should </a:t>
            </a:r>
            <a:r>
              <a:rPr lang="en-US" b="1" dirty="0" smtClean="0"/>
              <a:t>u</a:t>
            </a:r>
            <a:r>
              <a:rPr lang="en-US" b="1" dirty="0" smtClean="0">
                <a:solidFill>
                  <a:schemeClr val="tx1"/>
                </a:solidFill>
              </a:rPr>
              <a:t>nderstand </a:t>
            </a:r>
            <a:r>
              <a:rPr lang="en-US" b="1" dirty="0">
                <a:solidFill>
                  <a:schemeClr val="tx1"/>
                </a:solidFill>
              </a:rPr>
              <a:t>positive youth development principles and how they can be used to achieve better outcomes for court-involved </a:t>
            </a:r>
            <a:r>
              <a:rPr lang="en-US" b="1" dirty="0" smtClean="0">
                <a:solidFill>
                  <a:schemeClr val="tx1"/>
                </a:solidFill>
              </a:rPr>
              <a:t>youth.</a:t>
            </a:r>
            <a:endParaRPr lang="en-US" b="1" dirty="0">
              <a:solidFill>
                <a:schemeClr val="tx1"/>
              </a:solidFill>
            </a:endParaRP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19</a:t>
            </a:fld>
            <a:endParaRPr lang="en-US" altLang="en-US" dirty="0"/>
          </a:p>
        </p:txBody>
      </p:sp>
    </p:spTree>
    <p:extLst>
      <p:ext uri="{BB962C8B-B14F-4D97-AF65-F5344CB8AC3E}">
        <p14:creationId xmlns:p14="http://schemas.microsoft.com/office/powerpoint/2010/main" val="28053325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b="1" dirty="0">
                <a:solidFill>
                  <a:schemeClr val="tx1"/>
                </a:solidFill>
              </a:rPr>
              <a:t>Positive Youth Development (PYD</a:t>
            </a:r>
            <a:r>
              <a:rPr lang="en-US" sz="2400" b="1" dirty="0" smtClean="0">
                <a:solidFill>
                  <a:schemeClr val="tx1"/>
                </a:solidFill>
              </a:rPr>
              <a:t>):</a:t>
            </a:r>
          </a:p>
          <a:p>
            <a:pPr marL="457200" indent="-457200">
              <a:buFont typeface="Arial" panose="020B0604020202020204" pitchFamily="34" charset="0"/>
              <a:buChar char="•"/>
            </a:pPr>
            <a:r>
              <a:rPr lang="en-US" sz="2200" dirty="0" smtClean="0">
                <a:solidFill>
                  <a:schemeClr val="tx1"/>
                </a:solidFill>
              </a:rPr>
              <a:t>Focuses </a:t>
            </a:r>
            <a:r>
              <a:rPr lang="en-US" sz="2200" dirty="0">
                <a:solidFill>
                  <a:schemeClr val="tx1"/>
                </a:solidFill>
              </a:rPr>
              <a:t>on assets and skills, rather than risks and </a:t>
            </a:r>
            <a:r>
              <a:rPr lang="en-US" sz="2200" dirty="0" smtClean="0">
                <a:solidFill>
                  <a:schemeClr val="tx1"/>
                </a:solidFill>
              </a:rPr>
              <a:t>problems</a:t>
            </a:r>
          </a:p>
          <a:p>
            <a:pPr marL="457200" indent="-457200">
              <a:buFont typeface="Arial" panose="020B0604020202020204" pitchFamily="34" charset="0"/>
              <a:buChar char="•"/>
            </a:pPr>
            <a:r>
              <a:rPr lang="en-US" sz="2200" dirty="0" smtClean="0">
                <a:solidFill>
                  <a:schemeClr val="tx1"/>
                </a:solidFill>
              </a:rPr>
              <a:t>Allows </a:t>
            </a:r>
            <a:r>
              <a:rPr lang="en-US" sz="2200" dirty="0">
                <a:solidFill>
                  <a:schemeClr val="tx1"/>
                </a:solidFill>
              </a:rPr>
              <a:t>youth to develop decision-making abilities, work as part of a team, and help </a:t>
            </a:r>
            <a:r>
              <a:rPr lang="en-US" sz="2200" dirty="0" smtClean="0">
                <a:solidFill>
                  <a:schemeClr val="tx1"/>
                </a:solidFill>
              </a:rPr>
              <a:t>others</a:t>
            </a:r>
          </a:p>
          <a:p>
            <a:pPr>
              <a:lnSpc>
                <a:spcPct val="50000"/>
              </a:lnSpc>
            </a:pPr>
            <a:endParaRPr lang="en-US" sz="2200" dirty="0"/>
          </a:p>
          <a:p>
            <a:r>
              <a:rPr lang="en-US" sz="2400" dirty="0" smtClean="0">
                <a:solidFill>
                  <a:schemeClr val="tx1"/>
                </a:solidFill>
              </a:rPr>
              <a:t>Research </a:t>
            </a:r>
            <a:r>
              <a:rPr lang="en-US" sz="2400" dirty="0">
                <a:solidFill>
                  <a:schemeClr val="tx1"/>
                </a:solidFill>
              </a:rPr>
              <a:t>has shown </a:t>
            </a:r>
            <a:r>
              <a:rPr lang="en-US" sz="2400" dirty="0" smtClean="0">
                <a:solidFill>
                  <a:schemeClr val="tx1"/>
                </a:solidFill>
              </a:rPr>
              <a:t>this focus is </a:t>
            </a:r>
            <a:r>
              <a:rPr lang="en-US" sz="2400" dirty="0">
                <a:solidFill>
                  <a:schemeClr val="tx1"/>
                </a:solidFill>
              </a:rPr>
              <a:t>more effective than approaches that only address </a:t>
            </a:r>
            <a:r>
              <a:rPr lang="en-US" sz="2400" dirty="0" smtClean="0">
                <a:solidFill>
                  <a:schemeClr val="tx1"/>
                </a:solidFill>
              </a:rPr>
              <a:t>a youth’s needs </a:t>
            </a:r>
            <a:r>
              <a:rPr lang="en-US" sz="2400" dirty="0">
                <a:solidFill>
                  <a:schemeClr val="tx1"/>
                </a:solidFill>
              </a:rPr>
              <a:t>or weaknesses.</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20</a:t>
            </a:fld>
            <a:endParaRPr lang="en-US" altLang="en-US" dirty="0"/>
          </a:p>
        </p:txBody>
      </p:sp>
    </p:spTree>
    <p:extLst>
      <p:ext uri="{BB962C8B-B14F-4D97-AF65-F5344CB8AC3E}">
        <p14:creationId xmlns:p14="http://schemas.microsoft.com/office/powerpoint/2010/main" val="38102431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Activity</a:t>
            </a:r>
            <a:endParaRPr lang="en-US" dirty="0"/>
          </a:p>
        </p:txBody>
      </p:sp>
      <p:sp>
        <p:nvSpPr>
          <p:cNvPr id="3" name="Content Placeholder 2"/>
          <p:cNvSpPr>
            <a:spLocks noGrp="1"/>
          </p:cNvSpPr>
          <p:nvPr>
            <p:ph idx="1"/>
          </p:nvPr>
        </p:nvSpPr>
        <p:spPr>
          <a:xfrm>
            <a:off x="228600" y="1676401"/>
            <a:ext cx="8686800" cy="4572000"/>
          </a:xfrm>
        </p:spPr>
        <p:txBody>
          <a:bodyPr/>
          <a:lstStyle/>
          <a:p>
            <a:pPr marL="342900" indent="-342900">
              <a:spcBef>
                <a:spcPts val="0"/>
              </a:spcBef>
              <a:spcAft>
                <a:spcPts val="300"/>
              </a:spcAft>
              <a:buSzPct val="100000"/>
              <a:buFont typeface="+mj-lt"/>
              <a:buAutoNum type="arabicPeriod"/>
            </a:pPr>
            <a:r>
              <a:rPr lang="en-US" sz="1600" dirty="0" smtClean="0">
                <a:solidFill>
                  <a:schemeClr val="tx1"/>
                </a:solidFill>
              </a:rPr>
              <a:t>Write </a:t>
            </a:r>
            <a:r>
              <a:rPr lang="en-US" sz="1600" dirty="0">
                <a:solidFill>
                  <a:schemeClr val="tx1"/>
                </a:solidFill>
              </a:rPr>
              <a:t>on a piece of paper what relationships, activities, or interests </a:t>
            </a:r>
            <a:r>
              <a:rPr lang="en-US" sz="1600" dirty="0" smtClean="0">
                <a:solidFill>
                  <a:schemeClr val="tx1"/>
                </a:solidFill>
              </a:rPr>
              <a:t>you enjoyed during your adolescence and that you feel </a:t>
            </a:r>
            <a:r>
              <a:rPr lang="en-US" sz="1600" dirty="0">
                <a:solidFill>
                  <a:schemeClr val="tx1"/>
                </a:solidFill>
              </a:rPr>
              <a:t>contributed to </a:t>
            </a:r>
            <a:r>
              <a:rPr lang="en-US" sz="1600" dirty="0" smtClean="0">
                <a:solidFill>
                  <a:schemeClr val="tx1"/>
                </a:solidFill>
              </a:rPr>
              <a:t>growing </a:t>
            </a:r>
            <a:r>
              <a:rPr lang="en-US" sz="1600" dirty="0">
                <a:solidFill>
                  <a:schemeClr val="tx1"/>
                </a:solidFill>
              </a:rPr>
              <a:t>into a successful adult</a:t>
            </a:r>
            <a:r>
              <a:rPr lang="en-US" sz="1600" dirty="0" smtClean="0">
                <a:solidFill>
                  <a:schemeClr val="tx1"/>
                </a:solidFill>
              </a:rPr>
              <a:t>. </a:t>
            </a:r>
          </a:p>
          <a:p>
            <a:pPr marL="342900" indent="-342900">
              <a:spcBef>
                <a:spcPts val="0"/>
              </a:spcBef>
              <a:spcAft>
                <a:spcPts val="300"/>
              </a:spcAft>
              <a:buSzPct val="100000"/>
              <a:buFont typeface="+mj-lt"/>
              <a:buAutoNum type="arabicPeriod"/>
            </a:pPr>
            <a:r>
              <a:rPr lang="en-US" sz="1600" dirty="0" smtClean="0">
                <a:solidFill>
                  <a:schemeClr val="tx1"/>
                </a:solidFill>
              </a:rPr>
              <a:t>Pass </a:t>
            </a:r>
            <a:r>
              <a:rPr lang="en-US" sz="1600" dirty="0">
                <a:solidFill>
                  <a:schemeClr val="tx1"/>
                </a:solidFill>
              </a:rPr>
              <a:t>the paper to the person </a:t>
            </a:r>
            <a:r>
              <a:rPr lang="en-US" sz="1600" dirty="0" smtClean="0">
                <a:solidFill>
                  <a:schemeClr val="tx1"/>
                </a:solidFill>
              </a:rPr>
              <a:t>on your left. </a:t>
            </a:r>
          </a:p>
          <a:p>
            <a:pPr marL="342900" indent="-342900">
              <a:spcBef>
                <a:spcPts val="0"/>
              </a:spcBef>
              <a:spcAft>
                <a:spcPts val="300"/>
              </a:spcAft>
              <a:buSzPct val="100000"/>
              <a:buFont typeface="+mj-lt"/>
              <a:buAutoNum type="arabicPeriod"/>
            </a:pPr>
            <a:r>
              <a:rPr lang="en-US" sz="1600" dirty="0" smtClean="0">
                <a:solidFill>
                  <a:schemeClr val="tx1"/>
                </a:solidFill>
              </a:rPr>
              <a:t>Read your partner’s paper:</a:t>
            </a:r>
          </a:p>
          <a:p>
            <a:pPr marL="1035050" lvl="1" indent="-342900">
              <a:spcBef>
                <a:spcPts val="0"/>
              </a:spcBef>
              <a:spcAft>
                <a:spcPts val="300"/>
              </a:spcAft>
              <a:buSzPct val="100000"/>
              <a:buFont typeface="+mj-lt"/>
              <a:buAutoNum type="alphaUcPeriod"/>
            </a:pPr>
            <a:r>
              <a:rPr lang="en-US" sz="1600" dirty="0" smtClean="0"/>
              <a:t>Think about w</a:t>
            </a:r>
            <a:r>
              <a:rPr lang="en-US" sz="1600" dirty="0" smtClean="0">
                <a:solidFill>
                  <a:schemeClr val="tx1"/>
                </a:solidFill>
              </a:rPr>
              <a:t>hether </a:t>
            </a:r>
            <a:r>
              <a:rPr lang="en-US" sz="1600" dirty="0">
                <a:solidFill>
                  <a:schemeClr val="tx1"/>
                </a:solidFill>
              </a:rPr>
              <a:t>or not these relationships, activities, etc. would be achievable for young people who have unmet needs and become involved with the status offense system</a:t>
            </a:r>
            <a:r>
              <a:rPr lang="en-US" sz="1600" dirty="0" smtClean="0">
                <a:solidFill>
                  <a:schemeClr val="tx1"/>
                </a:solidFill>
              </a:rPr>
              <a:t>. </a:t>
            </a:r>
          </a:p>
          <a:p>
            <a:pPr marL="1035050" lvl="1" indent="-342900">
              <a:spcBef>
                <a:spcPts val="0"/>
              </a:spcBef>
              <a:spcAft>
                <a:spcPts val="300"/>
              </a:spcAft>
              <a:buSzPct val="100000"/>
              <a:buFont typeface="+mj-lt"/>
              <a:buAutoNum type="alphaUcPeriod"/>
            </a:pPr>
            <a:r>
              <a:rPr lang="en-US" sz="1600" dirty="0"/>
              <a:t>Write down potential </a:t>
            </a:r>
            <a:r>
              <a:rPr lang="en-US" sz="1600" dirty="0" smtClean="0"/>
              <a:t>barriers.</a:t>
            </a:r>
          </a:p>
          <a:p>
            <a:pPr marL="342900" indent="-342900">
              <a:spcBef>
                <a:spcPts val="0"/>
              </a:spcBef>
              <a:spcAft>
                <a:spcPts val="300"/>
              </a:spcAft>
              <a:buSzPct val="100000"/>
              <a:buFont typeface="+mj-lt"/>
              <a:buAutoNum type="arabicPeriod"/>
            </a:pPr>
            <a:r>
              <a:rPr lang="en-US" sz="1600" dirty="0" smtClean="0"/>
              <a:t>Pass </a:t>
            </a:r>
            <a:r>
              <a:rPr lang="en-US" sz="1600" dirty="0"/>
              <a:t>the paper to the </a:t>
            </a:r>
            <a:r>
              <a:rPr lang="en-US" sz="1600" dirty="0" smtClean="0"/>
              <a:t>left.</a:t>
            </a:r>
            <a:endParaRPr lang="en-US" sz="1600" dirty="0"/>
          </a:p>
          <a:p>
            <a:pPr marL="342900" indent="-342900">
              <a:spcBef>
                <a:spcPts val="0"/>
              </a:spcBef>
              <a:spcAft>
                <a:spcPts val="300"/>
              </a:spcAft>
              <a:buSzPct val="100000"/>
              <a:buFont typeface="+mj-lt"/>
              <a:buAutoNum type="arabicPeriod"/>
            </a:pPr>
            <a:r>
              <a:rPr lang="en-US" sz="1600" dirty="0" smtClean="0"/>
              <a:t>Read your new partner’s paper:</a:t>
            </a:r>
          </a:p>
          <a:p>
            <a:pPr marL="1035050" lvl="1" indent="-342900">
              <a:spcBef>
                <a:spcPts val="0"/>
              </a:spcBef>
              <a:spcAft>
                <a:spcPts val="300"/>
              </a:spcAft>
              <a:buSzPct val="100000"/>
              <a:buFont typeface="+mj-lt"/>
              <a:buAutoNum type="alphaUcPeriod"/>
            </a:pPr>
            <a:r>
              <a:rPr lang="en-US" sz="1600" dirty="0" smtClean="0"/>
              <a:t>L</a:t>
            </a:r>
            <a:r>
              <a:rPr lang="en-US" sz="1600" dirty="0" smtClean="0">
                <a:solidFill>
                  <a:schemeClr val="tx1"/>
                </a:solidFill>
              </a:rPr>
              <a:t>ook </a:t>
            </a:r>
            <a:r>
              <a:rPr lang="en-US" sz="1600" dirty="0">
                <a:solidFill>
                  <a:schemeClr val="tx1"/>
                </a:solidFill>
              </a:rPr>
              <a:t>at the </a:t>
            </a:r>
            <a:r>
              <a:rPr lang="en-US" sz="1600" dirty="0" smtClean="0">
                <a:solidFill>
                  <a:schemeClr val="tx1"/>
                </a:solidFill>
              </a:rPr>
              <a:t>activities/relationships </a:t>
            </a:r>
            <a:r>
              <a:rPr lang="en-US" sz="1600" dirty="0">
                <a:solidFill>
                  <a:schemeClr val="tx1"/>
                </a:solidFill>
              </a:rPr>
              <a:t>and the barriers </a:t>
            </a:r>
            <a:r>
              <a:rPr lang="en-US" sz="1600" dirty="0" smtClean="0">
                <a:solidFill>
                  <a:schemeClr val="tx1"/>
                </a:solidFill>
              </a:rPr>
              <a:t>on the paper you have received.</a:t>
            </a:r>
          </a:p>
          <a:p>
            <a:pPr marL="1035050" lvl="1" indent="-342900">
              <a:spcBef>
                <a:spcPts val="0"/>
              </a:spcBef>
              <a:spcAft>
                <a:spcPts val="300"/>
              </a:spcAft>
              <a:buSzPct val="100000"/>
              <a:buFont typeface="+mj-lt"/>
              <a:buAutoNum type="alphaUcPeriod"/>
            </a:pPr>
            <a:r>
              <a:rPr lang="en-US" sz="1600" dirty="0"/>
              <a:t>T</a:t>
            </a:r>
            <a:r>
              <a:rPr lang="en-US" sz="1600" dirty="0" smtClean="0">
                <a:solidFill>
                  <a:schemeClr val="tx1"/>
                </a:solidFill>
              </a:rPr>
              <a:t>hink </a:t>
            </a:r>
            <a:r>
              <a:rPr lang="en-US" sz="1600" dirty="0">
                <a:solidFill>
                  <a:schemeClr val="tx1"/>
                </a:solidFill>
              </a:rPr>
              <a:t>about ways that these </a:t>
            </a:r>
            <a:r>
              <a:rPr lang="en-US" sz="1600" dirty="0" smtClean="0">
                <a:solidFill>
                  <a:schemeClr val="tx1"/>
                </a:solidFill>
              </a:rPr>
              <a:t>opportunities </a:t>
            </a:r>
            <a:r>
              <a:rPr lang="en-US" sz="1600" dirty="0">
                <a:solidFill>
                  <a:schemeClr val="tx1"/>
                </a:solidFill>
              </a:rPr>
              <a:t>could be supported for youth charged with status </a:t>
            </a:r>
            <a:r>
              <a:rPr lang="en-US" sz="1600" dirty="0" smtClean="0">
                <a:solidFill>
                  <a:schemeClr val="tx1"/>
                </a:solidFill>
              </a:rPr>
              <a:t>offenses </a:t>
            </a:r>
            <a:r>
              <a:rPr lang="en-US" sz="1600" dirty="0">
                <a:solidFill>
                  <a:schemeClr val="tx1"/>
                </a:solidFill>
              </a:rPr>
              <a:t>and ways the identified barriers cold be overcome</a:t>
            </a:r>
            <a:r>
              <a:rPr lang="en-US" sz="1600" dirty="0" smtClean="0">
                <a:solidFill>
                  <a:schemeClr val="tx1"/>
                </a:solidFill>
              </a:rPr>
              <a:t>. </a:t>
            </a:r>
          </a:p>
          <a:p>
            <a:pPr marL="342900" indent="-342900">
              <a:spcBef>
                <a:spcPts val="0"/>
              </a:spcBef>
              <a:spcAft>
                <a:spcPts val="300"/>
              </a:spcAft>
              <a:buSzPct val="100000"/>
              <a:buFont typeface="+mj-lt"/>
              <a:buAutoNum type="arabicPeriod"/>
            </a:pPr>
            <a:r>
              <a:rPr lang="en-US" sz="1600" dirty="0" smtClean="0">
                <a:solidFill>
                  <a:schemeClr val="tx1"/>
                </a:solidFill>
              </a:rPr>
              <a:t>Share these ideas, </a:t>
            </a:r>
            <a:r>
              <a:rPr lang="en-US" sz="1600" dirty="0">
                <a:solidFill>
                  <a:schemeClr val="tx1"/>
                </a:solidFill>
              </a:rPr>
              <a:t>pointing out when someone identifies a principle of positive youth development or a way to foster it in court-involved youth.</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21</a:t>
            </a:fld>
            <a:endParaRPr lang="en-US" altLang="en-US" dirty="0"/>
          </a:p>
        </p:txBody>
      </p:sp>
    </p:spTree>
    <p:extLst>
      <p:ext uri="{BB962C8B-B14F-4D97-AF65-F5344CB8AC3E}">
        <p14:creationId xmlns:p14="http://schemas.microsoft.com/office/powerpoint/2010/main" val="11716205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sz="2200" dirty="0" smtClean="0"/>
              <a:t>Encourage </a:t>
            </a:r>
            <a:r>
              <a:rPr lang="en-US" sz="2200" dirty="0"/>
              <a:t>youth relationships with adults other than parents who can serve as positive role models and advisors.</a:t>
            </a:r>
          </a:p>
          <a:p>
            <a:pPr marL="457200" indent="-457200">
              <a:buFont typeface="Arial" panose="020B0604020202020204" pitchFamily="34" charset="0"/>
              <a:buChar char="•"/>
            </a:pPr>
            <a:r>
              <a:rPr lang="en-US" sz="2200" dirty="0"/>
              <a:t>Promote safe and healthy relationships with peers, based on shared interests and support.</a:t>
            </a:r>
          </a:p>
          <a:p>
            <a:pPr marL="457200" indent="-457200">
              <a:buFont typeface="Arial" panose="020B0604020202020204" pitchFamily="34" charset="0"/>
              <a:buChar char="•"/>
            </a:pPr>
            <a:r>
              <a:rPr lang="en-US" sz="2200" dirty="0"/>
              <a:t>Encourage healthy lifestyle choices, including exercise and nutrition.</a:t>
            </a:r>
          </a:p>
          <a:p>
            <a:pPr marL="457200" indent="-457200">
              <a:buFont typeface="Arial" panose="020B0604020202020204" pitchFamily="34" charset="0"/>
              <a:buChar char="•"/>
            </a:pPr>
            <a:r>
              <a:rPr lang="en-US" sz="2200" dirty="0"/>
              <a:t>Support positive organized activities, such as sports, the arts, or faith-based leagues or groups that give youth a sense of belonging</a:t>
            </a:r>
            <a:r>
              <a:rPr lang="en-US" sz="2200" dirty="0" smtClean="0"/>
              <a:t>.</a:t>
            </a:r>
            <a:endParaRPr lang="en-US" sz="22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22</a:t>
            </a:fld>
            <a:endParaRPr lang="en-US" altLang="en-US" dirty="0"/>
          </a:p>
        </p:txBody>
      </p:sp>
    </p:spTree>
    <p:extLst>
      <p:ext uri="{BB962C8B-B14F-4D97-AF65-F5344CB8AC3E}">
        <p14:creationId xmlns:p14="http://schemas.microsoft.com/office/powerpoint/2010/main" val="20087940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sz="2200" dirty="0" smtClean="0"/>
              <a:t>Allow </a:t>
            </a:r>
            <a:r>
              <a:rPr lang="en-US" sz="2200" dirty="0"/>
              <a:t>youth to participate in activities that enable them to be engaged in and feel attached to their community and local events.</a:t>
            </a:r>
          </a:p>
          <a:p>
            <a:pPr marL="457200" indent="-457200">
              <a:buFont typeface="Arial" panose="020B0604020202020204" pitchFamily="34" charset="0"/>
              <a:buChar char="•"/>
            </a:pPr>
            <a:r>
              <a:rPr lang="en-US" sz="2200" dirty="0"/>
              <a:t>Place youth in situations where they are able to make good decisions, use good judgment, come to understand the risks and consequences of their own decisions, set goals, and envision a future where their goals are achieved.</a:t>
            </a:r>
          </a:p>
          <a:p>
            <a:pPr marL="457200" indent="-457200">
              <a:buFont typeface="Arial" panose="020B0604020202020204" pitchFamily="34" charset="0"/>
              <a:buChar char="•"/>
            </a:pPr>
            <a:r>
              <a:rPr lang="en-US" sz="2200" dirty="0"/>
              <a:t>Support honest </a:t>
            </a:r>
            <a:r>
              <a:rPr lang="en-US" sz="2200" dirty="0" smtClean="0"/>
              <a:t>discussions </a:t>
            </a:r>
            <a:r>
              <a:rPr lang="en-US" sz="2200" dirty="0"/>
              <a:t>between adolescents and their parents that address and resolve </a:t>
            </a:r>
            <a:r>
              <a:rPr lang="en-US" sz="2200" dirty="0" smtClean="0"/>
              <a:t>conflict, encourage development, </a:t>
            </a:r>
            <a:r>
              <a:rPr lang="en-US" sz="2200" dirty="0"/>
              <a:t>and </a:t>
            </a:r>
            <a:r>
              <a:rPr lang="en-US" sz="2200" dirty="0" smtClean="0"/>
              <a:t>recognize </a:t>
            </a:r>
            <a:r>
              <a:rPr lang="en-US" sz="2200" dirty="0"/>
              <a:t>strengths and accomplishments.</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23</a:t>
            </a:fld>
            <a:endParaRPr lang="en-US" altLang="en-US" dirty="0"/>
          </a:p>
        </p:txBody>
      </p:sp>
    </p:spTree>
    <p:extLst>
      <p:ext uri="{BB962C8B-B14F-4D97-AF65-F5344CB8AC3E}">
        <p14:creationId xmlns:p14="http://schemas.microsoft.com/office/powerpoint/2010/main" val="30263510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smtClean="0">
                <a:latin typeface="Century Gothic"/>
                <a:cs typeface="Century Gothic"/>
              </a:rPr>
              <a:t>Coalition for Juvenile Justice. </a:t>
            </a:r>
            <a:br>
              <a:rPr lang="en-US" sz="1600" dirty="0" smtClean="0">
                <a:latin typeface="Century Gothic"/>
                <a:cs typeface="Century Gothic"/>
              </a:rPr>
            </a:br>
            <a:r>
              <a:rPr lang="en-US" sz="1600" dirty="0" smtClean="0">
                <a:solidFill>
                  <a:schemeClr val="tx1"/>
                </a:solidFill>
                <a:latin typeface="Century Gothic"/>
                <a:cs typeface="Century Gothic"/>
                <a:hlinkClick r:id="rId2"/>
              </a:rPr>
              <a:t>Positive </a:t>
            </a:r>
            <a:r>
              <a:rPr lang="en-US" sz="1600" dirty="0">
                <a:solidFill>
                  <a:schemeClr val="tx1"/>
                </a:solidFill>
                <a:latin typeface="Century Gothic"/>
                <a:cs typeface="Century Gothic"/>
                <a:hlinkClick r:id="rId2"/>
              </a:rPr>
              <a:t>Youth Justice: Framing Justice Interventions Using the </a:t>
            </a:r>
            <a:r>
              <a:rPr lang="en-US" sz="1600" dirty="0" smtClean="0">
                <a:solidFill>
                  <a:schemeClr val="tx1"/>
                </a:solidFill>
                <a:latin typeface="Century Gothic"/>
                <a:cs typeface="Century Gothic"/>
                <a:hlinkClick r:id="rId2"/>
              </a:rPr>
              <a:t/>
            </a:r>
            <a:br>
              <a:rPr lang="en-US" sz="1600" dirty="0" smtClean="0">
                <a:solidFill>
                  <a:schemeClr val="tx1"/>
                </a:solidFill>
                <a:latin typeface="Century Gothic"/>
                <a:cs typeface="Century Gothic"/>
                <a:hlinkClick r:id="rId2"/>
              </a:rPr>
            </a:br>
            <a:r>
              <a:rPr lang="en-US" sz="1600" dirty="0" smtClean="0">
                <a:solidFill>
                  <a:schemeClr val="tx1"/>
                </a:solidFill>
                <a:latin typeface="Century Gothic"/>
                <a:cs typeface="Century Gothic"/>
                <a:hlinkClick r:id="rId2"/>
              </a:rPr>
              <a:t>Concepts </a:t>
            </a:r>
            <a:r>
              <a:rPr lang="en-US" sz="1600" dirty="0">
                <a:solidFill>
                  <a:schemeClr val="tx1"/>
                </a:solidFill>
                <a:latin typeface="Century Gothic"/>
                <a:cs typeface="Century Gothic"/>
                <a:hlinkClick r:id="rId2"/>
              </a:rPr>
              <a:t>of Positive Youth Development</a:t>
            </a:r>
            <a:r>
              <a:rPr lang="en-US" sz="1600" dirty="0" smtClean="0">
                <a:solidFill>
                  <a:schemeClr val="tx1"/>
                </a:solidFill>
                <a:latin typeface="Century Gothic"/>
                <a:cs typeface="Century Gothic"/>
              </a:rPr>
              <a:t>. </a:t>
            </a:r>
          </a:p>
          <a:p>
            <a:endParaRPr lang="en-US" sz="1600" dirty="0" smtClean="0">
              <a:latin typeface="Century Gothic"/>
              <a:cs typeface="Century Gothic"/>
              <a:hlinkClick r:id="rId3"/>
            </a:endParaRPr>
          </a:p>
          <a:p>
            <a:r>
              <a:rPr lang="en-US" sz="1600" dirty="0" smtClean="0">
                <a:latin typeface="Century Gothic"/>
                <a:cs typeface="Century Gothic"/>
              </a:rPr>
              <a:t>Coalition for Juvenile Justice. </a:t>
            </a:r>
            <a:br>
              <a:rPr lang="en-US" sz="1600" dirty="0" smtClean="0">
                <a:latin typeface="Century Gothic"/>
                <a:cs typeface="Century Gothic"/>
              </a:rPr>
            </a:br>
            <a:r>
              <a:rPr lang="en-US" sz="1600" dirty="0" smtClean="0">
                <a:latin typeface="Century Gothic"/>
                <a:cs typeface="Century Gothic"/>
                <a:hlinkClick r:id="rId3"/>
              </a:rPr>
              <a:t>Applying </a:t>
            </a:r>
            <a:r>
              <a:rPr lang="en-US" sz="1600" dirty="0">
                <a:latin typeface="Century Gothic"/>
                <a:cs typeface="Century Gothic"/>
                <a:hlinkClick r:id="rId3"/>
              </a:rPr>
              <a:t>Research to Practice Brief: What Are the Implications of Adolescent Brain Development for Juvenile </a:t>
            </a:r>
            <a:r>
              <a:rPr lang="en-US" sz="1600" dirty="0" smtClean="0">
                <a:latin typeface="Century Gothic"/>
                <a:cs typeface="Century Gothic"/>
                <a:hlinkClick r:id="rId3"/>
              </a:rPr>
              <a:t>Justice?</a:t>
            </a:r>
            <a:r>
              <a:rPr lang="en-US" sz="1600" dirty="0" smtClean="0">
                <a:latin typeface="Century Gothic"/>
                <a:cs typeface="Century Gothic"/>
              </a:rPr>
              <a:t> </a:t>
            </a:r>
            <a:endParaRPr lang="en-US" sz="1600" dirty="0">
              <a:latin typeface="Century Gothic"/>
              <a:cs typeface="Century Gothic"/>
            </a:endParaRPr>
          </a:p>
          <a:p>
            <a:endParaRPr lang="en-US" sz="1600" dirty="0" smtClean="0">
              <a:latin typeface="Century Gothic"/>
              <a:cs typeface="Century Gothic"/>
              <a:hlinkClick r:id="rId4"/>
            </a:endParaRPr>
          </a:p>
          <a:p>
            <a:r>
              <a:rPr lang="en-US" sz="1600" dirty="0" smtClean="0">
                <a:latin typeface="Century Gothic"/>
                <a:cs typeface="Century Gothic"/>
              </a:rPr>
              <a:t>International Association of Chiefs of Police. </a:t>
            </a:r>
            <a:br>
              <a:rPr lang="en-US" sz="1600" dirty="0" smtClean="0">
                <a:latin typeface="Century Gothic"/>
                <a:cs typeface="Century Gothic"/>
              </a:rPr>
            </a:br>
            <a:r>
              <a:rPr lang="en-US" sz="1600" dirty="0" smtClean="0">
                <a:latin typeface="Century Gothic"/>
                <a:cs typeface="Century Gothic"/>
                <a:hlinkClick r:id="rId4"/>
              </a:rPr>
              <a:t>The </a:t>
            </a:r>
            <a:r>
              <a:rPr lang="en-US" sz="1600" dirty="0">
                <a:latin typeface="Century Gothic"/>
                <a:cs typeface="Century Gothic"/>
                <a:hlinkClick r:id="rId4"/>
              </a:rPr>
              <a:t>Effects of Adolescent Development on </a:t>
            </a:r>
            <a:r>
              <a:rPr lang="en-US" sz="1600" dirty="0" smtClean="0">
                <a:latin typeface="Century Gothic"/>
                <a:cs typeface="Century Gothic"/>
                <a:hlinkClick r:id="rId4"/>
              </a:rPr>
              <a:t>Policing</a:t>
            </a:r>
            <a:r>
              <a:rPr lang="en-US" sz="1600" dirty="0" smtClean="0">
                <a:latin typeface="Century Gothic"/>
                <a:cs typeface="Century Gothic"/>
              </a:rPr>
              <a:t>. </a:t>
            </a:r>
            <a:endParaRPr lang="en-US" sz="1600" dirty="0">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24</a:t>
            </a:fld>
            <a:endParaRPr lang="en-US" altLang="en-US" dirty="0"/>
          </a:p>
        </p:txBody>
      </p:sp>
    </p:spTree>
    <p:extLst>
      <p:ext uri="{BB962C8B-B14F-4D97-AF65-F5344CB8AC3E}">
        <p14:creationId xmlns:p14="http://schemas.microsoft.com/office/powerpoint/2010/main" val="519410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Identifying and responding to past trauma and other experiences</a:t>
            </a:r>
          </a:p>
        </p:txBody>
      </p:sp>
      <p:sp>
        <p:nvSpPr>
          <p:cNvPr id="5" name="Text Placeholder 4"/>
          <p:cNvSpPr>
            <a:spLocks noGrp="1"/>
          </p:cNvSpPr>
          <p:nvPr>
            <p:ph type="body" idx="1"/>
          </p:nvPr>
        </p:nvSpPr>
        <p:spPr/>
        <p:txBody>
          <a:bodyPr/>
          <a:lstStyle/>
          <a:p>
            <a:r>
              <a:rPr lang="en-US" dirty="0" smtClean="0"/>
              <a:t>Principle 4</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25</a:t>
            </a:fld>
            <a:endParaRPr lang="en-US" altLang="en-US" dirty="0"/>
          </a:p>
        </p:txBody>
      </p:sp>
    </p:spTree>
    <p:extLst>
      <p:ext uri="{BB962C8B-B14F-4D97-AF65-F5344CB8AC3E}">
        <p14:creationId xmlns:p14="http://schemas.microsoft.com/office/powerpoint/2010/main" val="1755062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4</a:t>
            </a:r>
            <a:endParaRPr lang="en-US" altLang="en-US" dirty="0"/>
          </a:p>
        </p:txBody>
      </p:sp>
      <p:sp>
        <p:nvSpPr>
          <p:cNvPr id="22533" name="Rectangle 5"/>
          <p:cNvSpPr>
            <a:spLocks noGrp="1" noChangeArrowheads="1"/>
          </p:cNvSpPr>
          <p:nvPr>
            <p:ph type="body" idx="1"/>
          </p:nvPr>
        </p:nvSpPr>
        <p:spPr/>
        <p:txBody>
          <a:bodyPr/>
          <a:lstStyle/>
          <a:p>
            <a:r>
              <a:rPr lang="en-US" dirty="0">
                <a:latin typeface="Century Gothic"/>
                <a:cs typeface="Century Gothic"/>
              </a:rPr>
              <a:t>Judicial, legal, law enforcement, justice, social service and school professionals should </a:t>
            </a:r>
            <a:r>
              <a:rPr lang="en-US" b="1" dirty="0" smtClean="0">
                <a:latin typeface="Century Gothic"/>
                <a:cs typeface="Century Gothic"/>
              </a:rPr>
              <a:t>e</a:t>
            </a:r>
            <a:r>
              <a:rPr lang="en-US" b="1" dirty="0" smtClean="0">
                <a:solidFill>
                  <a:schemeClr val="tx1"/>
                </a:solidFill>
                <a:latin typeface="Century Gothic"/>
                <a:cs typeface="Century Gothic"/>
              </a:rPr>
              <a:t>nsure </a:t>
            </a:r>
            <a:r>
              <a:rPr lang="en-US" b="1" dirty="0">
                <a:solidFill>
                  <a:schemeClr val="tx1"/>
                </a:solidFill>
                <a:latin typeface="Century Gothic"/>
                <a:cs typeface="Century Gothic"/>
              </a:rPr>
              <a:t>that past trauma and other experiences, which may underlie or lead to status-offending behaviors, are identified and responded to with appropriate screening, assessment, treatment, services, and supports.</a:t>
            </a: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26</a:t>
            </a:fld>
            <a:endParaRPr lang="en-US" altLang="en-US" dirty="0"/>
          </a:p>
        </p:txBody>
      </p:sp>
    </p:spTree>
    <p:extLst>
      <p:ext uri="{BB962C8B-B14F-4D97-AF65-F5344CB8AC3E}">
        <p14:creationId xmlns:p14="http://schemas.microsoft.com/office/powerpoint/2010/main" val="1179461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200" dirty="0">
                <a:solidFill>
                  <a:schemeClr val="tx1"/>
                </a:solidFill>
              </a:rPr>
              <a:t>Many youth alleged to have committed status offenses </a:t>
            </a:r>
            <a:r>
              <a:rPr lang="en-US" sz="2200" dirty="0" smtClean="0">
                <a:solidFill>
                  <a:schemeClr val="tx1"/>
                </a:solidFill>
              </a:rPr>
              <a:t>have been </a:t>
            </a:r>
            <a:r>
              <a:rPr lang="en-US" sz="2200" dirty="0">
                <a:solidFill>
                  <a:schemeClr val="tx1"/>
                </a:solidFill>
              </a:rPr>
              <a:t>victims of child abuse or neglect and/or </a:t>
            </a:r>
            <a:r>
              <a:rPr lang="en-US" sz="2200" dirty="0" smtClean="0">
                <a:solidFill>
                  <a:schemeClr val="tx1"/>
                </a:solidFill>
              </a:rPr>
              <a:t>witnessed </a:t>
            </a:r>
            <a:r>
              <a:rPr lang="en-US" sz="2200" dirty="0">
                <a:solidFill>
                  <a:schemeClr val="tx1"/>
                </a:solidFill>
              </a:rPr>
              <a:t>family or community </a:t>
            </a:r>
            <a:r>
              <a:rPr lang="en-US" sz="2200" dirty="0" smtClean="0">
                <a:solidFill>
                  <a:schemeClr val="tx1"/>
                </a:solidFill>
              </a:rPr>
              <a:t>violence. These </a:t>
            </a:r>
            <a:r>
              <a:rPr lang="en-US" sz="2200" dirty="0">
                <a:solidFill>
                  <a:schemeClr val="tx1"/>
                </a:solidFill>
              </a:rPr>
              <a:t>experiences may be traumatic and in some cases will lead to short- or long-term traumatic stress symptoms. </a:t>
            </a:r>
            <a:r>
              <a:rPr lang="en-US" sz="2200" dirty="0" smtClean="0">
                <a:solidFill>
                  <a:schemeClr val="tx1"/>
                </a:solidFill>
              </a:rPr>
              <a:t/>
            </a:r>
            <a:br>
              <a:rPr lang="en-US" sz="2200" dirty="0" smtClean="0">
                <a:solidFill>
                  <a:schemeClr val="tx1"/>
                </a:solidFill>
              </a:rPr>
            </a:br>
            <a:r>
              <a:rPr lang="en-US" sz="2200" dirty="0" smtClean="0">
                <a:solidFill>
                  <a:schemeClr val="tx1"/>
                </a:solidFill>
              </a:rPr>
              <a:t/>
            </a:r>
            <a:br>
              <a:rPr lang="en-US" sz="2200" dirty="0" smtClean="0">
                <a:solidFill>
                  <a:schemeClr val="tx1"/>
                </a:solidFill>
              </a:rPr>
            </a:br>
            <a:r>
              <a:rPr lang="en-US" sz="2200" dirty="0" smtClean="0">
                <a:solidFill>
                  <a:schemeClr val="tx1"/>
                </a:solidFill>
              </a:rPr>
              <a:t>Traumatic </a:t>
            </a:r>
            <a:r>
              <a:rPr lang="en-US" sz="2200" dirty="0">
                <a:solidFill>
                  <a:schemeClr val="tx1"/>
                </a:solidFill>
              </a:rPr>
              <a:t>stress can manifest </a:t>
            </a:r>
            <a:r>
              <a:rPr lang="en-US" sz="2200" dirty="0" smtClean="0">
                <a:solidFill>
                  <a:schemeClr val="tx1"/>
                </a:solidFill>
              </a:rPr>
              <a:t>as:</a:t>
            </a:r>
          </a:p>
          <a:p>
            <a:pPr marL="342900" indent="-342900">
              <a:buFont typeface="Arial" panose="020B0604020202020204" pitchFamily="34" charset="0"/>
              <a:buChar char="•"/>
            </a:pPr>
            <a:r>
              <a:rPr lang="en-US" sz="1900" dirty="0" smtClean="0"/>
              <a:t>A</a:t>
            </a:r>
            <a:r>
              <a:rPr lang="en-US" sz="1900" dirty="0" smtClean="0">
                <a:solidFill>
                  <a:schemeClr val="tx1"/>
                </a:solidFill>
              </a:rPr>
              <a:t>nxiety</a:t>
            </a:r>
          </a:p>
          <a:p>
            <a:pPr marL="342900" indent="-342900">
              <a:buFont typeface="Arial" panose="020B0604020202020204" pitchFamily="34" charset="0"/>
              <a:buChar char="•"/>
            </a:pPr>
            <a:r>
              <a:rPr lang="en-US" sz="1900" dirty="0" smtClean="0">
                <a:solidFill>
                  <a:schemeClr val="tx1"/>
                </a:solidFill>
              </a:rPr>
              <a:t>Depression</a:t>
            </a:r>
          </a:p>
          <a:p>
            <a:pPr marL="342900" indent="-342900">
              <a:buFont typeface="Arial" panose="020B0604020202020204" pitchFamily="34" charset="0"/>
              <a:buChar char="•"/>
            </a:pPr>
            <a:r>
              <a:rPr lang="en-US" sz="1900" dirty="0" smtClean="0">
                <a:solidFill>
                  <a:schemeClr val="tx1"/>
                </a:solidFill>
              </a:rPr>
              <a:t>Concentration issues</a:t>
            </a:r>
          </a:p>
          <a:p>
            <a:pPr marL="342900" indent="-342900">
              <a:buFont typeface="Arial" panose="020B0604020202020204" pitchFamily="34" charset="0"/>
              <a:buChar char="•"/>
            </a:pPr>
            <a:r>
              <a:rPr lang="en-US" sz="1900" dirty="0" smtClean="0"/>
              <a:t>I</a:t>
            </a:r>
            <a:r>
              <a:rPr lang="en-US" sz="1900" dirty="0" smtClean="0">
                <a:solidFill>
                  <a:schemeClr val="tx1"/>
                </a:solidFill>
              </a:rPr>
              <a:t>mpulsivity</a:t>
            </a:r>
          </a:p>
          <a:p>
            <a:pPr marL="342900" indent="-342900">
              <a:buFont typeface="Arial" panose="020B0604020202020204" pitchFamily="34" charset="0"/>
              <a:buChar char="•"/>
            </a:pPr>
            <a:r>
              <a:rPr lang="en-US" sz="1900" dirty="0"/>
              <a:t>E</a:t>
            </a:r>
            <a:r>
              <a:rPr lang="en-US" sz="1900" dirty="0" smtClean="0">
                <a:solidFill>
                  <a:schemeClr val="tx1"/>
                </a:solidFill>
              </a:rPr>
              <a:t>motional numbing</a:t>
            </a:r>
          </a:p>
          <a:p>
            <a:pPr marL="342900" indent="-342900">
              <a:buFont typeface="Arial" panose="020B0604020202020204" pitchFamily="34" charset="0"/>
              <a:buChar char="•"/>
            </a:pPr>
            <a:r>
              <a:rPr lang="en-US" sz="1900" dirty="0" smtClean="0">
                <a:solidFill>
                  <a:schemeClr val="tx1"/>
                </a:solidFill>
              </a:rPr>
              <a:t>Conduct problems</a:t>
            </a:r>
            <a:endParaRPr lang="en-US" sz="1900" dirty="0">
              <a:solidFill>
                <a:schemeClr val="tx1"/>
              </a:solidFill>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27</a:t>
            </a:fld>
            <a:endParaRPr lang="en-US" altLang="en-US" dirty="0"/>
          </a:p>
        </p:txBody>
      </p:sp>
    </p:spTree>
    <p:extLst>
      <p:ext uri="{BB962C8B-B14F-4D97-AF65-F5344CB8AC3E}">
        <p14:creationId xmlns:p14="http://schemas.microsoft.com/office/powerpoint/2010/main" val="871929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200" dirty="0" smtClean="0">
                <a:solidFill>
                  <a:schemeClr val="tx1"/>
                </a:solidFill>
              </a:rPr>
              <a:t>A 2011 survey </a:t>
            </a:r>
            <a:r>
              <a:rPr lang="en-US" sz="2200" dirty="0">
                <a:solidFill>
                  <a:schemeClr val="tx1"/>
                </a:solidFill>
              </a:rPr>
              <a:t>of children and adolescents </a:t>
            </a:r>
            <a:r>
              <a:rPr lang="en-US" sz="2200" dirty="0" smtClean="0">
                <a:solidFill>
                  <a:schemeClr val="tx1"/>
                </a:solidFill>
              </a:rPr>
              <a:t>found that:</a:t>
            </a:r>
          </a:p>
          <a:p>
            <a:pPr marL="285750" indent="-285750">
              <a:buFont typeface="Arial" panose="020B0604020202020204" pitchFamily="34" charset="0"/>
              <a:buChar char="•"/>
            </a:pPr>
            <a:r>
              <a:rPr lang="en-US" sz="1900" dirty="0" smtClean="0">
                <a:solidFill>
                  <a:schemeClr val="tx1"/>
                </a:solidFill>
              </a:rPr>
              <a:t>50% had </a:t>
            </a:r>
            <a:r>
              <a:rPr lang="en-US" sz="1900" dirty="0">
                <a:solidFill>
                  <a:schemeClr val="tx1"/>
                </a:solidFill>
              </a:rPr>
              <a:t>experienced two or more types of victimization (being the target of or witnessing violence) </a:t>
            </a:r>
            <a:endParaRPr lang="en-US" sz="1900" dirty="0" smtClean="0">
              <a:solidFill>
                <a:schemeClr val="tx1"/>
              </a:solidFill>
            </a:endParaRPr>
          </a:p>
          <a:p>
            <a:pPr marL="285750" indent="-285750">
              <a:buFont typeface="Arial" panose="020B0604020202020204" pitchFamily="34" charset="0"/>
              <a:buChar char="•"/>
            </a:pPr>
            <a:r>
              <a:rPr lang="en-US" sz="1900" dirty="0" smtClean="0"/>
              <a:t>8% </a:t>
            </a:r>
            <a:r>
              <a:rPr lang="en-US" sz="1900" dirty="0" smtClean="0">
                <a:solidFill>
                  <a:schemeClr val="tx1"/>
                </a:solidFill>
              </a:rPr>
              <a:t>had </a:t>
            </a:r>
            <a:r>
              <a:rPr lang="en-US" sz="1900" dirty="0">
                <a:solidFill>
                  <a:schemeClr val="tx1"/>
                </a:solidFill>
              </a:rPr>
              <a:t>experienced seven or more types of </a:t>
            </a:r>
            <a:r>
              <a:rPr lang="en-US" sz="1900" dirty="0" smtClean="0">
                <a:solidFill>
                  <a:schemeClr val="tx1"/>
                </a:solidFill>
              </a:rPr>
              <a:t>victimization</a:t>
            </a:r>
            <a:endParaRPr lang="en-US" sz="1900" dirty="0"/>
          </a:p>
          <a:p>
            <a:pPr>
              <a:lnSpc>
                <a:spcPct val="50000"/>
              </a:lnSpc>
            </a:pPr>
            <a:endParaRPr lang="en-US" sz="1900" dirty="0">
              <a:solidFill>
                <a:schemeClr val="tx1"/>
              </a:solidFill>
            </a:endParaRPr>
          </a:p>
          <a:p>
            <a:r>
              <a:rPr lang="en-US" sz="2200" dirty="0" smtClean="0">
                <a:solidFill>
                  <a:schemeClr val="tx1"/>
                </a:solidFill>
              </a:rPr>
              <a:t>Other </a:t>
            </a:r>
            <a:r>
              <a:rPr lang="en-US" sz="2200" dirty="0">
                <a:solidFill>
                  <a:schemeClr val="tx1"/>
                </a:solidFill>
              </a:rPr>
              <a:t>studies estimate that past traumatic experiences and Post Traumatic Stress Disorder are twice as common among juvenile justice-involved </a:t>
            </a:r>
            <a:r>
              <a:rPr lang="en-US" sz="2200" dirty="0" smtClean="0">
                <a:solidFill>
                  <a:schemeClr val="tx1"/>
                </a:solidFill>
              </a:rPr>
              <a:t>youth.</a:t>
            </a:r>
          </a:p>
          <a:p>
            <a:pPr>
              <a:lnSpc>
                <a:spcPct val="50000"/>
              </a:lnSpc>
            </a:pPr>
            <a:endParaRPr lang="en-US" sz="2200" dirty="0"/>
          </a:p>
          <a:p>
            <a:r>
              <a:rPr lang="en-US" sz="2200" dirty="0" smtClean="0">
                <a:solidFill>
                  <a:schemeClr val="tx1"/>
                </a:solidFill>
              </a:rPr>
              <a:t>Although </a:t>
            </a:r>
            <a:r>
              <a:rPr lang="en-US" sz="2200" dirty="0">
                <a:solidFill>
                  <a:schemeClr val="tx1"/>
                </a:solidFill>
              </a:rPr>
              <a:t>identifying trauma is key to helping youth overcome it, professionals and systems also need to ensure that youth are protected from self-incrimination.</a:t>
            </a:r>
          </a:p>
          <a:p>
            <a:r>
              <a:rPr lang="en-US" sz="1900" dirty="0">
                <a:solidFill>
                  <a:schemeClr val="tx1"/>
                </a:solidFill>
              </a:rPr>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28</a:t>
            </a:fld>
            <a:endParaRPr lang="en-US" altLang="en-US" dirty="0"/>
          </a:p>
        </p:txBody>
      </p:sp>
    </p:spTree>
    <p:extLst>
      <p:ext uri="{BB962C8B-B14F-4D97-AF65-F5344CB8AC3E}">
        <p14:creationId xmlns:p14="http://schemas.microsoft.com/office/powerpoint/2010/main" val="37318653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200" dirty="0" smtClean="0">
                <a:solidFill>
                  <a:schemeClr val="tx1"/>
                </a:solidFill>
                <a:latin typeface="Century Gothic"/>
                <a:cs typeface="Century Gothic"/>
              </a:rPr>
              <a:t>System-induced </a:t>
            </a:r>
            <a:r>
              <a:rPr lang="en-US" sz="2200" dirty="0">
                <a:solidFill>
                  <a:schemeClr val="tx1"/>
                </a:solidFill>
                <a:latin typeface="Century Gothic"/>
                <a:cs typeface="Century Gothic"/>
              </a:rPr>
              <a:t>trauma should be minimized </a:t>
            </a:r>
            <a:r>
              <a:rPr lang="en-US" sz="2200" dirty="0" smtClean="0">
                <a:solidFill>
                  <a:schemeClr val="tx1"/>
                </a:solidFill>
                <a:latin typeface="Century Gothic"/>
                <a:cs typeface="Century Gothic"/>
              </a:rPr>
              <a:t>by:</a:t>
            </a:r>
          </a:p>
          <a:p>
            <a:pPr marL="285750" indent="-285750">
              <a:buFont typeface="Arial" panose="020B0604020202020204" pitchFamily="34" charset="0"/>
              <a:buChar char="•"/>
            </a:pPr>
            <a:r>
              <a:rPr lang="en-US" sz="2000" dirty="0" smtClean="0">
                <a:solidFill>
                  <a:schemeClr val="tx1"/>
                </a:solidFill>
                <a:latin typeface="Century Gothic"/>
                <a:cs typeface="Century Gothic"/>
              </a:rPr>
              <a:t>Avoiding </a:t>
            </a:r>
            <a:r>
              <a:rPr lang="en-US" sz="2000" dirty="0">
                <a:solidFill>
                  <a:schemeClr val="tx1"/>
                </a:solidFill>
                <a:latin typeface="Century Gothic"/>
                <a:cs typeface="Century Gothic"/>
              </a:rPr>
              <a:t>court involvement and secure </a:t>
            </a:r>
            <a:r>
              <a:rPr lang="en-US" sz="2000" dirty="0" smtClean="0">
                <a:solidFill>
                  <a:schemeClr val="tx1"/>
                </a:solidFill>
                <a:latin typeface="Century Gothic"/>
                <a:cs typeface="Century Gothic"/>
              </a:rPr>
              <a:t>confinement</a:t>
            </a:r>
          </a:p>
          <a:p>
            <a:pPr marL="285750" indent="-285750">
              <a:buFont typeface="Arial" panose="020B0604020202020204" pitchFamily="34" charset="0"/>
              <a:buChar char="•"/>
            </a:pPr>
            <a:r>
              <a:rPr lang="en-US" sz="2000" dirty="0" smtClean="0">
                <a:solidFill>
                  <a:schemeClr val="tx1"/>
                </a:solidFill>
                <a:latin typeface="Century Gothic"/>
                <a:cs typeface="Century Gothic"/>
              </a:rPr>
              <a:t>Minimizing </a:t>
            </a:r>
            <a:r>
              <a:rPr lang="en-US" sz="2000" dirty="0">
                <a:solidFill>
                  <a:schemeClr val="tx1"/>
                </a:solidFill>
                <a:latin typeface="Century Gothic"/>
                <a:cs typeface="Century Gothic"/>
              </a:rPr>
              <a:t>out-of-home placement and placement </a:t>
            </a:r>
            <a:r>
              <a:rPr lang="en-US" sz="2000" dirty="0" smtClean="0">
                <a:solidFill>
                  <a:schemeClr val="tx1"/>
                </a:solidFill>
                <a:latin typeface="Century Gothic"/>
                <a:cs typeface="Century Gothic"/>
              </a:rPr>
              <a:t>changes</a:t>
            </a:r>
          </a:p>
          <a:p>
            <a:pPr marL="285750" indent="-285750">
              <a:buFont typeface="Arial" panose="020B0604020202020204" pitchFamily="34" charset="0"/>
              <a:buChar char="•"/>
            </a:pPr>
            <a:r>
              <a:rPr lang="en-US" sz="2000" dirty="0" smtClean="0">
                <a:latin typeface="Century Gothic"/>
                <a:cs typeface="Century Gothic"/>
              </a:rPr>
              <a:t>C</a:t>
            </a:r>
            <a:r>
              <a:rPr lang="en-US" sz="2000" dirty="0" smtClean="0">
                <a:solidFill>
                  <a:schemeClr val="tx1"/>
                </a:solidFill>
                <a:latin typeface="Century Gothic"/>
                <a:cs typeface="Century Gothic"/>
              </a:rPr>
              <a:t>hoosing </a:t>
            </a:r>
            <a:r>
              <a:rPr lang="en-US" sz="2000" dirty="0">
                <a:solidFill>
                  <a:schemeClr val="tx1"/>
                </a:solidFill>
                <a:latin typeface="Century Gothic"/>
                <a:cs typeface="Century Gothic"/>
              </a:rPr>
              <a:t>therapeutic, rather than punitive, settings if out-of-home placement is </a:t>
            </a:r>
            <a:r>
              <a:rPr lang="en-US" sz="2000" dirty="0" smtClean="0">
                <a:solidFill>
                  <a:schemeClr val="tx1"/>
                </a:solidFill>
                <a:latin typeface="Century Gothic"/>
                <a:cs typeface="Century Gothic"/>
              </a:rPr>
              <a:t>necessary.</a:t>
            </a:r>
            <a:endParaRPr lang="en-US" sz="2000" dirty="0">
              <a:latin typeface="Century Gothic"/>
              <a:cs typeface="Century Gothic"/>
            </a:endParaRPr>
          </a:p>
          <a:p>
            <a:pPr>
              <a:lnSpc>
                <a:spcPct val="50000"/>
              </a:lnSpc>
            </a:pPr>
            <a:endParaRPr lang="en-US" sz="2000" dirty="0" smtClean="0">
              <a:solidFill>
                <a:schemeClr val="tx1"/>
              </a:solidFill>
              <a:latin typeface="Century Gothic"/>
              <a:cs typeface="Century Gothic"/>
            </a:endParaRPr>
          </a:p>
          <a:p>
            <a:r>
              <a:rPr lang="en-US" sz="2200" dirty="0" smtClean="0">
                <a:solidFill>
                  <a:schemeClr val="tx1"/>
                </a:solidFill>
                <a:latin typeface="Century Gothic"/>
                <a:cs typeface="Century Gothic"/>
              </a:rPr>
              <a:t>Understanding </a:t>
            </a:r>
            <a:r>
              <a:rPr lang="en-US" sz="2200" dirty="0">
                <a:solidFill>
                  <a:schemeClr val="tx1"/>
                </a:solidFill>
                <a:latin typeface="Century Gothic"/>
                <a:cs typeface="Century Gothic"/>
              </a:rPr>
              <a:t>a young person’s </a:t>
            </a:r>
            <a:r>
              <a:rPr lang="en-US" sz="2200" dirty="0" smtClean="0">
                <a:solidFill>
                  <a:schemeClr val="tx1"/>
                </a:solidFill>
                <a:latin typeface="Century Gothic"/>
                <a:cs typeface="Century Gothic"/>
              </a:rPr>
              <a:t>past experiences </a:t>
            </a:r>
            <a:r>
              <a:rPr lang="en-US" sz="2200" dirty="0">
                <a:solidFill>
                  <a:schemeClr val="tx1"/>
                </a:solidFill>
                <a:latin typeface="Century Gothic"/>
                <a:cs typeface="Century Gothic"/>
              </a:rPr>
              <a:t>can help professionals better serve them in many </a:t>
            </a:r>
            <a:r>
              <a:rPr lang="en-US" sz="2200" dirty="0" smtClean="0">
                <a:solidFill>
                  <a:schemeClr val="tx1"/>
                </a:solidFill>
                <a:latin typeface="Century Gothic"/>
                <a:cs typeface="Century Gothic"/>
              </a:rPr>
              <a:t>ways, such as:</a:t>
            </a:r>
          </a:p>
          <a:p>
            <a:pPr marL="285750" indent="-285750">
              <a:buFont typeface="Arial" panose="020B0604020202020204" pitchFamily="34" charset="0"/>
              <a:buChar char="•"/>
            </a:pPr>
            <a:r>
              <a:rPr lang="en-US" sz="2000" dirty="0" smtClean="0">
                <a:solidFill>
                  <a:schemeClr val="tx1"/>
                </a:solidFill>
                <a:latin typeface="Century Gothic"/>
                <a:cs typeface="Century Gothic"/>
              </a:rPr>
              <a:t>An </a:t>
            </a:r>
            <a:r>
              <a:rPr lang="en-US" sz="2000" dirty="0">
                <a:solidFill>
                  <a:schemeClr val="tx1"/>
                </a:solidFill>
                <a:latin typeface="Century Gothic"/>
                <a:cs typeface="Century Gothic"/>
              </a:rPr>
              <a:t>attorney advocating that traumatic experiences should be considered as a mitigating factor at disposition </a:t>
            </a:r>
            <a:endParaRPr lang="en-US" sz="2000" dirty="0" smtClean="0">
              <a:solidFill>
                <a:schemeClr val="tx1"/>
              </a:solidFill>
              <a:latin typeface="Century Gothic"/>
              <a:cs typeface="Century Gothic"/>
            </a:endParaRPr>
          </a:p>
          <a:p>
            <a:pPr marL="285750" indent="-285750">
              <a:buFont typeface="Arial" panose="020B0604020202020204" pitchFamily="34" charset="0"/>
              <a:buChar char="•"/>
            </a:pPr>
            <a:r>
              <a:rPr lang="en-US" sz="2000" dirty="0" smtClean="0">
                <a:latin typeface="Century Gothic"/>
                <a:cs typeface="Century Gothic"/>
              </a:rPr>
              <a:t>A </a:t>
            </a:r>
            <a:r>
              <a:rPr lang="en-US" sz="2000" dirty="0" smtClean="0">
                <a:solidFill>
                  <a:schemeClr val="tx1"/>
                </a:solidFill>
                <a:latin typeface="Century Gothic"/>
                <a:cs typeface="Century Gothic"/>
              </a:rPr>
              <a:t>caseworker</a:t>
            </a:r>
            <a:r>
              <a:rPr lang="en-US" sz="2000" dirty="0">
                <a:solidFill>
                  <a:schemeClr val="tx1"/>
                </a:solidFill>
                <a:latin typeface="Century Gothic"/>
                <a:cs typeface="Century Gothic"/>
              </a:rPr>
              <a:t>, probation officer, or detention staff member ensuring that an adolescent is screened and receives necessary treatment for PTSD.</a:t>
            </a:r>
          </a:p>
          <a:p>
            <a:r>
              <a:rPr lang="en-US" sz="2000" dirty="0">
                <a:solidFill>
                  <a:schemeClr val="tx1"/>
                </a:solidFill>
                <a:latin typeface="Century Gothic"/>
                <a:cs typeface="Century Gothic"/>
              </a:rPr>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29</a:t>
            </a:fld>
            <a:endParaRPr lang="en-US" altLang="en-US" dirty="0"/>
          </a:p>
        </p:txBody>
      </p:sp>
    </p:spTree>
    <p:extLst>
      <p:ext uri="{BB962C8B-B14F-4D97-AF65-F5344CB8AC3E}">
        <p14:creationId xmlns:p14="http://schemas.microsoft.com/office/powerpoint/2010/main" val="19399385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Change</a:t>
            </a:r>
            <a:endParaRPr lang="en-US" dirty="0"/>
          </a:p>
        </p:txBody>
      </p:sp>
      <p:sp>
        <p:nvSpPr>
          <p:cNvPr id="3" name="Content Placeholder 2"/>
          <p:cNvSpPr>
            <a:spLocks noGrp="1"/>
          </p:cNvSpPr>
          <p:nvPr>
            <p:ph idx="1"/>
          </p:nvPr>
        </p:nvSpPr>
        <p:spPr/>
        <p:txBody>
          <a:bodyPr/>
          <a:lstStyle/>
          <a:p>
            <a:r>
              <a:rPr lang="en-US" dirty="0" smtClean="0"/>
              <a:t>How can we turn this principle into practice?</a:t>
            </a:r>
            <a:endParaRPr lang="en-US" dirty="0">
              <a:solidFill>
                <a:schemeClr val="tx1"/>
              </a:solidFill>
              <a:latin typeface="+mn-lt"/>
              <a:ea typeface="+mn-ea"/>
              <a:cs typeface="+mn-cs"/>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30</a:t>
            </a:fld>
            <a:endParaRPr lang="en-US" altLang="en-US" dirty="0"/>
          </a:p>
        </p:txBody>
      </p:sp>
    </p:spTree>
    <p:extLst>
      <p:ext uri="{BB962C8B-B14F-4D97-AF65-F5344CB8AC3E}">
        <p14:creationId xmlns:p14="http://schemas.microsoft.com/office/powerpoint/2010/main" val="279807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pPr>
              <a:spcBef>
                <a:spcPts val="600"/>
              </a:spcBef>
            </a:pPr>
            <a:r>
              <a:rPr lang="en-US" sz="1600" dirty="0" smtClean="0"/>
              <a:t>National Task Force on Children Exposed to Violence. </a:t>
            </a:r>
            <a:br>
              <a:rPr lang="en-US" sz="1600" dirty="0" smtClean="0"/>
            </a:br>
            <a:r>
              <a:rPr lang="en-US" sz="1600" dirty="0" smtClean="0">
                <a:solidFill>
                  <a:schemeClr val="tx1"/>
                </a:solidFill>
                <a:latin typeface="Century Gothic"/>
                <a:cs typeface="Century Gothic"/>
                <a:hlinkClick r:id="rId2"/>
              </a:rPr>
              <a:t>Report of the Attorney General’s National Task Force on Children Exposed to Violence</a:t>
            </a:r>
            <a:r>
              <a:rPr lang="en-US" sz="1600" dirty="0" smtClean="0">
                <a:solidFill>
                  <a:schemeClr val="tx1"/>
                </a:solidFill>
                <a:latin typeface="Century Gothic"/>
                <a:cs typeface="Century Gothic"/>
              </a:rPr>
              <a:t>.</a:t>
            </a:r>
          </a:p>
          <a:p>
            <a:pPr>
              <a:lnSpc>
                <a:spcPct val="50000"/>
              </a:lnSpc>
              <a:spcBef>
                <a:spcPts val="600"/>
              </a:spcBef>
            </a:pPr>
            <a:endParaRPr lang="en-US" sz="1600" dirty="0" smtClean="0">
              <a:solidFill>
                <a:schemeClr val="tx1"/>
              </a:solidFill>
              <a:latin typeface="Century Gothic"/>
              <a:cs typeface="Century Gothic"/>
            </a:endParaRPr>
          </a:p>
          <a:p>
            <a:pPr>
              <a:lnSpc>
                <a:spcPct val="50000"/>
              </a:lnSpc>
              <a:spcBef>
                <a:spcPts val="600"/>
              </a:spcBef>
            </a:pPr>
            <a:r>
              <a:rPr lang="en-US" sz="1600" dirty="0" smtClean="0">
                <a:latin typeface="Century Gothic"/>
                <a:cs typeface="Century Gothic"/>
              </a:rPr>
              <a:t>Juvenile Justice Bulletin.</a:t>
            </a:r>
          </a:p>
          <a:p>
            <a:pPr>
              <a:lnSpc>
                <a:spcPct val="50000"/>
              </a:lnSpc>
              <a:spcBef>
                <a:spcPts val="600"/>
              </a:spcBef>
            </a:pPr>
            <a:r>
              <a:rPr lang="en-US" sz="1600" dirty="0" smtClean="0">
                <a:solidFill>
                  <a:schemeClr val="tx1"/>
                </a:solidFill>
                <a:latin typeface="Century Gothic"/>
                <a:cs typeface="Century Gothic"/>
                <a:hlinkClick r:id="rId3"/>
              </a:rPr>
              <a:t>Polyvictimization: Children’s Exposure to Multiple Types of Violence, Crime, and Abuse</a:t>
            </a:r>
            <a:r>
              <a:rPr lang="en-US" sz="1600" dirty="0" smtClean="0">
                <a:solidFill>
                  <a:schemeClr val="tx1"/>
                </a:solidFill>
                <a:latin typeface="Century Gothic"/>
                <a:cs typeface="Century Gothic"/>
              </a:rPr>
              <a:t>. </a:t>
            </a:r>
            <a:endParaRPr lang="en-US" sz="1600" dirty="0" smtClean="0">
              <a:latin typeface="Century Gothic"/>
              <a:cs typeface="Century Gothic"/>
            </a:endParaRPr>
          </a:p>
          <a:p>
            <a:pPr>
              <a:lnSpc>
                <a:spcPct val="50000"/>
              </a:lnSpc>
              <a:spcBef>
                <a:spcPts val="600"/>
              </a:spcBef>
            </a:pPr>
            <a:r>
              <a:rPr lang="en-US" sz="1600" dirty="0" smtClean="0">
                <a:solidFill>
                  <a:schemeClr val="tx1"/>
                </a:solidFill>
                <a:latin typeface="Century Gothic"/>
                <a:cs typeface="Century Gothic"/>
              </a:rPr>
              <a:t> </a:t>
            </a:r>
          </a:p>
          <a:p>
            <a:pPr>
              <a:spcBef>
                <a:spcPts val="600"/>
              </a:spcBef>
            </a:pPr>
            <a:r>
              <a:rPr lang="en-US" sz="1600" dirty="0" smtClean="0">
                <a:latin typeface="Century Gothic"/>
                <a:cs typeface="Century Gothic"/>
              </a:rPr>
              <a:t>Safe Start Center. </a:t>
            </a:r>
            <a:r>
              <a:rPr lang="en-US" sz="1600" dirty="0" smtClean="0">
                <a:latin typeface="Century Gothic"/>
                <a:cs typeface="Century Gothic"/>
                <a:hlinkClick r:id="rId4"/>
              </a:rPr>
              <a:t/>
            </a:r>
            <a:br>
              <a:rPr lang="en-US" sz="1600" dirty="0" smtClean="0">
                <a:latin typeface="Century Gothic"/>
                <a:cs typeface="Century Gothic"/>
                <a:hlinkClick r:id="rId4"/>
              </a:rPr>
            </a:br>
            <a:r>
              <a:rPr lang="en-US" sz="1600" dirty="0" smtClean="0">
                <a:solidFill>
                  <a:schemeClr val="tx1"/>
                </a:solidFill>
                <a:latin typeface="Century Gothic"/>
                <a:cs typeface="Century Gothic"/>
                <a:hlinkClick r:id="rId4"/>
              </a:rPr>
              <a:t>Victimization and Trauma Experienced by Children and Youth: Implications for Legal Advocates</a:t>
            </a:r>
            <a:r>
              <a:rPr lang="en-US" sz="1600" dirty="0" smtClean="0">
                <a:latin typeface="Century Gothic"/>
                <a:cs typeface="Century Gothic"/>
              </a:rPr>
              <a:t>. </a:t>
            </a:r>
          </a:p>
          <a:p>
            <a:pPr>
              <a:lnSpc>
                <a:spcPct val="50000"/>
              </a:lnSpc>
              <a:spcBef>
                <a:spcPts val="600"/>
              </a:spcBef>
            </a:pPr>
            <a:endParaRPr lang="en-US" sz="1600" dirty="0" smtClean="0">
              <a:solidFill>
                <a:schemeClr val="tx1"/>
              </a:solidFill>
              <a:latin typeface="Century Gothic"/>
              <a:cs typeface="Century Gothic"/>
            </a:endParaRPr>
          </a:p>
          <a:p>
            <a:pPr>
              <a:spcBef>
                <a:spcPts val="600"/>
              </a:spcBef>
            </a:pPr>
            <a:r>
              <a:rPr lang="en-US" sz="1600" dirty="0" smtClean="0">
                <a:latin typeface="Century Gothic"/>
                <a:cs typeface="Century Gothic"/>
              </a:rPr>
              <a:t>Office of Juvenile Justice and Delinquency Prevention.</a:t>
            </a:r>
            <a:br>
              <a:rPr lang="en-US" sz="1600" dirty="0" smtClean="0">
                <a:latin typeface="Century Gothic"/>
                <a:cs typeface="Century Gothic"/>
              </a:rPr>
            </a:br>
            <a:r>
              <a:rPr lang="en-US" sz="1600" dirty="0" smtClean="0">
                <a:solidFill>
                  <a:schemeClr val="tx1"/>
                </a:solidFill>
                <a:latin typeface="Century Gothic"/>
                <a:cs typeface="Century Gothic"/>
                <a:hlinkClick r:id="rId5"/>
              </a:rPr>
              <a:t>Moving </a:t>
            </a:r>
            <a:r>
              <a:rPr lang="en-US" sz="1600" dirty="0">
                <a:solidFill>
                  <a:schemeClr val="tx1"/>
                </a:solidFill>
                <a:latin typeface="Century Gothic"/>
                <a:cs typeface="Century Gothic"/>
                <a:hlinkClick r:id="rId5"/>
              </a:rPr>
              <a:t>From Evidence to Action: The Safe Start Series on Children </a:t>
            </a:r>
            <a:r>
              <a:rPr lang="en-US" sz="1600" dirty="0" smtClean="0">
                <a:solidFill>
                  <a:schemeClr val="tx1"/>
                </a:solidFill>
                <a:latin typeface="Century Gothic"/>
                <a:cs typeface="Century Gothic"/>
                <a:hlinkClick r:id="rId5"/>
              </a:rPr>
              <a:t>Exposed </a:t>
            </a:r>
            <a:r>
              <a:rPr lang="en-US" sz="1600" dirty="0">
                <a:solidFill>
                  <a:schemeClr val="tx1"/>
                </a:solidFill>
                <a:latin typeface="Century Gothic"/>
                <a:cs typeface="Century Gothic"/>
                <a:hlinkClick r:id="rId5"/>
              </a:rPr>
              <a:t>to </a:t>
            </a:r>
            <a:r>
              <a:rPr lang="en-US" sz="1600" dirty="0" smtClean="0">
                <a:solidFill>
                  <a:schemeClr val="tx1"/>
                </a:solidFill>
                <a:latin typeface="Century Gothic"/>
                <a:cs typeface="Century Gothic"/>
                <a:hlinkClick r:id="rId5"/>
              </a:rPr>
              <a:t>Violence</a:t>
            </a:r>
            <a:r>
              <a:rPr lang="en-US" sz="1600" dirty="0" smtClean="0">
                <a:solidFill>
                  <a:schemeClr val="tx1"/>
                </a:solidFill>
                <a:latin typeface="Century Gothic"/>
                <a:cs typeface="Century Gothic"/>
              </a:rPr>
              <a:t>. </a:t>
            </a:r>
            <a:endParaRPr lang="en-US" sz="16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31</a:t>
            </a:fld>
            <a:endParaRPr lang="en-US" altLang="en-US" dirty="0"/>
          </a:p>
        </p:txBody>
      </p:sp>
    </p:spTree>
    <p:extLst>
      <p:ext uri="{BB962C8B-B14F-4D97-AF65-F5344CB8AC3E}">
        <p14:creationId xmlns:p14="http://schemas.microsoft.com/office/powerpoint/2010/main" val="17580642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Encouraging meaningful youth engagement</a:t>
            </a:r>
          </a:p>
        </p:txBody>
      </p:sp>
      <p:sp>
        <p:nvSpPr>
          <p:cNvPr id="5" name="Text Placeholder 4"/>
          <p:cNvSpPr>
            <a:spLocks noGrp="1"/>
          </p:cNvSpPr>
          <p:nvPr>
            <p:ph type="body" idx="1"/>
          </p:nvPr>
        </p:nvSpPr>
        <p:spPr/>
        <p:txBody>
          <a:bodyPr/>
          <a:lstStyle/>
          <a:p>
            <a:r>
              <a:rPr lang="en-US" dirty="0" smtClean="0"/>
              <a:t>Principle 5</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32</a:t>
            </a:fld>
            <a:endParaRPr lang="en-US" altLang="en-US" dirty="0"/>
          </a:p>
        </p:txBody>
      </p:sp>
    </p:spTree>
    <p:extLst>
      <p:ext uri="{BB962C8B-B14F-4D97-AF65-F5344CB8AC3E}">
        <p14:creationId xmlns:p14="http://schemas.microsoft.com/office/powerpoint/2010/main" val="9164876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5</a:t>
            </a:r>
            <a:endParaRPr lang="en-US" altLang="en-US" dirty="0"/>
          </a:p>
        </p:txBody>
      </p:sp>
      <p:sp>
        <p:nvSpPr>
          <p:cNvPr id="22533" name="Rectangle 5"/>
          <p:cNvSpPr>
            <a:spLocks noGrp="1" noChangeArrowheads="1"/>
          </p:cNvSpPr>
          <p:nvPr>
            <p:ph type="body" idx="1"/>
          </p:nvPr>
        </p:nvSpPr>
        <p:spPr/>
        <p:txBody>
          <a:bodyPr/>
          <a:lstStyle/>
          <a:p>
            <a:r>
              <a:rPr lang="en-US" dirty="0">
                <a:latin typeface="Century Gothic"/>
                <a:cs typeface="Century Gothic"/>
              </a:rPr>
              <a:t>Judicial, legal, law enforcement, justice, social service and school professionals should </a:t>
            </a:r>
            <a:r>
              <a:rPr lang="en-US" b="1" dirty="0" smtClean="0">
                <a:latin typeface="Century Gothic"/>
                <a:cs typeface="Century Gothic"/>
              </a:rPr>
              <a:t>i</a:t>
            </a:r>
            <a:r>
              <a:rPr lang="en-US" b="1" dirty="0" smtClean="0">
                <a:solidFill>
                  <a:schemeClr val="tx1"/>
                </a:solidFill>
                <a:latin typeface="Century Gothic"/>
                <a:cs typeface="Century Gothic"/>
              </a:rPr>
              <a:t>mplement </a:t>
            </a:r>
            <a:r>
              <a:rPr lang="en-US" b="1" dirty="0">
                <a:solidFill>
                  <a:schemeClr val="tx1"/>
                </a:solidFill>
                <a:latin typeface="Century Gothic"/>
                <a:cs typeface="Century Gothic"/>
              </a:rPr>
              <a:t>a status offense system framework that promotes shared leadership and responsibility by encouraging youth engagement in court, agency, and other meetings affecting their case, safety, well-being, treatment services, and/or placement.</a:t>
            </a: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33</a:t>
            </a:fld>
            <a:endParaRPr lang="en-US" altLang="en-US" dirty="0"/>
          </a:p>
        </p:txBody>
      </p:sp>
    </p:spTree>
    <p:extLst>
      <p:ext uri="{BB962C8B-B14F-4D97-AF65-F5344CB8AC3E}">
        <p14:creationId xmlns:p14="http://schemas.microsoft.com/office/powerpoint/2010/main" val="15166227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600" dirty="0">
                <a:solidFill>
                  <a:schemeClr val="tx1"/>
                </a:solidFill>
                <a:latin typeface="Century Gothic"/>
                <a:cs typeface="Century Gothic"/>
              </a:rPr>
              <a:t>It is critically important that youth have a voice in their status offense cases, where others are making critical decisions about their lives. </a:t>
            </a:r>
            <a:endParaRPr lang="en-US" sz="2600" dirty="0">
              <a:latin typeface="Century Gothic"/>
              <a:cs typeface="Century Gothic"/>
            </a:endParaRPr>
          </a:p>
          <a:p>
            <a:pPr>
              <a:lnSpc>
                <a:spcPct val="50000"/>
              </a:lnSpc>
            </a:pPr>
            <a:endParaRPr lang="en-US" sz="2600" dirty="0" smtClean="0">
              <a:solidFill>
                <a:schemeClr val="tx1"/>
              </a:solidFill>
              <a:latin typeface="Century Gothic"/>
              <a:cs typeface="Century Gothic"/>
            </a:endParaRPr>
          </a:p>
          <a:p>
            <a:r>
              <a:rPr lang="en-US" sz="2600" dirty="0" smtClean="0">
                <a:solidFill>
                  <a:schemeClr val="tx1"/>
                </a:solidFill>
                <a:latin typeface="Century Gothic"/>
                <a:cs typeface="Century Gothic"/>
              </a:rPr>
              <a:t>Youth </a:t>
            </a:r>
            <a:r>
              <a:rPr lang="en-US" sz="2600" dirty="0">
                <a:solidFill>
                  <a:schemeClr val="tx1"/>
                </a:solidFill>
                <a:latin typeface="Century Gothic"/>
                <a:cs typeface="Century Gothic"/>
              </a:rPr>
              <a:t>involvement can range </a:t>
            </a:r>
            <a:r>
              <a:rPr lang="en-US" sz="2600" dirty="0" smtClean="0">
                <a:solidFill>
                  <a:schemeClr val="tx1"/>
                </a:solidFill>
                <a:latin typeface="Century Gothic"/>
                <a:cs typeface="Century Gothic"/>
              </a:rPr>
              <a:t>from:</a:t>
            </a:r>
          </a:p>
          <a:p>
            <a:pPr marL="342900" indent="-342900">
              <a:buFont typeface="Arial" panose="020B0604020202020204" pitchFamily="34" charset="0"/>
              <a:buChar char="•"/>
            </a:pPr>
            <a:r>
              <a:rPr lang="en-US" sz="2400" dirty="0" smtClean="0">
                <a:latin typeface="Century Gothic"/>
                <a:cs typeface="Century Gothic"/>
              </a:rPr>
              <a:t>G</a:t>
            </a:r>
            <a:r>
              <a:rPr lang="en-US" sz="2400" dirty="0" smtClean="0">
                <a:solidFill>
                  <a:schemeClr val="tx1"/>
                </a:solidFill>
                <a:latin typeface="Century Gothic"/>
                <a:cs typeface="Century Gothic"/>
              </a:rPr>
              <a:t>aining </a:t>
            </a:r>
            <a:r>
              <a:rPr lang="en-US" sz="2400" dirty="0">
                <a:solidFill>
                  <a:schemeClr val="tx1"/>
                </a:solidFill>
                <a:latin typeface="Century Gothic"/>
                <a:cs typeface="Century Gothic"/>
              </a:rPr>
              <a:t>their input about the services in which they </a:t>
            </a:r>
            <a:r>
              <a:rPr lang="en-US" sz="2400" dirty="0" smtClean="0">
                <a:solidFill>
                  <a:schemeClr val="tx1"/>
                </a:solidFill>
                <a:latin typeface="Century Gothic"/>
                <a:cs typeface="Century Gothic"/>
              </a:rPr>
              <a:t>participate to, </a:t>
            </a:r>
          </a:p>
          <a:p>
            <a:pPr marL="342900" indent="-342900">
              <a:buFont typeface="Arial" panose="020B0604020202020204" pitchFamily="34" charset="0"/>
              <a:buChar char="•"/>
            </a:pPr>
            <a:r>
              <a:rPr lang="en-US" sz="2400" dirty="0" smtClean="0">
                <a:solidFill>
                  <a:schemeClr val="tx1"/>
                </a:solidFill>
                <a:latin typeface="Century Gothic"/>
                <a:cs typeface="Century Gothic"/>
              </a:rPr>
              <a:t>Where </a:t>
            </a:r>
            <a:r>
              <a:rPr lang="en-US" sz="2400" dirty="0">
                <a:solidFill>
                  <a:schemeClr val="tx1"/>
                </a:solidFill>
                <a:latin typeface="Century Gothic"/>
                <a:cs typeface="Century Gothic"/>
              </a:rPr>
              <a:t>they may </a:t>
            </a:r>
            <a:r>
              <a:rPr lang="en-US" sz="2400" dirty="0" smtClean="0">
                <a:solidFill>
                  <a:schemeClr val="tx1"/>
                </a:solidFill>
                <a:latin typeface="Century Gothic"/>
                <a:cs typeface="Century Gothic"/>
              </a:rPr>
              <a:t>live, or </a:t>
            </a:r>
          </a:p>
          <a:p>
            <a:pPr marL="342900" indent="-342900">
              <a:buFont typeface="Arial" panose="020B0604020202020204" pitchFamily="34" charset="0"/>
              <a:buChar char="•"/>
            </a:pPr>
            <a:r>
              <a:rPr lang="en-US" sz="2400" dirty="0" smtClean="0">
                <a:solidFill>
                  <a:schemeClr val="tx1"/>
                </a:solidFill>
                <a:latin typeface="Century Gothic"/>
                <a:cs typeface="Century Gothic"/>
              </a:rPr>
              <a:t>When </a:t>
            </a:r>
            <a:r>
              <a:rPr lang="en-US" sz="2400" dirty="0">
                <a:solidFill>
                  <a:schemeClr val="tx1"/>
                </a:solidFill>
                <a:latin typeface="Century Gothic"/>
                <a:cs typeface="Century Gothic"/>
              </a:rPr>
              <a:t>and how they interact with their parents</a:t>
            </a:r>
            <a:r>
              <a:rPr lang="en-US" sz="2400" dirty="0" smtClean="0">
                <a:solidFill>
                  <a:schemeClr val="tx1"/>
                </a:solidFill>
                <a:latin typeface="Century Gothic"/>
                <a:cs typeface="Century Gothic"/>
              </a:rPr>
              <a:t>. </a:t>
            </a:r>
            <a:endParaRPr lang="en-US" sz="24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34</a:t>
            </a:fld>
            <a:endParaRPr lang="en-US" altLang="en-US" dirty="0"/>
          </a:p>
        </p:txBody>
      </p:sp>
    </p:spTree>
    <p:extLst>
      <p:ext uri="{BB962C8B-B14F-4D97-AF65-F5344CB8AC3E}">
        <p14:creationId xmlns:p14="http://schemas.microsoft.com/office/powerpoint/2010/main" val="4811789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600" dirty="0" smtClean="0">
                <a:solidFill>
                  <a:schemeClr val="tx1"/>
                </a:solidFill>
                <a:latin typeface="Century Gothic"/>
                <a:cs typeface="Century Gothic"/>
              </a:rPr>
              <a:t>Youth engagement is particularly important to ensuring fairness in cases where the parent is the one who initiated the petition (e.g., in an ungovernability or runaway case).</a:t>
            </a:r>
          </a:p>
          <a:p>
            <a:pPr>
              <a:lnSpc>
                <a:spcPct val="50000"/>
              </a:lnSpc>
            </a:pPr>
            <a:endParaRPr lang="en-US" sz="2600" dirty="0" smtClean="0">
              <a:latin typeface="Century Gothic"/>
              <a:cs typeface="Century Gothic"/>
            </a:endParaRPr>
          </a:p>
          <a:p>
            <a:r>
              <a:rPr lang="en-US" sz="2600" dirty="0" smtClean="0">
                <a:solidFill>
                  <a:schemeClr val="tx1"/>
                </a:solidFill>
                <a:latin typeface="Century Gothic"/>
                <a:cs typeface="Century Gothic"/>
              </a:rPr>
              <a:t>Youth engagement must be undertaken in ways that </a:t>
            </a:r>
            <a:r>
              <a:rPr lang="en-US" sz="2600" b="1" dirty="0" smtClean="0">
                <a:solidFill>
                  <a:schemeClr val="tx1"/>
                </a:solidFill>
                <a:latin typeface="Century Gothic"/>
                <a:cs typeface="Century Gothic"/>
              </a:rPr>
              <a:t>minimize</a:t>
            </a:r>
            <a:r>
              <a:rPr lang="en-US" sz="2600" dirty="0" smtClean="0">
                <a:solidFill>
                  <a:schemeClr val="tx1"/>
                </a:solidFill>
                <a:latin typeface="Century Gothic"/>
                <a:cs typeface="Century Gothic"/>
              </a:rPr>
              <a:t> the impact of system-induced trauma.</a:t>
            </a:r>
          </a:p>
          <a:p>
            <a:endParaRPr lang="en-US" sz="2600" dirty="0">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35</a:t>
            </a:fld>
            <a:endParaRPr lang="en-US" altLang="en-US" dirty="0"/>
          </a:p>
        </p:txBody>
      </p:sp>
    </p:spTree>
    <p:extLst>
      <p:ext uri="{BB962C8B-B14F-4D97-AF65-F5344CB8AC3E}">
        <p14:creationId xmlns:p14="http://schemas.microsoft.com/office/powerpoint/2010/main" val="42431796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600" dirty="0" smtClean="0">
                <a:solidFill>
                  <a:schemeClr val="tx1"/>
                </a:solidFill>
                <a:latin typeface="Century Gothic"/>
                <a:cs typeface="Century Gothic"/>
              </a:rPr>
              <a:t>By </a:t>
            </a:r>
            <a:r>
              <a:rPr lang="en-US" sz="2600" dirty="0">
                <a:solidFill>
                  <a:schemeClr val="tx1"/>
                </a:solidFill>
                <a:latin typeface="Century Gothic"/>
                <a:cs typeface="Century Gothic"/>
              </a:rPr>
              <a:t>being present in court and meetings, youth </a:t>
            </a:r>
            <a:r>
              <a:rPr lang="en-US" sz="2600" dirty="0" smtClean="0">
                <a:solidFill>
                  <a:schemeClr val="tx1"/>
                </a:solidFill>
                <a:latin typeface="Century Gothic"/>
                <a:cs typeface="Century Gothic"/>
              </a:rPr>
              <a:t>can:</a:t>
            </a:r>
          </a:p>
          <a:p>
            <a:pPr marL="342900" indent="-342900">
              <a:buFont typeface="Arial" panose="020B0604020202020204" pitchFamily="34" charset="0"/>
              <a:buChar char="•"/>
            </a:pPr>
            <a:r>
              <a:rPr lang="en-US" sz="2400" dirty="0" smtClean="0">
                <a:solidFill>
                  <a:schemeClr val="tx1"/>
                </a:solidFill>
                <a:latin typeface="Century Gothic"/>
                <a:cs typeface="Century Gothic"/>
              </a:rPr>
              <a:t>Offer </a:t>
            </a:r>
            <a:r>
              <a:rPr lang="en-US" sz="2400" dirty="0">
                <a:solidFill>
                  <a:schemeClr val="tx1"/>
                </a:solidFill>
                <a:latin typeface="Century Gothic"/>
                <a:cs typeface="Century Gothic"/>
              </a:rPr>
              <a:t>important insights into their lives and the causes of the alleged </a:t>
            </a:r>
            <a:r>
              <a:rPr lang="en-US" sz="2400" dirty="0" smtClean="0">
                <a:solidFill>
                  <a:schemeClr val="tx1"/>
                </a:solidFill>
                <a:latin typeface="Century Gothic"/>
                <a:cs typeface="Century Gothic"/>
              </a:rPr>
              <a:t>behavior</a:t>
            </a:r>
          </a:p>
          <a:p>
            <a:pPr marL="342900" indent="-342900">
              <a:buFont typeface="Arial" panose="020B0604020202020204" pitchFamily="34" charset="0"/>
              <a:buChar char="•"/>
            </a:pPr>
            <a:r>
              <a:rPr lang="en-US" sz="2400" dirty="0" smtClean="0">
                <a:latin typeface="Century Gothic"/>
                <a:cs typeface="Century Gothic"/>
              </a:rPr>
              <a:t>A</a:t>
            </a:r>
            <a:r>
              <a:rPr lang="en-US" sz="2400" dirty="0" smtClean="0">
                <a:solidFill>
                  <a:schemeClr val="tx1"/>
                </a:solidFill>
                <a:latin typeface="Century Gothic"/>
                <a:cs typeface="Century Gothic"/>
              </a:rPr>
              <a:t>llow </a:t>
            </a:r>
            <a:r>
              <a:rPr lang="en-US" sz="2400" dirty="0">
                <a:solidFill>
                  <a:schemeClr val="tx1"/>
                </a:solidFill>
                <a:latin typeface="Century Gothic"/>
                <a:cs typeface="Century Gothic"/>
              </a:rPr>
              <a:t>judges and professionals to make more informed decisions for youth and their </a:t>
            </a:r>
            <a:r>
              <a:rPr lang="en-US" sz="2400" dirty="0" smtClean="0">
                <a:solidFill>
                  <a:schemeClr val="tx1"/>
                </a:solidFill>
                <a:latin typeface="Century Gothic"/>
                <a:cs typeface="Century Gothic"/>
              </a:rPr>
              <a:t>families</a:t>
            </a:r>
          </a:p>
          <a:p>
            <a:pPr marL="342900" indent="-342900">
              <a:buFont typeface="Arial" panose="020B0604020202020204" pitchFamily="34" charset="0"/>
              <a:buChar char="•"/>
            </a:pPr>
            <a:r>
              <a:rPr lang="en-US" sz="2400" dirty="0" smtClean="0">
                <a:latin typeface="Century Gothic"/>
                <a:cs typeface="Century Gothic"/>
              </a:rPr>
              <a:t>Gain </a:t>
            </a:r>
            <a:r>
              <a:rPr lang="en-US" sz="2400" dirty="0" smtClean="0">
                <a:solidFill>
                  <a:schemeClr val="tx1"/>
                </a:solidFill>
                <a:latin typeface="Century Gothic"/>
                <a:cs typeface="Century Gothic"/>
              </a:rPr>
              <a:t>a </a:t>
            </a:r>
            <a:r>
              <a:rPr lang="en-US" sz="2400" dirty="0">
                <a:solidFill>
                  <a:schemeClr val="tx1"/>
                </a:solidFill>
                <a:latin typeface="Century Gothic"/>
                <a:cs typeface="Century Gothic"/>
              </a:rPr>
              <a:t>better understanding of the status offense </a:t>
            </a:r>
            <a:r>
              <a:rPr lang="en-US" sz="2400" dirty="0" smtClean="0">
                <a:solidFill>
                  <a:schemeClr val="tx1"/>
                </a:solidFill>
                <a:latin typeface="Century Gothic"/>
                <a:cs typeface="Century Gothic"/>
              </a:rPr>
              <a:t>agency, court processes, </a:t>
            </a:r>
            <a:r>
              <a:rPr lang="en-US" sz="2400" dirty="0">
                <a:solidFill>
                  <a:schemeClr val="tx1"/>
                </a:solidFill>
                <a:latin typeface="Century Gothic"/>
                <a:cs typeface="Century Gothic"/>
              </a:rPr>
              <a:t>and </a:t>
            </a:r>
            <a:r>
              <a:rPr lang="en-US" sz="2400" dirty="0" smtClean="0">
                <a:solidFill>
                  <a:schemeClr val="tx1"/>
                </a:solidFill>
                <a:latin typeface="Century Gothic"/>
                <a:cs typeface="Century Gothic"/>
              </a:rPr>
              <a:t>repercussions</a:t>
            </a:r>
            <a:r>
              <a:rPr lang="en-US" sz="2400" dirty="0" smtClean="0">
                <a:latin typeface="Century Gothic"/>
                <a:cs typeface="Century Gothic"/>
              </a:rPr>
              <a:t>; this</a:t>
            </a:r>
            <a:r>
              <a:rPr lang="en-US" sz="2400" dirty="0" smtClean="0">
                <a:solidFill>
                  <a:schemeClr val="tx1"/>
                </a:solidFill>
                <a:latin typeface="Century Gothic"/>
                <a:cs typeface="Century Gothic"/>
              </a:rPr>
              <a:t> may </a:t>
            </a:r>
            <a:r>
              <a:rPr lang="en-US" sz="2400" dirty="0">
                <a:solidFill>
                  <a:schemeClr val="tx1"/>
                </a:solidFill>
                <a:latin typeface="Century Gothic"/>
                <a:cs typeface="Century Gothic"/>
              </a:rPr>
              <a:t>serve as an important tool to encourage shared responsibility in resolving problems and </a:t>
            </a:r>
            <a:r>
              <a:rPr lang="en-US" sz="2400" dirty="0" smtClean="0">
                <a:solidFill>
                  <a:schemeClr val="tx1"/>
                </a:solidFill>
                <a:latin typeface="Century Gothic"/>
                <a:cs typeface="Century Gothic"/>
              </a:rPr>
              <a:t>limiting further </a:t>
            </a:r>
            <a:r>
              <a:rPr lang="en-US" sz="2400" dirty="0">
                <a:solidFill>
                  <a:schemeClr val="tx1"/>
                </a:solidFill>
                <a:latin typeface="Century Gothic"/>
                <a:cs typeface="Century Gothic"/>
              </a:rPr>
              <a:t>court </a:t>
            </a:r>
            <a:r>
              <a:rPr lang="en-US" sz="2400" dirty="0" smtClean="0">
                <a:solidFill>
                  <a:schemeClr val="tx1"/>
                </a:solidFill>
                <a:latin typeface="Century Gothic"/>
                <a:cs typeface="Century Gothic"/>
              </a:rPr>
              <a:t>involvement</a:t>
            </a:r>
            <a:endParaRPr lang="en-US" sz="24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36</a:t>
            </a:fld>
            <a:endParaRPr lang="en-US" altLang="en-US" dirty="0"/>
          </a:p>
        </p:txBody>
      </p:sp>
    </p:spTree>
    <p:extLst>
      <p:ext uri="{BB962C8B-B14F-4D97-AF65-F5344CB8AC3E}">
        <p14:creationId xmlns:p14="http://schemas.microsoft.com/office/powerpoint/2010/main" val="32818678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a:t>
            </a:r>
            <a:br>
              <a:rPr lang="en-US" dirty="0" smtClean="0"/>
            </a:br>
            <a:r>
              <a:rPr lang="en-US" dirty="0" smtClean="0"/>
              <a:t>Direct Service Providers</a:t>
            </a:r>
            <a:endParaRPr lang="en-US" dirty="0"/>
          </a:p>
        </p:txBody>
      </p:sp>
      <p:sp>
        <p:nvSpPr>
          <p:cNvPr id="3" name="Content Placeholder 2"/>
          <p:cNvSpPr>
            <a:spLocks noGrp="1"/>
          </p:cNvSpPr>
          <p:nvPr>
            <p:ph idx="1"/>
          </p:nvPr>
        </p:nvSpPr>
        <p:spPr/>
        <p:txBody>
          <a:bodyPr/>
          <a:lstStyle/>
          <a:p>
            <a:pPr marL="285750" indent="-285750">
              <a:buFont typeface="Arial" panose="020B0604020202020204" pitchFamily="34" charset="0"/>
              <a:buChar char="•"/>
            </a:pPr>
            <a:r>
              <a:rPr lang="en-US" sz="2400" dirty="0" smtClean="0">
                <a:solidFill>
                  <a:schemeClr val="tx1"/>
                </a:solidFill>
                <a:latin typeface="Century Gothic"/>
                <a:ea typeface="+mn-ea"/>
                <a:cs typeface="Century Gothic"/>
              </a:rPr>
              <a:t>Schedule </a:t>
            </a:r>
            <a:r>
              <a:rPr lang="en-US" sz="2400" dirty="0">
                <a:solidFill>
                  <a:schemeClr val="tx1"/>
                </a:solidFill>
                <a:latin typeface="Century Gothic"/>
                <a:ea typeface="+mn-ea"/>
                <a:cs typeface="Century Gothic"/>
              </a:rPr>
              <a:t>meetings and hearings before or after school hours for school-aged </a:t>
            </a:r>
            <a:r>
              <a:rPr lang="en-US" sz="2400" dirty="0" smtClean="0">
                <a:solidFill>
                  <a:schemeClr val="tx1"/>
                </a:solidFill>
                <a:latin typeface="Century Gothic"/>
                <a:ea typeface="+mn-ea"/>
                <a:cs typeface="Century Gothic"/>
              </a:rPr>
              <a:t>youth.</a:t>
            </a:r>
          </a:p>
          <a:p>
            <a:pPr marL="285750" indent="-285750">
              <a:buFont typeface="Arial" panose="020B0604020202020204" pitchFamily="34" charset="0"/>
              <a:buChar char="•"/>
            </a:pPr>
            <a:r>
              <a:rPr lang="en-US" sz="2400" dirty="0" smtClean="0">
                <a:solidFill>
                  <a:schemeClr val="tx1"/>
                </a:solidFill>
                <a:latin typeface="Century Gothic"/>
                <a:ea typeface="+mn-ea"/>
                <a:cs typeface="Century Gothic"/>
              </a:rPr>
              <a:t>Explain </a:t>
            </a:r>
            <a:r>
              <a:rPr lang="en-US" sz="2400" dirty="0">
                <a:solidFill>
                  <a:schemeClr val="tx1"/>
                </a:solidFill>
                <a:latin typeface="Century Gothic"/>
                <a:ea typeface="+mn-ea"/>
                <a:cs typeface="Century Gothic"/>
              </a:rPr>
              <a:t>your role to the youth and what issues you can and cannot </a:t>
            </a:r>
            <a:r>
              <a:rPr lang="en-US" sz="2400" dirty="0" smtClean="0">
                <a:solidFill>
                  <a:schemeClr val="tx1"/>
                </a:solidFill>
                <a:latin typeface="Century Gothic"/>
                <a:ea typeface="+mn-ea"/>
                <a:cs typeface="Century Gothic"/>
              </a:rPr>
              <a:t>address.</a:t>
            </a:r>
          </a:p>
          <a:p>
            <a:pPr marL="285750" indent="-285750">
              <a:buFont typeface="Arial" panose="020B0604020202020204" pitchFamily="34" charset="0"/>
              <a:buChar char="•"/>
            </a:pPr>
            <a:r>
              <a:rPr lang="en-US" sz="2400" dirty="0" smtClean="0">
                <a:solidFill>
                  <a:schemeClr val="tx1"/>
                </a:solidFill>
                <a:latin typeface="Century Gothic"/>
                <a:ea typeface="+mn-ea"/>
                <a:cs typeface="Century Gothic"/>
              </a:rPr>
              <a:t>Avoid </a:t>
            </a:r>
            <a:r>
              <a:rPr lang="en-US" sz="2400" dirty="0">
                <a:solidFill>
                  <a:schemeClr val="tx1"/>
                </a:solidFill>
                <a:latin typeface="Century Gothic"/>
                <a:ea typeface="+mn-ea"/>
                <a:cs typeface="Century Gothic"/>
              </a:rPr>
              <a:t>using acronyms or legal </a:t>
            </a:r>
            <a:r>
              <a:rPr lang="en-US" sz="2400" dirty="0" smtClean="0">
                <a:solidFill>
                  <a:schemeClr val="tx1"/>
                </a:solidFill>
                <a:latin typeface="Century Gothic"/>
                <a:ea typeface="+mn-ea"/>
                <a:cs typeface="Century Gothic"/>
              </a:rPr>
              <a:t>jargon.</a:t>
            </a:r>
          </a:p>
          <a:p>
            <a:pPr marL="285750" indent="-285750">
              <a:buFont typeface="Arial" panose="020B0604020202020204" pitchFamily="34" charset="0"/>
              <a:buChar char="•"/>
            </a:pPr>
            <a:r>
              <a:rPr lang="en-US" sz="2400" dirty="0" smtClean="0">
                <a:solidFill>
                  <a:schemeClr val="tx1"/>
                </a:solidFill>
                <a:latin typeface="Century Gothic"/>
                <a:ea typeface="+mn-ea"/>
                <a:cs typeface="Century Gothic"/>
              </a:rPr>
              <a:t>Prepare </a:t>
            </a:r>
            <a:r>
              <a:rPr lang="en-US" sz="2400" dirty="0">
                <a:solidFill>
                  <a:schemeClr val="tx1"/>
                </a:solidFill>
                <a:latin typeface="Century Gothic"/>
                <a:ea typeface="+mn-ea"/>
                <a:cs typeface="Century Gothic"/>
              </a:rPr>
              <a:t>the youth for upcoming meetings or court hearings by telling the </a:t>
            </a:r>
            <a:r>
              <a:rPr lang="en-US" sz="2400" dirty="0" smtClean="0">
                <a:solidFill>
                  <a:schemeClr val="tx1"/>
                </a:solidFill>
                <a:latin typeface="Century Gothic"/>
                <a:ea typeface="+mn-ea"/>
                <a:cs typeface="Century Gothic"/>
              </a:rPr>
              <a:t>youth</a:t>
            </a:r>
          </a:p>
          <a:p>
            <a:pPr marL="977900" lvl="1" indent="-285750">
              <a:spcBef>
                <a:spcPts val="600"/>
              </a:spcBef>
              <a:buFont typeface="Arial" panose="020B0604020202020204" pitchFamily="34" charset="0"/>
              <a:buChar char="•"/>
            </a:pPr>
            <a:r>
              <a:rPr lang="en-US" sz="2000" dirty="0" smtClean="0">
                <a:solidFill>
                  <a:schemeClr val="tx1"/>
                </a:solidFill>
                <a:latin typeface="Century Gothic"/>
                <a:ea typeface="+mn-ea"/>
                <a:cs typeface="Century Gothic"/>
              </a:rPr>
              <a:t>Who </a:t>
            </a:r>
            <a:r>
              <a:rPr lang="en-US" sz="2000" dirty="0">
                <a:solidFill>
                  <a:schemeClr val="tx1"/>
                </a:solidFill>
                <a:latin typeface="Century Gothic"/>
                <a:ea typeface="+mn-ea"/>
                <a:cs typeface="Century Gothic"/>
              </a:rPr>
              <a:t>will be </a:t>
            </a:r>
            <a:r>
              <a:rPr lang="en-US" sz="2000" dirty="0" smtClean="0">
                <a:solidFill>
                  <a:schemeClr val="tx1"/>
                </a:solidFill>
                <a:latin typeface="Century Gothic"/>
                <a:ea typeface="+mn-ea"/>
                <a:cs typeface="Century Gothic"/>
              </a:rPr>
              <a:t>present,</a:t>
            </a:r>
          </a:p>
          <a:p>
            <a:pPr marL="977900" lvl="1" indent="-285750">
              <a:buFont typeface="Arial" panose="020B0604020202020204" pitchFamily="34" charset="0"/>
              <a:buChar char="•"/>
            </a:pPr>
            <a:r>
              <a:rPr lang="en-US" sz="2000" dirty="0">
                <a:latin typeface="Century Gothic"/>
                <a:ea typeface="+mn-ea"/>
                <a:cs typeface="Century Gothic"/>
              </a:rPr>
              <a:t>W</a:t>
            </a:r>
            <a:r>
              <a:rPr lang="en-US" sz="2000" dirty="0" smtClean="0">
                <a:solidFill>
                  <a:schemeClr val="tx1"/>
                </a:solidFill>
                <a:latin typeface="Century Gothic"/>
                <a:ea typeface="+mn-ea"/>
                <a:cs typeface="Century Gothic"/>
              </a:rPr>
              <a:t>hat </a:t>
            </a:r>
            <a:r>
              <a:rPr lang="en-US" sz="2000" dirty="0">
                <a:solidFill>
                  <a:schemeClr val="tx1"/>
                </a:solidFill>
                <a:latin typeface="Century Gothic"/>
                <a:ea typeface="+mn-ea"/>
                <a:cs typeface="Century Gothic"/>
              </a:rPr>
              <a:t>their roles will be, </a:t>
            </a:r>
            <a:endParaRPr lang="en-US" sz="2000" dirty="0" smtClean="0">
              <a:solidFill>
                <a:schemeClr val="tx1"/>
              </a:solidFill>
              <a:latin typeface="Century Gothic"/>
              <a:ea typeface="+mn-ea"/>
              <a:cs typeface="Century Gothic"/>
            </a:endParaRPr>
          </a:p>
          <a:p>
            <a:pPr marL="977900" lvl="1" indent="-285750">
              <a:buFont typeface="Arial" panose="020B0604020202020204" pitchFamily="34" charset="0"/>
              <a:buChar char="•"/>
            </a:pPr>
            <a:r>
              <a:rPr lang="en-US" sz="2000" dirty="0" smtClean="0">
                <a:solidFill>
                  <a:schemeClr val="tx1"/>
                </a:solidFill>
                <a:latin typeface="Century Gothic"/>
                <a:ea typeface="+mn-ea"/>
                <a:cs typeface="Century Gothic"/>
              </a:rPr>
              <a:t>What </a:t>
            </a:r>
            <a:r>
              <a:rPr lang="en-US" sz="2000" dirty="0">
                <a:solidFill>
                  <a:schemeClr val="tx1"/>
                </a:solidFill>
                <a:latin typeface="Century Gothic"/>
                <a:ea typeface="+mn-ea"/>
                <a:cs typeface="Century Gothic"/>
              </a:rPr>
              <a:t>is expected to happen, and </a:t>
            </a:r>
            <a:endParaRPr lang="en-US" sz="2000" dirty="0" smtClean="0">
              <a:solidFill>
                <a:schemeClr val="tx1"/>
              </a:solidFill>
              <a:latin typeface="Century Gothic"/>
              <a:ea typeface="+mn-ea"/>
              <a:cs typeface="Century Gothic"/>
            </a:endParaRPr>
          </a:p>
          <a:p>
            <a:pPr marL="977900" lvl="1" indent="-285750">
              <a:buFont typeface="Arial" panose="020B0604020202020204" pitchFamily="34" charset="0"/>
              <a:buChar char="•"/>
            </a:pPr>
            <a:r>
              <a:rPr lang="en-US" sz="2000" dirty="0" smtClean="0">
                <a:solidFill>
                  <a:schemeClr val="tx1"/>
                </a:solidFill>
                <a:latin typeface="Century Gothic"/>
                <a:ea typeface="+mn-ea"/>
                <a:cs typeface="Century Gothic"/>
              </a:rPr>
              <a:t>What </a:t>
            </a:r>
            <a:r>
              <a:rPr lang="en-US" sz="2000" dirty="0">
                <a:solidFill>
                  <a:schemeClr val="tx1"/>
                </a:solidFill>
                <a:latin typeface="Century Gothic"/>
                <a:ea typeface="+mn-ea"/>
                <a:cs typeface="Century Gothic"/>
              </a:rPr>
              <a:t>the youth’s involvement will </a:t>
            </a:r>
            <a:r>
              <a:rPr lang="en-US" sz="2000" dirty="0" smtClean="0">
                <a:solidFill>
                  <a:schemeClr val="tx1"/>
                </a:solidFill>
                <a:latin typeface="Century Gothic"/>
                <a:ea typeface="+mn-ea"/>
                <a:cs typeface="Century Gothic"/>
              </a:rPr>
              <a:t>entail.</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37</a:t>
            </a:fld>
            <a:endParaRPr lang="en-US" altLang="en-US" dirty="0"/>
          </a:p>
        </p:txBody>
      </p:sp>
    </p:spTree>
    <p:extLst>
      <p:ext uri="{BB962C8B-B14F-4D97-AF65-F5344CB8AC3E}">
        <p14:creationId xmlns:p14="http://schemas.microsoft.com/office/powerpoint/2010/main" val="29828380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a:t>
            </a:r>
            <a:br>
              <a:rPr lang="en-US" dirty="0" smtClean="0"/>
            </a:br>
            <a:r>
              <a:rPr lang="en-US" dirty="0" smtClean="0"/>
              <a:t>Direct Service Providers</a:t>
            </a:r>
            <a:endParaRPr lang="en-US" dirty="0"/>
          </a:p>
        </p:txBody>
      </p:sp>
      <p:sp>
        <p:nvSpPr>
          <p:cNvPr id="3" name="Content Placeholder 2"/>
          <p:cNvSpPr>
            <a:spLocks noGrp="1"/>
          </p:cNvSpPr>
          <p:nvPr>
            <p:ph idx="1"/>
          </p:nvPr>
        </p:nvSpPr>
        <p:spPr/>
        <p:txBody>
          <a:bodyPr/>
          <a:lstStyle/>
          <a:p>
            <a:pPr marL="285750" indent="-285750">
              <a:buFont typeface="Arial" panose="020B0604020202020204" pitchFamily="34" charset="0"/>
              <a:buChar char="•"/>
            </a:pPr>
            <a:r>
              <a:rPr lang="en-US" sz="2400" dirty="0" smtClean="0">
                <a:solidFill>
                  <a:schemeClr val="tx1"/>
                </a:solidFill>
                <a:latin typeface="Century Gothic"/>
                <a:ea typeface="+mn-ea"/>
                <a:cs typeface="Century Gothic"/>
              </a:rPr>
              <a:t>If </a:t>
            </a:r>
            <a:r>
              <a:rPr lang="en-US" sz="2400" dirty="0">
                <a:solidFill>
                  <a:schemeClr val="tx1"/>
                </a:solidFill>
                <a:latin typeface="Century Gothic"/>
                <a:ea typeface="+mn-ea"/>
                <a:cs typeface="Century Gothic"/>
              </a:rPr>
              <a:t>the youth is expected to speak or testify, provide guidance about how to do so most effectively. </a:t>
            </a:r>
            <a:endParaRPr lang="en-US" sz="2400" dirty="0" smtClean="0">
              <a:solidFill>
                <a:schemeClr val="tx1"/>
              </a:solidFill>
              <a:latin typeface="Century Gothic"/>
              <a:ea typeface="+mn-ea"/>
              <a:cs typeface="Century Gothic"/>
            </a:endParaRPr>
          </a:p>
          <a:p>
            <a:pPr marL="285750" indent="-285750">
              <a:buFont typeface="Arial" panose="020B0604020202020204" pitchFamily="34" charset="0"/>
              <a:buChar char="•"/>
            </a:pPr>
            <a:r>
              <a:rPr lang="en-US" sz="2400" dirty="0" smtClean="0">
                <a:solidFill>
                  <a:schemeClr val="tx1"/>
                </a:solidFill>
                <a:latin typeface="Century Gothic"/>
                <a:ea typeface="+mn-ea"/>
                <a:cs typeface="Century Gothic"/>
              </a:rPr>
              <a:t>Advise </a:t>
            </a:r>
            <a:r>
              <a:rPr lang="en-US" sz="2400" dirty="0">
                <a:solidFill>
                  <a:schemeClr val="tx1"/>
                </a:solidFill>
                <a:latin typeface="Century Gothic"/>
                <a:ea typeface="+mn-ea"/>
                <a:cs typeface="Century Gothic"/>
              </a:rPr>
              <a:t>the youth if other participants will ask him/her questions and what the nature of those questions may </a:t>
            </a:r>
            <a:r>
              <a:rPr lang="en-US" sz="2400" dirty="0" smtClean="0">
                <a:solidFill>
                  <a:schemeClr val="tx1"/>
                </a:solidFill>
                <a:latin typeface="Century Gothic"/>
                <a:ea typeface="+mn-ea"/>
                <a:cs typeface="Century Gothic"/>
              </a:rPr>
              <a:t>be.</a:t>
            </a:r>
          </a:p>
          <a:p>
            <a:pPr marL="285750" indent="-285750">
              <a:buFont typeface="Arial" panose="020B0604020202020204" pitchFamily="34" charset="0"/>
              <a:buChar char="•"/>
            </a:pPr>
            <a:r>
              <a:rPr lang="en-US" sz="2400" dirty="0" smtClean="0">
                <a:solidFill>
                  <a:schemeClr val="tx1"/>
                </a:solidFill>
                <a:latin typeface="Century Gothic"/>
                <a:ea typeface="+mn-ea"/>
                <a:cs typeface="Century Gothic"/>
              </a:rPr>
              <a:t>Provide </a:t>
            </a:r>
            <a:r>
              <a:rPr lang="en-US" sz="2400" dirty="0">
                <a:solidFill>
                  <a:schemeClr val="tx1"/>
                </a:solidFill>
                <a:latin typeface="Century Gothic"/>
                <a:ea typeface="+mn-ea"/>
                <a:cs typeface="Century Gothic"/>
              </a:rPr>
              <a:t>age-appropriate reading materials to the youth to describe the court or agency process.</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38</a:t>
            </a:fld>
            <a:endParaRPr lang="en-US" altLang="en-US" dirty="0"/>
          </a:p>
        </p:txBody>
      </p:sp>
    </p:spTree>
    <p:extLst>
      <p:ext uri="{BB962C8B-B14F-4D97-AF65-F5344CB8AC3E}">
        <p14:creationId xmlns:p14="http://schemas.microsoft.com/office/powerpoint/2010/main" val="26336993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smtClean="0">
                <a:latin typeface="Century Gothic"/>
                <a:cs typeface="Century Gothic"/>
              </a:rPr>
              <a:t>American Bar Association Center on Children and the Law. </a:t>
            </a:r>
            <a:br>
              <a:rPr lang="en-US" sz="1600" dirty="0" smtClean="0">
                <a:latin typeface="Century Gothic"/>
                <a:cs typeface="Century Gothic"/>
              </a:rPr>
            </a:br>
            <a:r>
              <a:rPr lang="en-US" sz="1600" dirty="0" smtClean="0">
                <a:solidFill>
                  <a:schemeClr val="tx1"/>
                </a:solidFill>
                <a:latin typeface="Century Gothic"/>
                <a:cs typeface="Century Gothic"/>
                <a:hlinkClick r:id="rId2"/>
              </a:rPr>
              <a:t>With </a:t>
            </a:r>
            <a:r>
              <a:rPr lang="en-US" sz="1600" dirty="0">
                <a:solidFill>
                  <a:schemeClr val="tx1"/>
                </a:solidFill>
                <a:latin typeface="Century Gothic"/>
                <a:cs typeface="Century Gothic"/>
                <a:hlinkClick r:id="rId2"/>
              </a:rPr>
              <a:t>Me, not Without Me: How to Involve Children in Court</a:t>
            </a:r>
            <a:r>
              <a:rPr lang="en-US" sz="1600" dirty="0" smtClean="0">
                <a:solidFill>
                  <a:schemeClr val="tx1"/>
                </a:solidFill>
                <a:latin typeface="Century Gothic"/>
                <a:cs typeface="Century Gothic"/>
              </a:rPr>
              <a:t>. </a:t>
            </a:r>
            <a:endParaRPr lang="en-US" sz="1600" dirty="0" smtClean="0">
              <a:latin typeface="Century Gothic"/>
              <a:cs typeface="Century Gothic"/>
            </a:endParaRPr>
          </a:p>
          <a:p>
            <a:endParaRPr lang="en-US" sz="1600" dirty="0">
              <a:solidFill>
                <a:schemeClr val="tx1"/>
              </a:solidFill>
              <a:latin typeface="Century Gothic"/>
              <a:cs typeface="Century Gothic"/>
            </a:endParaRPr>
          </a:p>
          <a:p>
            <a:r>
              <a:rPr lang="en-US" sz="1600" dirty="0" smtClean="0">
                <a:latin typeface="Century Gothic"/>
                <a:cs typeface="Century Gothic"/>
              </a:rPr>
              <a:t>American Bar Association Center on Children and the Law. </a:t>
            </a:r>
            <a:br>
              <a:rPr lang="en-US" sz="1600" dirty="0" smtClean="0">
                <a:latin typeface="Century Gothic"/>
                <a:cs typeface="Century Gothic"/>
              </a:rPr>
            </a:br>
            <a:r>
              <a:rPr lang="en-US" sz="1600" dirty="0" smtClean="0">
                <a:solidFill>
                  <a:schemeClr val="tx1"/>
                </a:solidFill>
                <a:latin typeface="Century Gothic"/>
                <a:cs typeface="Century Gothic"/>
                <a:hlinkClick r:id="rId3"/>
              </a:rPr>
              <a:t>Establishing </a:t>
            </a:r>
            <a:r>
              <a:rPr lang="en-US" sz="1600" dirty="0">
                <a:solidFill>
                  <a:schemeClr val="tx1"/>
                </a:solidFill>
                <a:latin typeface="Century Gothic"/>
                <a:cs typeface="Century Gothic"/>
                <a:hlinkClick r:id="rId3"/>
              </a:rPr>
              <a:t>Policies for Youth in Court—Overcoming Common Concerns</a:t>
            </a:r>
            <a:r>
              <a:rPr lang="en-US" sz="1600" dirty="0">
                <a:latin typeface="Century Gothic"/>
                <a:cs typeface="Century Gothic"/>
              </a:rPr>
              <a:t>. </a:t>
            </a:r>
            <a:endParaRPr lang="en-US" sz="16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39</a:t>
            </a:fld>
            <a:endParaRPr lang="en-US" altLang="en-US" dirty="0"/>
          </a:p>
        </p:txBody>
      </p:sp>
    </p:spTree>
    <p:extLst>
      <p:ext uri="{BB962C8B-B14F-4D97-AF65-F5344CB8AC3E}">
        <p14:creationId xmlns:p14="http://schemas.microsoft.com/office/powerpoint/2010/main" val="16324223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Utilizing alternative dispute resolution strategies</a:t>
            </a:r>
          </a:p>
        </p:txBody>
      </p:sp>
      <p:sp>
        <p:nvSpPr>
          <p:cNvPr id="5" name="Text Placeholder 4"/>
          <p:cNvSpPr>
            <a:spLocks noGrp="1"/>
          </p:cNvSpPr>
          <p:nvPr>
            <p:ph type="body" idx="1"/>
          </p:nvPr>
        </p:nvSpPr>
        <p:spPr/>
        <p:txBody>
          <a:bodyPr/>
          <a:lstStyle/>
          <a:p>
            <a:r>
              <a:rPr lang="en-US" dirty="0" smtClean="0"/>
              <a:t>Principle 6</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40</a:t>
            </a:fld>
            <a:endParaRPr lang="en-US" altLang="en-US" dirty="0"/>
          </a:p>
        </p:txBody>
      </p:sp>
    </p:spTree>
    <p:extLst>
      <p:ext uri="{BB962C8B-B14F-4D97-AF65-F5344CB8AC3E}">
        <p14:creationId xmlns:p14="http://schemas.microsoft.com/office/powerpoint/2010/main" val="37250353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a:t>
            </a:r>
            <a:r>
              <a:rPr lang="en-US" altLang="en-US" dirty="0"/>
              <a:t>6</a:t>
            </a:r>
          </a:p>
        </p:txBody>
      </p:sp>
      <p:sp>
        <p:nvSpPr>
          <p:cNvPr id="22533" name="Rectangle 5"/>
          <p:cNvSpPr>
            <a:spLocks noGrp="1" noChangeArrowheads="1"/>
          </p:cNvSpPr>
          <p:nvPr>
            <p:ph type="body" idx="1"/>
          </p:nvPr>
        </p:nvSpPr>
        <p:spPr/>
        <p:txBody>
          <a:bodyPr/>
          <a:lstStyle/>
          <a:p>
            <a:r>
              <a:rPr lang="en-US" dirty="0"/>
              <a:t>Judicial, legal, law enforcement, justice, social service and school professionals should </a:t>
            </a:r>
            <a:r>
              <a:rPr lang="en-US" b="1" dirty="0" smtClean="0"/>
              <a:t>u</a:t>
            </a:r>
            <a:r>
              <a:rPr lang="en-US" b="1" dirty="0" smtClean="0">
                <a:solidFill>
                  <a:schemeClr val="tx1"/>
                </a:solidFill>
              </a:rPr>
              <a:t>tilize </a:t>
            </a:r>
            <a:r>
              <a:rPr lang="en-US" b="1" dirty="0">
                <a:solidFill>
                  <a:schemeClr val="tx1"/>
                </a:solidFill>
              </a:rPr>
              <a:t>alternative dispute resolution strategies to resolve youth and family conflicts outside of the court system.</a:t>
            </a: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41</a:t>
            </a:fld>
            <a:endParaRPr lang="en-US" altLang="en-US" dirty="0"/>
          </a:p>
        </p:txBody>
      </p:sp>
    </p:spTree>
    <p:extLst>
      <p:ext uri="{BB962C8B-B14F-4D97-AF65-F5344CB8AC3E}">
        <p14:creationId xmlns:p14="http://schemas.microsoft.com/office/powerpoint/2010/main" val="369213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a:solidFill>
                  <a:schemeClr val="tx1"/>
                </a:solidFill>
                <a:latin typeface="Century Gothic"/>
                <a:cs typeface="Century Gothic"/>
              </a:rPr>
              <a:t>Youth charged with status offenses may enter the system as a result of significant family </a:t>
            </a:r>
            <a:r>
              <a:rPr lang="en-US" sz="2400" dirty="0" smtClean="0">
                <a:solidFill>
                  <a:schemeClr val="tx1"/>
                </a:solidFill>
                <a:latin typeface="Century Gothic"/>
                <a:cs typeface="Century Gothic"/>
              </a:rPr>
              <a:t>conflict. </a:t>
            </a:r>
          </a:p>
          <a:p>
            <a:endParaRPr lang="en-US" sz="2400" dirty="0">
              <a:latin typeface="Century Gothic"/>
              <a:cs typeface="Century Gothic"/>
            </a:endParaRPr>
          </a:p>
          <a:p>
            <a:r>
              <a:rPr lang="en-US" sz="2400" dirty="0" smtClean="0">
                <a:solidFill>
                  <a:schemeClr val="tx1"/>
                </a:solidFill>
                <a:latin typeface="Century Gothic"/>
                <a:cs typeface="Century Gothic"/>
              </a:rPr>
              <a:t>In </a:t>
            </a:r>
            <a:r>
              <a:rPr lang="en-US" sz="2400" dirty="0">
                <a:solidFill>
                  <a:schemeClr val="tx1"/>
                </a:solidFill>
                <a:latin typeface="Century Gothic"/>
                <a:cs typeface="Century Gothic"/>
              </a:rPr>
              <a:t>many instances, the court system is not well suited to resolve these high conflict </a:t>
            </a:r>
            <a:r>
              <a:rPr lang="en-US" sz="2400" dirty="0" smtClean="0">
                <a:solidFill>
                  <a:schemeClr val="tx1"/>
                </a:solidFill>
                <a:latin typeface="Century Gothic"/>
                <a:cs typeface="Century Gothic"/>
              </a:rPr>
              <a:t>situations and can often worsen the fragile parent-child relationship.</a:t>
            </a:r>
            <a:endParaRPr lang="en-US" sz="24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42</a:t>
            </a:fld>
            <a:endParaRPr lang="en-US" altLang="en-US" dirty="0"/>
          </a:p>
        </p:txBody>
      </p:sp>
    </p:spTree>
    <p:extLst>
      <p:ext uri="{BB962C8B-B14F-4D97-AF65-F5344CB8AC3E}">
        <p14:creationId xmlns:p14="http://schemas.microsoft.com/office/powerpoint/2010/main" val="36807114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400" dirty="0" smtClean="0">
                <a:solidFill>
                  <a:schemeClr val="tx1"/>
                </a:solidFill>
                <a:latin typeface="Century Gothic"/>
                <a:cs typeface="Century Gothic"/>
              </a:rPr>
              <a:t>Introducing </a:t>
            </a:r>
            <a:r>
              <a:rPr lang="en-US" sz="2400" dirty="0">
                <a:solidFill>
                  <a:schemeClr val="tx1"/>
                </a:solidFill>
                <a:latin typeface="Century Gothic"/>
                <a:cs typeface="Century Gothic"/>
              </a:rPr>
              <a:t>alternative dispute resolution (ADR) strategies, like mediation, before court involvement </a:t>
            </a:r>
            <a:r>
              <a:rPr lang="en-US" sz="2400" dirty="0" smtClean="0">
                <a:solidFill>
                  <a:schemeClr val="tx1"/>
                </a:solidFill>
                <a:latin typeface="Century Gothic"/>
                <a:cs typeface="Century Gothic"/>
              </a:rPr>
              <a:t>can: </a:t>
            </a:r>
          </a:p>
          <a:p>
            <a:pPr marL="342900" indent="-342900">
              <a:buFont typeface="Arial" panose="020B0604020202020204" pitchFamily="34" charset="0"/>
              <a:buChar char="•"/>
            </a:pPr>
            <a:r>
              <a:rPr lang="en-US" sz="2200" dirty="0" smtClean="0">
                <a:solidFill>
                  <a:schemeClr val="tx1"/>
                </a:solidFill>
                <a:latin typeface="Century Gothic"/>
                <a:cs typeface="Century Gothic"/>
              </a:rPr>
              <a:t>Empower </a:t>
            </a:r>
            <a:r>
              <a:rPr lang="en-US" sz="2200" dirty="0">
                <a:solidFill>
                  <a:schemeClr val="tx1"/>
                </a:solidFill>
                <a:latin typeface="Century Gothic"/>
                <a:cs typeface="Century Gothic"/>
              </a:rPr>
              <a:t>families to resolve conflicts internally with professional </a:t>
            </a:r>
            <a:r>
              <a:rPr lang="en-US" sz="2200" dirty="0" smtClean="0">
                <a:solidFill>
                  <a:schemeClr val="tx1"/>
                </a:solidFill>
                <a:latin typeface="Century Gothic"/>
                <a:cs typeface="Century Gothic"/>
              </a:rPr>
              <a:t>guidance </a:t>
            </a:r>
          </a:p>
          <a:p>
            <a:pPr marL="342900" indent="-342900">
              <a:buFont typeface="Arial" panose="020B0604020202020204" pitchFamily="34" charset="0"/>
              <a:buChar char="•"/>
            </a:pPr>
            <a:r>
              <a:rPr lang="en-US" sz="2200" dirty="0">
                <a:latin typeface="Century Gothic"/>
                <a:cs typeface="Century Gothic"/>
              </a:rPr>
              <a:t>L</a:t>
            </a:r>
            <a:r>
              <a:rPr lang="en-US" sz="2200" dirty="0" smtClean="0">
                <a:solidFill>
                  <a:schemeClr val="tx1"/>
                </a:solidFill>
                <a:latin typeface="Century Gothic"/>
                <a:cs typeface="Century Gothic"/>
              </a:rPr>
              <a:t>imit </a:t>
            </a:r>
            <a:r>
              <a:rPr lang="en-US" sz="2200" dirty="0">
                <a:solidFill>
                  <a:schemeClr val="tx1"/>
                </a:solidFill>
                <a:latin typeface="Century Gothic"/>
                <a:cs typeface="Century Gothic"/>
              </a:rPr>
              <a:t>child and family exposure to court and deeper justice system </a:t>
            </a:r>
            <a:r>
              <a:rPr lang="en-US" sz="2200" dirty="0" smtClean="0">
                <a:solidFill>
                  <a:schemeClr val="tx1"/>
                </a:solidFill>
                <a:latin typeface="Century Gothic"/>
                <a:cs typeface="Century Gothic"/>
              </a:rPr>
              <a:t>involvement</a:t>
            </a:r>
            <a:endParaRPr lang="en-US" sz="2200" dirty="0">
              <a:solidFill>
                <a:schemeClr val="tx1"/>
              </a:solidFill>
              <a:latin typeface="Century Gothic"/>
              <a:cs typeface="Century Gothic"/>
            </a:endParaRPr>
          </a:p>
          <a:p>
            <a:pPr>
              <a:lnSpc>
                <a:spcPct val="50000"/>
              </a:lnSpc>
            </a:pPr>
            <a:endParaRPr lang="en-US" sz="2400" dirty="0">
              <a:latin typeface="Century Gothic"/>
              <a:cs typeface="Century Gothic"/>
            </a:endParaRPr>
          </a:p>
          <a:p>
            <a:r>
              <a:rPr lang="en-US" sz="2400" dirty="0" smtClean="0">
                <a:solidFill>
                  <a:schemeClr val="tx1"/>
                </a:solidFill>
                <a:latin typeface="Century Gothic"/>
                <a:cs typeface="Century Gothic"/>
              </a:rPr>
              <a:t>ADR </a:t>
            </a:r>
            <a:r>
              <a:rPr lang="en-US" sz="2400" dirty="0">
                <a:solidFill>
                  <a:schemeClr val="tx1"/>
                </a:solidFill>
                <a:latin typeface="Century Gothic"/>
                <a:cs typeface="Century Gothic"/>
              </a:rPr>
              <a:t>strategies seek to reach an agreement between the youth and his/her family in ways that encourage harmony, rather than punish the youth for actions that are often rooted in family dysfunction.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43</a:t>
            </a:fld>
            <a:endParaRPr lang="en-US" altLang="en-US" dirty="0"/>
          </a:p>
        </p:txBody>
      </p:sp>
    </p:spTree>
    <p:extLst>
      <p:ext uri="{BB962C8B-B14F-4D97-AF65-F5344CB8AC3E}">
        <p14:creationId xmlns:p14="http://schemas.microsoft.com/office/powerpoint/2010/main" val="20814924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400" dirty="0" smtClean="0">
                <a:solidFill>
                  <a:schemeClr val="tx1"/>
                </a:solidFill>
                <a:latin typeface="Century Gothic"/>
                <a:cs typeface="Century Gothic"/>
              </a:rPr>
              <a:t>Professionals who work with </a:t>
            </a:r>
            <a:r>
              <a:rPr lang="en-US" sz="2400" dirty="0">
                <a:solidFill>
                  <a:schemeClr val="tx1"/>
                </a:solidFill>
                <a:latin typeface="Century Gothic"/>
                <a:cs typeface="Century Gothic"/>
              </a:rPr>
              <a:t>families </a:t>
            </a:r>
            <a:r>
              <a:rPr lang="en-US" sz="2400" dirty="0" smtClean="0">
                <a:latin typeface="Century Gothic"/>
                <a:cs typeface="Century Gothic"/>
              </a:rPr>
              <a:t>must </a:t>
            </a:r>
            <a:r>
              <a:rPr lang="en-US" sz="2400" dirty="0" smtClean="0">
                <a:solidFill>
                  <a:schemeClr val="tx1"/>
                </a:solidFill>
                <a:latin typeface="Century Gothic"/>
                <a:cs typeface="Century Gothic"/>
              </a:rPr>
              <a:t>assess </a:t>
            </a:r>
            <a:r>
              <a:rPr lang="en-US" sz="2400" dirty="0">
                <a:solidFill>
                  <a:schemeClr val="tx1"/>
                </a:solidFill>
                <a:latin typeface="Century Gothic"/>
                <a:cs typeface="Century Gothic"/>
              </a:rPr>
              <a:t>whether ADR approaches are appropriate and </a:t>
            </a:r>
            <a:r>
              <a:rPr lang="en-US" sz="2400" dirty="0" smtClean="0">
                <a:solidFill>
                  <a:schemeClr val="tx1"/>
                </a:solidFill>
                <a:latin typeface="Century Gothic"/>
                <a:cs typeface="Century Gothic"/>
              </a:rPr>
              <a:t>ensure </a:t>
            </a:r>
            <a:r>
              <a:rPr lang="en-US" sz="2400" dirty="0">
                <a:solidFill>
                  <a:schemeClr val="tx1"/>
                </a:solidFill>
                <a:latin typeface="Century Gothic"/>
                <a:cs typeface="Century Gothic"/>
              </a:rPr>
              <a:t>that the youth is willing to participate. </a:t>
            </a:r>
            <a:endParaRPr lang="en-US" sz="2400" dirty="0" smtClean="0">
              <a:solidFill>
                <a:schemeClr val="tx1"/>
              </a:solidFill>
              <a:latin typeface="Century Gothic"/>
              <a:cs typeface="Century Gothic"/>
            </a:endParaRPr>
          </a:p>
          <a:p>
            <a:pPr>
              <a:lnSpc>
                <a:spcPct val="50000"/>
              </a:lnSpc>
            </a:pPr>
            <a:endParaRPr lang="en-US" sz="2400" dirty="0">
              <a:latin typeface="Century Gothic"/>
              <a:cs typeface="Century Gothic"/>
            </a:endParaRPr>
          </a:p>
          <a:p>
            <a:r>
              <a:rPr lang="en-US" sz="2400" dirty="0" smtClean="0">
                <a:solidFill>
                  <a:schemeClr val="tx1"/>
                </a:solidFill>
                <a:latin typeface="Century Gothic"/>
                <a:cs typeface="Century Gothic"/>
              </a:rPr>
              <a:t>In </a:t>
            </a:r>
            <a:r>
              <a:rPr lang="en-US" sz="2400" dirty="0">
                <a:solidFill>
                  <a:schemeClr val="tx1"/>
                </a:solidFill>
                <a:latin typeface="Century Gothic"/>
                <a:cs typeface="Century Gothic"/>
              </a:rPr>
              <a:t>instances where there is evidence of violence between the youth and parent, professionals should determine how ADR processes could be altered to assure youth safety and well-being, recognizing that in some </a:t>
            </a:r>
            <a:r>
              <a:rPr lang="en-US" sz="2400" dirty="0" smtClean="0">
                <a:solidFill>
                  <a:schemeClr val="tx1"/>
                </a:solidFill>
                <a:latin typeface="Century Gothic"/>
                <a:cs typeface="Century Gothic"/>
              </a:rPr>
              <a:t>circumstances </a:t>
            </a:r>
            <a:r>
              <a:rPr lang="en-US" sz="2400" dirty="0">
                <a:solidFill>
                  <a:schemeClr val="tx1"/>
                </a:solidFill>
                <a:latin typeface="Century Gothic"/>
                <a:cs typeface="Century Gothic"/>
              </a:rPr>
              <a:t>ADR approaches may not be appropriate.</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44</a:t>
            </a:fld>
            <a:endParaRPr lang="en-US" altLang="en-US" dirty="0"/>
          </a:p>
        </p:txBody>
      </p:sp>
    </p:spTree>
    <p:extLst>
      <p:ext uri="{BB962C8B-B14F-4D97-AF65-F5344CB8AC3E}">
        <p14:creationId xmlns:p14="http://schemas.microsoft.com/office/powerpoint/2010/main" val="24500053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Example</a:t>
            </a:r>
            <a:endParaRPr lang="en-US" dirty="0"/>
          </a:p>
        </p:txBody>
      </p:sp>
      <p:sp>
        <p:nvSpPr>
          <p:cNvPr id="3" name="Content Placeholder 2"/>
          <p:cNvSpPr>
            <a:spLocks noGrp="1"/>
          </p:cNvSpPr>
          <p:nvPr>
            <p:ph idx="1"/>
          </p:nvPr>
        </p:nvSpPr>
        <p:spPr/>
        <p:txBody>
          <a:bodyPr/>
          <a:lstStyle/>
          <a:p>
            <a:r>
              <a:rPr lang="en-US" dirty="0" smtClean="0">
                <a:solidFill>
                  <a:schemeClr val="tx1"/>
                </a:solidFill>
              </a:rPr>
              <a:t>Follow up question:</a:t>
            </a:r>
          </a:p>
          <a:p>
            <a:r>
              <a:rPr lang="en-US" sz="2400" dirty="0" smtClean="0">
                <a:solidFill>
                  <a:schemeClr val="tx1"/>
                </a:solidFill>
              </a:rPr>
              <a:t>Has your </a:t>
            </a:r>
            <a:r>
              <a:rPr lang="en-US" sz="2400" dirty="0" smtClean="0"/>
              <a:t>jurisdiction used any </a:t>
            </a:r>
            <a:r>
              <a:rPr lang="en-US" sz="2400" dirty="0" smtClean="0">
                <a:solidFill>
                  <a:schemeClr val="tx1"/>
                </a:solidFill>
              </a:rPr>
              <a:t>ADR </a:t>
            </a:r>
            <a:r>
              <a:rPr lang="en-US" sz="2400" dirty="0">
                <a:solidFill>
                  <a:schemeClr val="tx1"/>
                </a:solidFill>
              </a:rPr>
              <a:t>approaches </a:t>
            </a:r>
            <a:r>
              <a:rPr lang="en-US" sz="2400" dirty="0" smtClean="0">
                <a:solidFill>
                  <a:schemeClr val="tx1"/>
                </a:solidFill>
              </a:rPr>
              <a:t>in </a:t>
            </a:r>
            <a:r>
              <a:rPr lang="en-US" sz="2400" dirty="0">
                <a:solidFill>
                  <a:schemeClr val="tx1"/>
                </a:solidFill>
              </a:rPr>
              <a:t>status offense, child welfare (dependency</a:t>
            </a:r>
            <a:r>
              <a:rPr lang="en-US" sz="2400" dirty="0" smtClean="0">
                <a:solidFill>
                  <a:schemeClr val="tx1"/>
                </a:solidFill>
              </a:rPr>
              <a:t>), </a:t>
            </a:r>
            <a:r>
              <a:rPr lang="en-US" sz="2400" dirty="0">
                <a:solidFill>
                  <a:schemeClr val="tx1"/>
                </a:solidFill>
              </a:rPr>
              <a:t>or delinquency </a:t>
            </a:r>
            <a:r>
              <a:rPr lang="en-US" sz="2400" dirty="0" smtClean="0">
                <a:solidFill>
                  <a:schemeClr val="tx1"/>
                </a:solidFill>
              </a:rPr>
              <a:t>cases?</a:t>
            </a: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45</a:t>
            </a:fld>
            <a:endParaRPr lang="en-US" altLang="en-US" dirty="0"/>
          </a:p>
        </p:txBody>
      </p:sp>
    </p:spTree>
    <p:extLst>
      <p:ext uri="{BB962C8B-B14F-4D97-AF65-F5344CB8AC3E}">
        <p14:creationId xmlns:p14="http://schemas.microsoft.com/office/powerpoint/2010/main" val="33269413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Engaging and Empowering Families</a:t>
            </a:r>
            <a:endParaRPr lang="en-US" sz="3200" dirty="0"/>
          </a:p>
        </p:txBody>
      </p:sp>
      <p:sp>
        <p:nvSpPr>
          <p:cNvPr id="5" name="Text Placeholder 4"/>
          <p:cNvSpPr>
            <a:spLocks noGrp="1"/>
          </p:cNvSpPr>
          <p:nvPr>
            <p:ph type="body" idx="1"/>
          </p:nvPr>
        </p:nvSpPr>
        <p:spPr/>
        <p:txBody>
          <a:bodyPr/>
          <a:lstStyle/>
          <a:p>
            <a:r>
              <a:rPr lang="en-US" dirty="0" smtClean="0"/>
              <a:t>Principle 7</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46</a:t>
            </a:fld>
            <a:endParaRPr lang="en-US" altLang="en-US" dirty="0"/>
          </a:p>
        </p:txBody>
      </p:sp>
    </p:spTree>
    <p:extLst>
      <p:ext uri="{BB962C8B-B14F-4D97-AF65-F5344CB8AC3E}">
        <p14:creationId xmlns:p14="http://schemas.microsoft.com/office/powerpoint/2010/main" val="176005503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7</a:t>
            </a:r>
            <a:endParaRPr lang="en-US" altLang="en-US" dirty="0"/>
          </a:p>
        </p:txBody>
      </p:sp>
      <p:sp>
        <p:nvSpPr>
          <p:cNvPr id="22533" name="Rectangle 5"/>
          <p:cNvSpPr>
            <a:spLocks noGrp="1" noChangeArrowheads="1"/>
          </p:cNvSpPr>
          <p:nvPr>
            <p:ph type="body" idx="1"/>
          </p:nvPr>
        </p:nvSpPr>
        <p:spPr/>
        <p:txBody>
          <a:bodyPr/>
          <a:lstStyle/>
          <a:p>
            <a:r>
              <a:rPr lang="en-US" dirty="0"/>
              <a:t>Employ </a:t>
            </a:r>
            <a:r>
              <a:rPr lang="en-US" b="1" dirty="0"/>
              <a:t>family engagement strategies </a:t>
            </a:r>
            <a:r>
              <a:rPr lang="en-US" dirty="0"/>
              <a:t>that identify and emphasize a family’s strengths, and which empowers families to find and implement solutions outside of the court system.</a:t>
            </a:r>
            <a:endParaRPr lang="en-US" b="1" dirty="0">
              <a:solidFill>
                <a:schemeClr val="tx1"/>
              </a:solidFill>
            </a:endParaRP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47</a:t>
            </a:fld>
            <a:endParaRPr lang="en-US" altLang="en-US" dirty="0"/>
          </a:p>
        </p:txBody>
      </p:sp>
    </p:spTree>
    <p:extLst>
      <p:ext uri="{BB962C8B-B14F-4D97-AF65-F5344CB8AC3E}">
        <p14:creationId xmlns:p14="http://schemas.microsoft.com/office/powerpoint/2010/main" val="199176397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smtClean="0">
                <a:latin typeface="Century Gothic"/>
                <a:cs typeface="Century Gothic"/>
              </a:rPr>
              <a:t>Family </a:t>
            </a:r>
            <a:r>
              <a:rPr lang="en-US" sz="2400" dirty="0">
                <a:latin typeface="Century Gothic"/>
                <a:cs typeface="Century Gothic"/>
              </a:rPr>
              <a:t>engagement strategies focus on strengths the family unit can bring to the process, not just the family’s deficits. </a:t>
            </a:r>
            <a:endParaRPr lang="en-US" sz="2400" dirty="0" smtClean="0">
              <a:latin typeface="Century Gothic"/>
              <a:cs typeface="Century Gothic"/>
            </a:endParaRPr>
          </a:p>
          <a:p>
            <a:endParaRPr lang="en-US" sz="2400" dirty="0">
              <a:latin typeface="Century Gothic"/>
              <a:cs typeface="Century Gothic"/>
            </a:endParaRPr>
          </a:p>
          <a:p>
            <a:r>
              <a:rPr lang="en-US" sz="2400" dirty="0" smtClean="0">
                <a:latin typeface="Century Gothic"/>
                <a:cs typeface="Century Gothic"/>
              </a:rPr>
              <a:t>Family </a:t>
            </a:r>
            <a:r>
              <a:rPr lang="en-US" sz="2400" dirty="0">
                <a:latin typeface="Century Gothic"/>
                <a:cs typeface="Century Gothic"/>
              </a:rPr>
              <a:t>engagement strategies provide a less formal setting for families to ask questions and better understand the status offense process, while giving professionals an opportunity to consult families in a meaningful way about what they want for their child and what the family unit needs to move forward.</a:t>
            </a:r>
            <a:endParaRPr lang="en-US" sz="24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48</a:t>
            </a:fld>
            <a:endParaRPr lang="en-US" altLang="en-US" dirty="0"/>
          </a:p>
        </p:txBody>
      </p:sp>
    </p:spTree>
    <p:extLst>
      <p:ext uri="{BB962C8B-B14F-4D97-AF65-F5344CB8AC3E}">
        <p14:creationId xmlns:p14="http://schemas.microsoft.com/office/powerpoint/2010/main" val="250744663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400" dirty="0" smtClean="0">
                <a:latin typeface="Century Gothic"/>
                <a:cs typeface="Century Gothic"/>
              </a:rPr>
              <a:t>When </a:t>
            </a:r>
            <a:r>
              <a:rPr lang="en-US" sz="2400" dirty="0">
                <a:latin typeface="Century Gothic"/>
                <a:cs typeface="Century Gothic"/>
              </a:rPr>
              <a:t>a young person is charged with a status offense family engagement can be essential—and challenging. </a:t>
            </a:r>
            <a:endParaRPr lang="en-US" sz="2400" dirty="0" smtClean="0">
              <a:latin typeface="Century Gothic"/>
              <a:cs typeface="Century Gothic"/>
            </a:endParaRPr>
          </a:p>
          <a:p>
            <a:endParaRPr lang="en-US" sz="1000" dirty="0">
              <a:latin typeface="Century Gothic"/>
              <a:cs typeface="Century Gothic"/>
            </a:endParaRPr>
          </a:p>
          <a:p>
            <a:r>
              <a:rPr lang="en-US" sz="2400" dirty="0" smtClean="0">
                <a:latin typeface="Century Gothic"/>
                <a:cs typeface="Century Gothic"/>
              </a:rPr>
              <a:t>Running </a:t>
            </a:r>
            <a:r>
              <a:rPr lang="en-US" sz="2400" dirty="0">
                <a:latin typeface="Century Gothic"/>
                <a:cs typeface="Century Gothic"/>
              </a:rPr>
              <a:t>away and ungovernability </a:t>
            </a:r>
            <a:r>
              <a:rPr lang="en-US" sz="2400" dirty="0" smtClean="0">
                <a:latin typeface="Century Gothic"/>
                <a:cs typeface="Century Gothic"/>
              </a:rPr>
              <a:t>often </a:t>
            </a:r>
            <a:r>
              <a:rPr lang="en-US" sz="2400" dirty="0">
                <a:latin typeface="Century Gothic"/>
                <a:cs typeface="Century Gothic"/>
              </a:rPr>
              <a:t>involve charges initiated by parents and may be a result of challenging family dynamics and unmet needs. </a:t>
            </a:r>
            <a:endParaRPr lang="en-US" sz="2400" dirty="0" smtClean="0">
              <a:latin typeface="Century Gothic"/>
              <a:cs typeface="Century Gothic"/>
            </a:endParaRPr>
          </a:p>
          <a:p>
            <a:endParaRPr lang="en-US" sz="1000" dirty="0">
              <a:latin typeface="Century Gothic"/>
              <a:cs typeface="Century Gothic"/>
            </a:endParaRPr>
          </a:p>
          <a:p>
            <a:r>
              <a:rPr lang="en-US" sz="2400" dirty="0" smtClean="0">
                <a:latin typeface="Century Gothic"/>
                <a:cs typeface="Century Gothic"/>
              </a:rPr>
              <a:t>Truancy may </a:t>
            </a:r>
            <a:r>
              <a:rPr lang="en-US" sz="2400" dirty="0">
                <a:latin typeface="Century Gothic"/>
                <a:cs typeface="Century Gothic"/>
              </a:rPr>
              <a:t>also arise out of family circumstances, such as the need to care for a sick or younger family member or the parents’ inability to help the child address personal or other issues leading to absence from school. </a:t>
            </a:r>
          </a:p>
          <a:p>
            <a:endParaRPr lang="en-US" sz="24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49</a:t>
            </a:fld>
            <a:endParaRPr lang="en-US" altLang="en-US" dirty="0"/>
          </a:p>
        </p:txBody>
      </p:sp>
    </p:spTree>
    <p:extLst>
      <p:ext uri="{BB962C8B-B14F-4D97-AF65-F5344CB8AC3E}">
        <p14:creationId xmlns:p14="http://schemas.microsoft.com/office/powerpoint/2010/main" val="130965658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400" dirty="0">
                <a:latin typeface="Century Gothic"/>
                <a:cs typeface="Century Gothic"/>
              </a:rPr>
              <a:t>Family Group Decision Making a</a:t>
            </a:r>
            <a:r>
              <a:rPr lang="en-US" sz="2400" dirty="0" smtClean="0">
                <a:latin typeface="Century Gothic"/>
                <a:cs typeface="Century Gothic"/>
              </a:rPr>
              <a:t>llows </a:t>
            </a:r>
            <a:r>
              <a:rPr lang="en-US" sz="2400" dirty="0">
                <a:latin typeface="Century Gothic"/>
                <a:cs typeface="Century Gothic"/>
              </a:rPr>
              <a:t>the family to lead decision-making, encouraging them to actively participate in identifying viable solutions to the problems they face. </a:t>
            </a:r>
            <a:endParaRPr lang="en-US" sz="2400" dirty="0" smtClean="0">
              <a:latin typeface="Century Gothic"/>
              <a:cs typeface="Century Gothic"/>
            </a:endParaRPr>
          </a:p>
          <a:p>
            <a:endParaRPr lang="en-US" sz="2400" dirty="0" smtClean="0">
              <a:latin typeface="Century Gothic"/>
              <a:cs typeface="Century Gothic"/>
            </a:endParaRPr>
          </a:p>
          <a:p>
            <a:r>
              <a:rPr lang="en-US" sz="2400" dirty="0" smtClean="0">
                <a:latin typeface="Century Gothic"/>
                <a:cs typeface="Century Gothic"/>
              </a:rPr>
              <a:t>For </a:t>
            </a:r>
            <a:r>
              <a:rPr lang="en-US" sz="2400" dirty="0">
                <a:latin typeface="Century Gothic"/>
                <a:cs typeface="Century Gothic"/>
              </a:rPr>
              <a:t>any family engagement strategy, the professionals working with the family must assess whether the youth is willing to participate and ensure that the youth is safe and comfortable participating in the process. </a:t>
            </a:r>
            <a:endParaRPr lang="en-US" sz="24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50</a:t>
            </a:fld>
            <a:endParaRPr lang="en-US" altLang="en-US" dirty="0"/>
          </a:p>
        </p:txBody>
      </p:sp>
    </p:spTree>
    <p:extLst>
      <p:ext uri="{BB962C8B-B14F-4D97-AF65-F5344CB8AC3E}">
        <p14:creationId xmlns:p14="http://schemas.microsoft.com/office/powerpoint/2010/main" val="41930590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Point</a:t>
            </a:r>
            <a:endParaRPr lang="en-US" dirty="0"/>
          </a:p>
        </p:txBody>
      </p:sp>
      <p:sp>
        <p:nvSpPr>
          <p:cNvPr id="3" name="Content Placeholder 2"/>
          <p:cNvSpPr>
            <a:spLocks noGrp="1"/>
          </p:cNvSpPr>
          <p:nvPr>
            <p:ph idx="1"/>
          </p:nvPr>
        </p:nvSpPr>
        <p:spPr/>
        <p:txBody>
          <a:bodyPr/>
          <a:lstStyle/>
          <a:p>
            <a:r>
              <a:rPr lang="en-US" sz="2000" dirty="0"/>
              <a:t>Section 4.9 of the National Standards calls for state and local policymakers and advocates to, “mandate meaningful efforts to engage youth and families in all aspects of case planning, service delivery, court proceedings and disposition strategies.” </a:t>
            </a:r>
            <a:endParaRPr lang="en-US" sz="2000" dirty="0" smtClean="0"/>
          </a:p>
          <a:p>
            <a:endParaRPr lang="en-US" sz="1000" dirty="0" smtClean="0"/>
          </a:p>
          <a:p>
            <a:r>
              <a:rPr lang="en-US" sz="2000" dirty="0" smtClean="0"/>
              <a:t>Involvement </a:t>
            </a:r>
            <a:r>
              <a:rPr lang="en-US" sz="2000" dirty="0"/>
              <a:t>of the child-serving systems in status offense cases is only a short term and partial solution to what is often a complex and long-term family challenge </a:t>
            </a:r>
            <a:endParaRPr lang="en-US" sz="2000" dirty="0" smtClean="0"/>
          </a:p>
          <a:p>
            <a:endParaRPr lang="en-US" sz="1000" dirty="0" smtClean="0"/>
          </a:p>
          <a:p>
            <a:r>
              <a:rPr lang="en-US" sz="2000" dirty="0" smtClean="0"/>
              <a:t>Child </a:t>
            </a:r>
            <a:r>
              <a:rPr lang="en-US" sz="2000" dirty="0"/>
              <a:t>welfare systems in almost every state use these types of family engagement strategies, providing an infrastructure and knowledge base for juvenile justice systems that are not already doing so.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51</a:t>
            </a:fld>
            <a:endParaRPr lang="en-US" altLang="en-US" dirty="0"/>
          </a:p>
        </p:txBody>
      </p:sp>
    </p:spTree>
    <p:extLst>
      <p:ext uri="{BB962C8B-B14F-4D97-AF65-F5344CB8AC3E}">
        <p14:creationId xmlns:p14="http://schemas.microsoft.com/office/powerpoint/2010/main" val="36395660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228600" y="1752600"/>
            <a:ext cx="8686800" cy="4411663"/>
          </a:xfrm>
        </p:spPr>
        <p:txBody>
          <a:bodyPr/>
          <a:lstStyle/>
          <a:p>
            <a:r>
              <a:rPr lang="en-US" sz="1600" dirty="0" smtClean="0"/>
              <a:t>Campaign for Youth Justice. </a:t>
            </a:r>
            <a:br>
              <a:rPr lang="en-US" sz="1600" dirty="0" smtClean="0"/>
            </a:br>
            <a:r>
              <a:rPr lang="en-US" sz="1600" dirty="0" smtClean="0">
                <a:hlinkClick r:id="rId2"/>
              </a:rPr>
              <a:t>FAMILY </a:t>
            </a:r>
            <a:r>
              <a:rPr lang="en-US" sz="1600" dirty="0">
                <a:hlinkClick r:id="rId2"/>
              </a:rPr>
              <a:t>Comes First: A Workbook to Transform the Justice System by </a:t>
            </a:r>
            <a:r>
              <a:rPr lang="en-US" sz="1600" dirty="0" smtClean="0">
                <a:hlinkClick r:id="rId2"/>
              </a:rPr>
              <a:t/>
            </a:r>
            <a:br>
              <a:rPr lang="en-US" sz="1600" dirty="0" smtClean="0">
                <a:hlinkClick r:id="rId2"/>
              </a:rPr>
            </a:br>
            <a:r>
              <a:rPr lang="en-US" sz="1600" dirty="0" smtClean="0">
                <a:hlinkClick r:id="rId2"/>
              </a:rPr>
              <a:t>Partnering </a:t>
            </a:r>
            <a:r>
              <a:rPr lang="en-US" sz="1600" dirty="0">
                <a:hlinkClick r:id="rId2"/>
              </a:rPr>
              <a:t>With </a:t>
            </a:r>
            <a:r>
              <a:rPr lang="en-US" sz="1600" dirty="0" smtClean="0">
                <a:hlinkClick r:id="rId2"/>
              </a:rPr>
              <a:t>Families</a:t>
            </a:r>
            <a:r>
              <a:rPr lang="en-US" sz="1600" dirty="0" smtClean="0"/>
              <a:t>.</a:t>
            </a:r>
            <a:endParaRPr lang="en-US" sz="1600" dirty="0"/>
          </a:p>
          <a:p>
            <a:endParaRPr lang="en-US" sz="1600" dirty="0" smtClean="0"/>
          </a:p>
          <a:p>
            <a:r>
              <a:rPr lang="en-US" sz="1600" dirty="0" smtClean="0"/>
              <a:t>Coalition for Juvenile Justice. </a:t>
            </a:r>
            <a:br>
              <a:rPr lang="en-US" sz="1600" dirty="0" smtClean="0"/>
            </a:br>
            <a:r>
              <a:rPr lang="en-US" sz="1600" dirty="0" smtClean="0">
                <a:hlinkClick r:id="rId3"/>
              </a:rPr>
              <a:t>Status </a:t>
            </a:r>
            <a:r>
              <a:rPr lang="en-US" sz="1600" dirty="0">
                <a:hlinkClick r:id="rId3"/>
              </a:rPr>
              <a:t>Offenses and Family </a:t>
            </a:r>
            <a:r>
              <a:rPr lang="en-US" sz="1600" dirty="0" smtClean="0">
                <a:hlinkClick r:id="rId3"/>
              </a:rPr>
              <a:t>Engagement</a:t>
            </a:r>
            <a:r>
              <a:rPr lang="en-US" sz="1600" dirty="0" smtClean="0"/>
              <a:t>.</a:t>
            </a:r>
            <a:endParaRPr lang="en-US" sz="1600" dirty="0"/>
          </a:p>
          <a:p>
            <a:endParaRPr lang="en-US" sz="1600" dirty="0"/>
          </a:p>
          <a:p>
            <a:r>
              <a:rPr lang="en-US" sz="1600" dirty="0" smtClean="0"/>
              <a:t>American Humane Association. </a:t>
            </a:r>
            <a:br>
              <a:rPr lang="en-US" sz="1600" dirty="0" smtClean="0"/>
            </a:br>
            <a:r>
              <a:rPr lang="en-US" sz="1600" dirty="0" smtClean="0">
                <a:hlinkClick r:id="rId4"/>
              </a:rPr>
              <a:t>About </a:t>
            </a:r>
            <a:r>
              <a:rPr lang="en-US" sz="1600" dirty="0">
                <a:hlinkClick r:id="rId4"/>
              </a:rPr>
              <a:t>Family Group </a:t>
            </a:r>
            <a:r>
              <a:rPr lang="en-US" sz="1600" dirty="0" smtClean="0">
                <a:hlinkClick r:id="rId4"/>
              </a:rPr>
              <a:t>Decision-Making</a:t>
            </a:r>
            <a:r>
              <a:rPr lang="en-US" sz="1600" dirty="0" smtClean="0"/>
              <a:t>.</a:t>
            </a:r>
          </a:p>
          <a:p>
            <a:endParaRPr lang="en-US" sz="1600" dirty="0"/>
          </a:p>
          <a:p>
            <a:r>
              <a:rPr lang="en-US" sz="1600" dirty="0" smtClean="0"/>
              <a:t>Status Offense Reform Center. </a:t>
            </a:r>
            <a:br>
              <a:rPr lang="en-US" sz="1600" dirty="0" smtClean="0"/>
            </a:br>
            <a:r>
              <a:rPr lang="en-US" sz="1600" dirty="0" smtClean="0">
                <a:hlinkClick r:id="rId5"/>
              </a:rPr>
              <a:t>Why </a:t>
            </a:r>
            <a:r>
              <a:rPr lang="en-US" sz="1600" dirty="0">
                <a:hlinkClick r:id="rId5"/>
              </a:rPr>
              <a:t>Families Matter: Engaging Families for Better </a:t>
            </a:r>
            <a:r>
              <a:rPr lang="en-US" sz="1600" dirty="0" smtClean="0">
                <a:hlinkClick r:id="rId5"/>
              </a:rPr>
              <a:t>Outcomes</a:t>
            </a:r>
            <a:r>
              <a:rPr lang="en-US" sz="1600" dirty="0" smtClean="0"/>
              <a:t> (webinar</a:t>
            </a:r>
            <a:r>
              <a:rPr lang="en-US" sz="1600" dirty="0"/>
              <a:t>).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52</a:t>
            </a:fld>
            <a:endParaRPr lang="en-US" altLang="en-US" dirty="0"/>
          </a:p>
        </p:txBody>
      </p:sp>
    </p:spTree>
    <p:extLst>
      <p:ext uri="{BB962C8B-B14F-4D97-AF65-F5344CB8AC3E}">
        <p14:creationId xmlns:p14="http://schemas.microsoft.com/office/powerpoint/2010/main" val="36395660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Eliminating racial and ethnic disparities</a:t>
            </a:r>
            <a:endParaRPr lang="en-US" sz="3200" dirty="0"/>
          </a:p>
        </p:txBody>
      </p:sp>
      <p:sp>
        <p:nvSpPr>
          <p:cNvPr id="5" name="Text Placeholder 4"/>
          <p:cNvSpPr>
            <a:spLocks noGrp="1"/>
          </p:cNvSpPr>
          <p:nvPr>
            <p:ph type="body" idx="1"/>
          </p:nvPr>
        </p:nvSpPr>
        <p:spPr/>
        <p:txBody>
          <a:bodyPr/>
          <a:lstStyle/>
          <a:p>
            <a:r>
              <a:rPr lang="en-US" dirty="0" smtClean="0"/>
              <a:t>Principle 8</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53</a:t>
            </a:fld>
            <a:endParaRPr lang="en-US" altLang="en-US" dirty="0"/>
          </a:p>
        </p:txBody>
      </p:sp>
    </p:spTree>
    <p:extLst>
      <p:ext uri="{BB962C8B-B14F-4D97-AF65-F5344CB8AC3E}">
        <p14:creationId xmlns:p14="http://schemas.microsoft.com/office/powerpoint/2010/main" val="293675471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8</a:t>
            </a:r>
            <a:endParaRPr lang="en-US" altLang="en-US" dirty="0"/>
          </a:p>
        </p:txBody>
      </p:sp>
      <p:sp>
        <p:nvSpPr>
          <p:cNvPr id="22533" name="Rectangle 5"/>
          <p:cNvSpPr>
            <a:spLocks noGrp="1" noChangeArrowheads="1"/>
          </p:cNvSpPr>
          <p:nvPr>
            <p:ph type="body" idx="1"/>
          </p:nvPr>
        </p:nvSpPr>
        <p:spPr/>
        <p:txBody>
          <a:bodyPr/>
          <a:lstStyle/>
          <a:p>
            <a:r>
              <a:rPr lang="en-US" dirty="0"/>
              <a:t>Eliminate </a:t>
            </a:r>
            <a:r>
              <a:rPr lang="en-US" b="1" dirty="0"/>
              <a:t>racial and ethnic disparities </a:t>
            </a:r>
            <a:r>
              <a:rPr lang="en-US" dirty="0"/>
              <a:t>by being </a:t>
            </a:r>
            <a:r>
              <a:rPr lang="en-US" b="1" dirty="0"/>
              <a:t>culturally aware </a:t>
            </a:r>
            <a:r>
              <a:rPr lang="en-US" dirty="0"/>
              <a:t>and ensuring impartial and equal access to </a:t>
            </a:r>
            <a:r>
              <a:rPr lang="en-US" b="1" dirty="0"/>
              <a:t>culturally-competent </a:t>
            </a:r>
            <a:r>
              <a:rPr lang="en-US" dirty="0"/>
              <a:t>prevention and intervention services and treatment for youth charged with status offenses and their families.</a:t>
            </a:r>
            <a:endParaRPr lang="en-US" b="1" dirty="0">
              <a:solidFill>
                <a:schemeClr val="tx1"/>
              </a:solidFill>
            </a:endParaRP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54</a:t>
            </a:fld>
            <a:endParaRPr lang="en-US" altLang="en-US" dirty="0"/>
          </a:p>
        </p:txBody>
      </p:sp>
    </p:spTree>
    <p:extLst>
      <p:ext uri="{BB962C8B-B14F-4D97-AF65-F5344CB8AC3E}">
        <p14:creationId xmlns:p14="http://schemas.microsoft.com/office/powerpoint/2010/main" val="16613046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a:latin typeface="Century Gothic"/>
                <a:cs typeface="Century Gothic"/>
              </a:rPr>
              <a:t>Disproportionate minority contact (DMC) refers to the disproportionate representation of ethnic, racial, and linguistic minority youth in the juvenile court system. </a:t>
            </a:r>
            <a:endParaRPr lang="en-US" sz="2400" dirty="0" smtClean="0">
              <a:latin typeface="Century Gothic"/>
              <a:cs typeface="Century Gothic"/>
            </a:endParaRPr>
          </a:p>
          <a:p>
            <a:endParaRPr lang="en-US" sz="2400" dirty="0" smtClean="0">
              <a:latin typeface="Century Gothic"/>
              <a:cs typeface="Century Gothic"/>
            </a:endParaRPr>
          </a:p>
          <a:p>
            <a:r>
              <a:rPr lang="en-US" sz="2400" dirty="0" smtClean="0">
                <a:latin typeface="Century Gothic"/>
                <a:cs typeface="Century Gothic"/>
              </a:rPr>
              <a:t>Under the Juvenile </a:t>
            </a:r>
            <a:r>
              <a:rPr lang="en-US" sz="2400" dirty="0">
                <a:latin typeface="Century Gothic"/>
                <a:cs typeface="Century Gothic"/>
              </a:rPr>
              <a:t>Justice and Delinquency Prevention Act (JJDPA</a:t>
            </a:r>
            <a:r>
              <a:rPr lang="en-US" sz="2400" dirty="0" smtClean="0">
                <a:latin typeface="Century Gothic"/>
                <a:cs typeface="Century Gothic"/>
              </a:rPr>
              <a:t>), </a:t>
            </a:r>
            <a:r>
              <a:rPr lang="en-US" sz="2400" dirty="0">
                <a:latin typeface="Century Gothic"/>
                <a:cs typeface="Century Gothic"/>
              </a:rPr>
              <a:t>the federal government can withhold some of a state’s future grant allocation for the subsequent year if they fail to address disproportionality at all stages of justice system </a:t>
            </a:r>
            <a:r>
              <a:rPr lang="en-US" sz="2400" dirty="0" smtClean="0">
                <a:latin typeface="Century Gothic"/>
                <a:cs typeface="Century Gothic"/>
              </a:rPr>
              <a:t>involvement (e.g., arrest, charging, diversion, sentencing).</a:t>
            </a:r>
            <a:endParaRPr lang="en-US" sz="24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55</a:t>
            </a:fld>
            <a:endParaRPr lang="en-US" altLang="en-US" dirty="0"/>
          </a:p>
        </p:txBody>
      </p:sp>
    </p:spTree>
    <p:extLst>
      <p:ext uri="{BB962C8B-B14F-4D97-AF65-F5344CB8AC3E}">
        <p14:creationId xmlns:p14="http://schemas.microsoft.com/office/powerpoint/2010/main" val="250744663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400" dirty="0" smtClean="0">
                <a:latin typeface="Century Gothic"/>
                <a:cs typeface="Century Gothic"/>
              </a:rPr>
              <a:t>Research </a:t>
            </a:r>
            <a:r>
              <a:rPr lang="en-US" sz="2400" dirty="0">
                <a:latin typeface="Century Gothic"/>
                <a:cs typeface="Century Gothic"/>
              </a:rPr>
              <a:t>shows that youth of color are treated more harshly than white youth when charged with the same category of offense, including status offenses.</a:t>
            </a:r>
          </a:p>
          <a:p>
            <a:endParaRPr lang="en-US" sz="1000" dirty="0" smtClean="0">
              <a:latin typeface="Century Gothic"/>
              <a:cs typeface="Century Gothic"/>
            </a:endParaRPr>
          </a:p>
          <a:p>
            <a:r>
              <a:rPr lang="en-US" sz="2400" dirty="0" smtClean="0">
                <a:latin typeface="Century Gothic"/>
                <a:cs typeface="Century Gothic"/>
              </a:rPr>
              <a:t>In </a:t>
            </a:r>
            <a:r>
              <a:rPr lang="en-US" sz="2400" dirty="0">
                <a:latin typeface="Century Gothic"/>
                <a:cs typeface="Century Gothic"/>
              </a:rPr>
              <a:t>2011, the runaway case rate for African American youth was more than three times the rate for white youth and the ungovernability case rate for African American youth was more than twice the rate of white youth</a:t>
            </a:r>
            <a:r>
              <a:rPr lang="en-US" sz="2400" dirty="0" smtClean="0">
                <a:latin typeface="Century Gothic"/>
                <a:cs typeface="Century Gothic"/>
              </a:rPr>
              <a:t>.</a:t>
            </a:r>
          </a:p>
          <a:p>
            <a:endParaRPr lang="en-US" sz="1000" dirty="0">
              <a:latin typeface="Century Gothic"/>
              <a:cs typeface="Century Gothic"/>
            </a:endParaRPr>
          </a:p>
          <a:p>
            <a:r>
              <a:rPr lang="en-US" sz="2400" dirty="0" smtClean="0">
                <a:latin typeface="Century Gothic"/>
                <a:cs typeface="Century Gothic"/>
              </a:rPr>
              <a:t>That </a:t>
            </a:r>
            <a:r>
              <a:rPr lang="en-US" sz="2400" dirty="0">
                <a:latin typeface="Century Gothic"/>
                <a:cs typeface="Century Gothic"/>
              </a:rPr>
              <a:t>same year the liquor law violation case rate for American Indian juveniles was more than three times the white rate.</a:t>
            </a:r>
          </a:p>
          <a:p>
            <a:endParaRPr lang="en-US" sz="24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56</a:t>
            </a:fld>
            <a:endParaRPr lang="en-US" altLang="en-US" dirty="0"/>
          </a:p>
        </p:txBody>
      </p:sp>
    </p:spTree>
    <p:extLst>
      <p:ext uri="{BB962C8B-B14F-4D97-AF65-F5344CB8AC3E}">
        <p14:creationId xmlns:p14="http://schemas.microsoft.com/office/powerpoint/2010/main" val="419305900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400" dirty="0" smtClean="0">
                <a:latin typeface="Century Gothic"/>
                <a:cs typeface="Century Gothic"/>
              </a:rPr>
              <a:t>Altering the overrepresentation of minority youth in the system requires an understanding of, and action plan to, address the underlying disparities that bring minority youth in contact with the system.</a:t>
            </a:r>
          </a:p>
          <a:p>
            <a:endParaRPr lang="en-US" sz="2400" dirty="0" smtClean="0">
              <a:latin typeface="Century Gothic"/>
              <a:cs typeface="Century Gothic"/>
            </a:endParaRPr>
          </a:p>
          <a:p>
            <a:r>
              <a:rPr lang="en-US" sz="2400" dirty="0" smtClean="0">
                <a:latin typeface="Century Gothic"/>
                <a:cs typeface="Century Gothic"/>
              </a:rPr>
              <a:t>Effective </a:t>
            </a:r>
            <a:r>
              <a:rPr lang="en-US" sz="2400" dirty="0">
                <a:latin typeface="Century Gothic"/>
                <a:cs typeface="Century Gothic"/>
              </a:rPr>
              <a:t>responses to youth charged with status offenses and their families must have the intent and the effect of reducing the disparate treatment of minority youth at all points along the continuum, from prevention to identification to intervention</a:t>
            </a:r>
            <a:r>
              <a:rPr lang="en-US" sz="2400" dirty="0" smtClean="0">
                <a:latin typeface="Century Gothic"/>
                <a:cs typeface="Century Gothic"/>
              </a:rPr>
              <a:t>.</a:t>
            </a:r>
            <a:endParaRPr lang="en-US" sz="2400" dirty="0">
              <a:latin typeface="Century Gothic"/>
              <a:cs typeface="Century Gothic"/>
            </a:endParaRPr>
          </a:p>
          <a:p>
            <a:endParaRPr lang="en-US" sz="2400" dirty="0">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57</a:t>
            </a:fld>
            <a:endParaRPr lang="en-US" altLang="en-US" dirty="0"/>
          </a:p>
        </p:txBody>
      </p:sp>
    </p:spTree>
    <p:extLst>
      <p:ext uri="{BB962C8B-B14F-4D97-AF65-F5344CB8AC3E}">
        <p14:creationId xmlns:p14="http://schemas.microsoft.com/office/powerpoint/2010/main" val="419305900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Change</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sz="2200" dirty="0" smtClean="0"/>
              <a:t>Collect </a:t>
            </a:r>
            <a:r>
              <a:rPr lang="en-US" sz="2200" dirty="0"/>
              <a:t>and analyze data at all decision points so intentional strategies can be developed to reduce racial and ethnic disparities.</a:t>
            </a:r>
          </a:p>
          <a:p>
            <a:pPr marL="342900" indent="-342900">
              <a:buFont typeface="Arial" panose="020B0604020202020204" pitchFamily="34" charset="0"/>
              <a:buChar char="•"/>
            </a:pPr>
            <a:r>
              <a:rPr lang="en-US" sz="2200" dirty="0" smtClean="0"/>
              <a:t>Use </a:t>
            </a:r>
            <a:r>
              <a:rPr lang="en-US" sz="2200" dirty="0"/>
              <a:t>culturally competent screening and assessment tools and culturally and linguistically competent practices at appropriate points throughout a status offense case.</a:t>
            </a:r>
          </a:p>
          <a:p>
            <a:pPr marL="342900" indent="-342900">
              <a:buFont typeface="Arial" panose="020B0604020202020204" pitchFamily="34" charset="0"/>
              <a:buChar char="•"/>
            </a:pPr>
            <a:r>
              <a:rPr lang="en-US" sz="2200" dirty="0" smtClean="0"/>
              <a:t>Implement </a:t>
            </a:r>
            <a:r>
              <a:rPr lang="en-US" sz="2200" dirty="0"/>
              <a:t>family engagement and alternative dispute resolution strategies during status offense cases.</a:t>
            </a:r>
          </a:p>
          <a:p>
            <a:pPr marL="342900" indent="-342900">
              <a:buFont typeface="Arial" panose="020B0604020202020204" pitchFamily="34" charset="0"/>
              <a:buChar char="•"/>
            </a:pPr>
            <a:r>
              <a:rPr lang="en-US" sz="2200" dirty="0" smtClean="0"/>
              <a:t>Provide </a:t>
            </a:r>
            <a:r>
              <a:rPr lang="en-US" sz="2200" dirty="0"/>
              <a:t>access to family-connected and community-based services in youths’ home communities, especially where a community may have disproportionately high involvement in the status offense system.</a:t>
            </a:r>
          </a:p>
          <a:p>
            <a:endParaRPr lang="en-US"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58</a:t>
            </a:fld>
            <a:endParaRPr lang="en-US" altLang="en-US" dirty="0"/>
          </a:p>
        </p:txBody>
      </p:sp>
    </p:spTree>
    <p:extLst>
      <p:ext uri="{BB962C8B-B14F-4D97-AF65-F5344CB8AC3E}">
        <p14:creationId xmlns:p14="http://schemas.microsoft.com/office/powerpoint/2010/main" val="36395660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smtClean="0"/>
              <a:t>Coalition for Juvenile Justice.</a:t>
            </a:r>
            <a:br>
              <a:rPr lang="en-US" sz="1600" dirty="0" smtClean="0"/>
            </a:br>
            <a:r>
              <a:rPr lang="en-US" sz="1600" dirty="0" smtClean="0">
                <a:hlinkClick r:id="rId2"/>
              </a:rPr>
              <a:t>Disproportionate </a:t>
            </a:r>
            <a:r>
              <a:rPr lang="en-US" sz="1600" dirty="0">
                <a:hlinkClick r:id="rId2"/>
              </a:rPr>
              <a:t>Minority Contact and Status </a:t>
            </a:r>
            <a:r>
              <a:rPr lang="en-US" sz="1600" dirty="0" smtClean="0">
                <a:hlinkClick r:id="rId2"/>
              </a:rPr>
              <a:t>Offenses</a:t>
            </a:r>
            <a:r>
              <a:rPr lang="en-US" sz="1600" dirty="0" smtClean="0"/>
              <a:t>.</a:t>
            </a:r>
            <a:endParaRPr lang="en-US" sz="1600" dirty="0"/>
          </a:p>
          <a:p>
            <a:endParaRPr lang="en-US" sz="1600" dirty="0"/>
          </a:p>
          <a:p>
            <a:r>
              <a:rPr lang="en-US" sz="1600" dirty="0" smtClean="0"/>
              <a:t>Status Offense Reform Center. </a:t>
            </a:r>
            <a:br>
              <a:rPr lang="en-US" sz="1600" dirty="0" smtClean="0"/>
            </a:br>
            <a:r>
              <a:rPr lang="en-US" sz="1600" dirty="0" smtClean="0">
                <a:hlinkClick r:id="rId3"/>
              </a:rPr>
              <a:t>Status </a:t>
            </a:r>
            <a:r>
              <a:rPr lang="en-US" sz="1600" dirty="0">
                <a:hlinkClick r:id="rId3"/>
              </a:rPr>
              <a:t>Offenders and </a:t>
            </a:r>
            <a:r>
              <a:rPr lang="en-US" sz="1600" dirty="0" smtClean="0">
                <a:hlinkClick r:id="rId3"/>
              </a:rPr>
              <a:t>Race</a:t>
            </a:r>
            <a:r>
              <a:rPr lang="en-US" sz="1600" dirty="0" smtClean="0"/>
              <a:t>. </a:t>
            </a:r>
            <a:endParaRPr lang="en-US" sz="1600" dirty="0"/>
          </a:p>
          <a:p>
            <a:endParaRPr lang="en-US" sz="1600" dirty="0" smtClean="0"/>
          </a:p>
          <a:p>
            <a:r>
              <a:rPr lang="en-US" sz="1600" dirty="0" smtClean="0"/>
              <a:t>Center for Children’s Law and Policy. </a:t>
            </a:r>
            <a:br>
              <a:rPr lang="en-US" sz="1600" dirty="0" smtClean="0"/>
            </a:br>
            <a:r>
              <a:rPr lang="en-US" sz="1600" dirty="0" smtClean="0">
                <a:hlinkClick r:id="rId4"/>
              </a:rPr>
              <a:t>Reducing </a:t>
            </a:r>
            <a:r>
              <a:rPr lang="en-US" sz="1600" dirty="0">
                <a:hlinkClick r:id="rId4"/>
              </a:rPr>
              <a:t>Racial and Ethnic Disparities in the Juvenile Justice </a:t>
            </a:r>
            <a:r>
              <a:rPr lang="en-US" sz="1600" dirty="0" smtClean="0">
                <a:hlinkClick r:id="rId4"/>
              </a:rPr>
              <a:t>System</a:t>
            </a:r>
            <a:r>
              <a:rPr lang="en-US" sz="1600" dirty="0" smtClean="0"/>
              <a:t>.</a:t>
            </a:r>
          </a:p>
          <a:p>
            <a:endParaRPr lang="en-US" sz="1600" dirty="0"/>
          </a:p>
          <a:p>
            <a:r>
              <a:rPr lang="en-US" sz="1600" dirty="0" smtClean="0"/>
              <a:t>Center for Children’s Law and Policy. </a:t>
            </a:r>
            <a:br>
              <a:rPr lang="en-US" sz="1600" dirty="0" smtClean="0"/>
            </a:br>
            <a:r>
              <a:rPr lang="en-US" sz="1600" dirty="0" smtClean="0">
                <a:hlinkClick r:id="rId5"/>
              </a:rPr>
              <a:t>The </a:t>
            </a:r>
            <a:r>
              <a:rPr lang="en-US" sz="1600" dirty="0">
                <a:hlinkClick r:id="rId5"/>
              </a:rPr>
              <a:t>DMC Stakeholder: Buy-In and </a:t>
            </a:r>
            <a:r>
              <a:rPr lang="en-US" sz="1600" dirty="0" smtClean="0">
                <a:hlinkClick r:id="rId5"/>
              </a:rPr>
              <a:t>Participation</a:t>
            </a:r>
            <a:r>
              <a:rPr lang="en-US" sz="1600" dirty="0" smtClean="0"/>
              <a:t> </a:t>
            </a:r>
            <a:r>
              <a:rPr lang="en-US" sz="1600" dirty="0"/>
              <a:t>(presentation). </a:t>
            </a:r>
            <a:endParaRPr lang="en-US" sz="1600" dirty="0" smtClean="0"/>
          </a:p>
          <a:p>
            <a:endParaRPr lang="en-US" sz="1600" dirty="0"/>
          </a:p>
          <a:p>
            <a:r>
              <a:rPr lang="en-US" sz="1600" dirty="0" smtClean="0"/>
              <a:t>National Center for Juvenile Justice. </a:t>
            </a:r>
            <a:br>
              <a:rPr lang="en-US" sz="1600" dirty="0" smtClean="0"/>
            </a:br>
            <a:r>
              <a:rPr lang="en-US" sz="1600" dirty="0" smtClean="0">
                <a:hlinkClick r:id="rId6"/>
              </a:rPr>
              <a:t>Juvenile </a:t>
            </a:r>
            <a:r>
              <a:rPr lang="en-US" sz="1600" dirty="0">
                <a:hlinkClick r:id="rId6"/>
              </a:rPr>
              <a:t>Court Statistics </a:t>
            </a:r>
            <a:r>
              <a:rPr lang="en-US" sz="1600" dirty="0" smtClean="0">
                <a:hlinkClick r:id="rId6"/>
              </a:rPr>
              <a:t>2011</a:t>
            </a:r>
            <a:r>
              <a:rPr lang="en-US" sz="1600" dirty="0" smtClean="0"/>
              <a:t>. </a:t>
            </a:r>
            <a:endParaRPr lang="en-US" sz="16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59</a:t>
            </a:fld>
            <a:endParaRPr lang="en-US" altLang="en-US" dirty="0"/>
          </a:p>
        </p:txBody>
      </p:sp>
    </p:spTree>
    <p:extLst>
      <p:ext uri="{BB962C8B-B14F-4D97-AF65-F5344CB8AC3E}">
        <p14:creationId xmlns:p14="http://schemas.microsoft.com/office/powerpoint/2010/main" val="36395660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Responding to gender differences appropriately</a:t>
            </a:r>
            <a:endParaRPr lang="en-US" sz="3200" dirty="0"/>
          </a:p>
        </p:txBody>
      </p:sp>
      <p:sp>
        <p:nvSpPr>
          <p:cNvPr id="5" name="Text Placeholder 4"/>
          <p:cNvSpPr>
            <a:spLocks noGrp="1"/>
          </p:cNvSpPr>
          <p:nvPr>
            <p:ph type="body" idx="1"/>
          </p:nvPr>
        </p:nvSpPr>
        <p:spPr/>
        <p:txBody>
          <a:bodyPr/>
          <a:lstStyle/>
          <a:p>
            <a:r>
              <a:rPr lang="en-US" dirty="0" smtClean="0"/>
              <a:t>Principle </a:t>
            </a:r>
            <a:r>
              <a:rPr lang="en-US" dirty="0"/>
              <a:t>9</a:t>
            </a:r>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60</a:t>
            </a:fld>
            <a:endParaRPr lang="en-US" altLang="en-US" dirty="0"/>
          </a:p>
        </p:txBody>
      </p:sp>
    </p:spTree>
    <p:extLst>
      <p:ext uri="{BB962C8B-B14F-4D97-AF65-F5344CB8AC3E}">
        <p14:creationId xmlns:p14="http://schemas.microsoft.com/office/powerpoint/2010/main" val="293675471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9</a:t>
            </a:r>
            <a:endParaRPr lang="en-US" altLang="en-US" dirty="0"/>
          </a:p>
        </p:txBody>
      </p:sp>
      <p:sp>
        <p:nvSpPr>
          <p:cNvPr id="22533" name="Rectangle 5"/>
          <p:cNvSpPr>
            <a:spLocks noGrp="1" noChangeArrowheads="1"/>
          </p:cNvSpPr>
          <p:nvPr>
            <p:ph type="body" idx="1"/>
          </p:nvPr>
        </p:nvSpPr>
        <p:spPr/>
        <p:txBody>
          <a:bodyPr/>
          <a:lstStyle/>
          <a:p>
            <a:r>
              <a:rPr lang="en-US" dirty="0"/>
              <a:t>Understand the developmental, behavioral, and social </a:t>
            </a:r>
            <a:r>
              <a:rPr lang="en-US" b="1" dirty="0"/>
              <a:t>differences between boys and girls </a:t>
            </a:r>
            <a:r>
              <a:rPr lang="en-US" dirty="0"/>
              <a:t>and how their service needs are accordingly different. Make </a:t>
            </a:r>
            <a:r>
              <a:rPr lang="en-US" b="1" dirty="0"/>
              <a:t>gender-responsive </a:t>
            </a:r>
            <a:r>
              <a:rPr lang="en-US" dirty="0"/>
              <a:t>choices regarding interventions, treatment, and services before, during, and following court involvement.</a:t>
            </a:r>
            <a:endParaRPr lang="en-US" b="1" dirty="0">
              <a:solidFill>
                <a:schemeClr val="tx1"/>
              </a:solidFill>
            </a:endParaRP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61</a:t>
            </a:fld>
            <a:endParaRPr lang="en-US" altLang="en-US" dirty="0"/>
          </a:p>
        </p:txBody>
      </p:sp>
    </p:spTree>
    <p:extLst>
      <p:ext uri="{BB962C8B-B14F-4D97-AF65-F5344CB8AC3E}">
        <p14:creationId xmlns:p14="http://schemas.microsoft.com/office/powerpoint/2010/main" val="16613046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400" dirty="0">
                <a:latin typeface="Century Gothic"/>
                <a:cs typeface="Century Gothic"/>
              </a:rPr>
              <a:t>Research shows that boys represent 72% of petitioned delinquency cases and 59% of petitioned status offense cases. </a:t>
            </a:r>
            <a:endParaRPr lang="en-US" sz="2400" dirty="0" smtClean="0">
              <a:latin typeface="Century Gothic"/>
              <a:cs typeface="Century Gothic"/>
            </a:endParaRPr>
          </a:p>
          <a:p>
            <a:endParaRPr lang="en-US" sz="2400" dirty="0">
              <a:latin typeface="Century Gothic"/>
              <a:cs typeface="Century Gothic"/>
            </a:endParaRPr>
          </a:p>
          <a:p>
            <a:r>
              <a:rPr lang="en-US" sz="2400" dirty="0" smtClean="0">
                <a:latin typeface="Century Gothic"/>
                <a:cs typeface="Century Gothic"/>
              </a:rPr>
              <a:t>Girls </a:t>
            </a:r>
            <a:r>
              <a:rPr lang="en-US" sz="2400" dirty="0">
                <a:latin typeface="Century Gothic"/>
                <a:cs typeface="Century Gothic"/>
              </a:rPr>
              <a:t>make up 53% of all runaway cases.</a:t>
            </a:r>
            <a:endParaRPr lang="en-US" sz="24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62</a:t>
            </a:fld>
            <a:endParaRPr lang="en-US" altLang="en-US" dirty="0"/>
          </a:p>
        </p:txBody>
      </p:sp>
    </p:spTree>
    <p:extLst>
      <p:ext uri="{BB962C8B-B14F-4D97-AF65-F5344CB8AC3E}">
        <p14:creationId xmlns:p14="http://schemas.microsoft.com/office/powerpoint/2010/main" val="250744663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a:xfrm>
            <a:off x="228600" y="1676400"/>
            <a:ext cx="8686800" cy="4411663"/>
          </a:xfrm>
        </p:spPr>
        <p:txBody>
          <a:bodyPr/>
          <a:lstStyle/>
          <a:p>
            <a:r>
              <a:rPr lang="en-US" sz="2200" dirty="0" smtClean="0">
                <a:latin typeface="Century Gothic"/>
                <a:cs typeface="Century Gothic"/>
              </a:rPr>
              <a:t>Boys </a:t>
            </a:r>
            <a:r>
              <a:rPr lang="en-US" sz="2200" dirty="0">
                <a:latin typeface="Century Gothic"/>
                <a:cs typeface="Century Gothic"/>
              </a:rPr>
              <a:t>and girls may be charged with status offenses for different reasons and react differently to system involvement </a:t>
            </a:r>
            <a:r>
              <a:rPr lang="en-US" sz="2200" dirty="0" smtClean="0">
                <a:latin typeface="Century Gothic"/>
                <a:cs typeface="Century Gothic"/>
              </a:rPr>
              <a:t>because </a:t>
            </a:r>
            <a:r>
              <a:rPr lang="en-US" sz="2200" dirty="0">
                <a:latin typeface="Century Gothic"/>
                <a:cs typeface="Century Gothic"/>
              </a:rPr>
              <a:t>of physiological, sociological, and developmental differences</a:t>
            </a:r>
            <a:r>
              <a:rPr lang="en-US" sz="2200" dirty="0" smtClean="0">
                <a:latin typeface="Century Gothic"/>
                <a:cs typeface="Century Gothic"/>
              </a:rPr>
              <a:t>.</a:t>
            </a:r>
          </a:p>
          <a:p>
            <a:endParaRPr lang="en-US" sz="1000" dirty="0">
              <a:latin typeface="Century Gothic"/>
              <a:cs typeface="Century Gothic"/>
            </a:endParaRPr>
          </a:p>
          <a:p>
            <a:r>
              <a:rPr lang="en-US" sz="2200" dirty="0" smtClean="0">
                <a:latin typeface="Century Gothic"/>
                <a:cs typeface="Century Gothic"/>
              </a:rPr>
              <a:t>Running </a:t>
            </a:r>
            <a:r>
              <a:rPr lang="en-US" sz="2200" dirty="0">
                <a:latin typeface="Century Gothic"/>
                <a:cs typeface="Century Gothic"/>
              </a:rPr>
              <a:t>away, truancy, and other status offenses may also be a form of "self-defense" for girls who are being victimized at home or school</a:t>
            </a:r>
            <a:r>
              <a:rPr lang="en-US" sz="2200" dirty="0" smtClean="0">
                <a:latin typeface="Century Gothic"/>
                <a:cs typeface="Century Gothic"/>
              </a:rPr>
              <a:t>.</a:t>
            </a:r>
          </a:p>
          <a:p>
            <a:endParaRPr lang="en-US" sz="1000" dirty="0">
              <a:latin typeface="Century Gothic"/>
              <a:cs typeface="Century Gothic"/>
            </a:endParaRPr>
          </a:p>
          <a:p>
            <a:r>
              <a:rPr lang="en-US" sz="2200" dirty="0" smtClean="0">
                <a:latin typeface="Century Gothic"/>
                <a:cs typeface="Century Gothic"/>
              </a:rPr>
              <a:t>Research </a:t>
            </a:r>
            <a:r>
              <a:rPr lang="en-US" sz="2200" dirty="0">
                <a:latin typeface="Century Gothic"/>
                <a:cs typeface="Century Gothic"/>
              </a:rPr>
              <a:t>has shown that specific protective factors may make girls less likely to commit offenses, including support from a caring adult, succeeding and/or feeling connected to someone in school, and religiosity.</a:t>
            </a:r>
          </a:p>
          <a:p>
            <a:endParaRPr lang="en-US" sz="24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63</a:t>
            </a:fld>
            <a:endParaRPr lang="en-US" altLang="en-US" dirty="0"/>
          </a:p>
        </p:txBody>
      </p:sp>
    </p:spTree>
    <p:extLst>
      <p:ext uri="{BB962C8B-B14F-4D97-AF65-F5344CB8AC3E}">
        <p14:creationId xmlns:p14="http://schemas.microsoft.com/office/powerpoint/2010/main" val="419305900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200" dirty="0" smtClean="0">
                <a:latin typeface="Century Gothic"/>
                <a:cs typeface="Century Gothic"/>
              </a:rPr>
              <a:t>School </a:t>
            </a:r>
            <a:r>
              <a:rPr lang="en-US" sz="2200" dirty="0">
                <a:latin typeface="Century Gothic"/>
                <a:cs typeface="Century Gothic"/>
              </a:rPr>
              <a:t>connectedness, family support, and positive social activities have been found to be protective factors for both boys and girls</a:t>
            </a:r>
            <a:r>
              <a:rPr lang="en-US" sz="2200" dirty="0" smtClean="0">
                <a:latin typeface="Century Gothic"/>
                <a:cs typeface="Century Gothic"/>
              </a:rPr>
              <a:t>.</a:t>
            </a:r>
          </a:p>
          <a:p>
            <a:endParaRPr lang="en-US" sz="1000" dirty="0">
              <a:latin typeface="Century Gothic"/>
              <a:cs typeface="Century Gothic"/>
            </a:endParaRPr>
          </a:p>
          <a:p>
            <a:r>
              <a:rPr lang="en-US" sz="2200" dirty="0" smtClean="0">
                <a:latin typeface="Century Gothic"/>
                <a:cs typeface="Century Gothic"/>
              </a:rPr>
              <a:t>Although </a:t>
            </a:r>
            <a:r>
              <a:rPr lang="en-US" sz="2200" dirty="0">
                <a:latin typeface="Century Gothic"/>
                <a:cs typeface="Century Gothic"/>
              </a:rPr>
              <a:t>not all youth who run away from home are victims trafficking and not all trafficking victims are runaways, concerns about this issue and the complex nature of the trauma trafficking victims have experienced may make them difficult to identify and serve. </a:t>
            </a:r>
            <a:endParaRPr lang="en-US" sz="2200" dirty="0" smtClean="0">
              <a:latin typeface="Century Gothic"/>
              <a:cs typeface="Century Gothic"/>
            </a:endParaRPr>
          </a:p>
          <a:p>
            <a:endParaRPr lang="en-US" sz="1000" dirty="0">
              <a:latin typeface="Century Gothic"/>
              <a:cs typeface="Century Gothic"/>
            </a:endParaRPr>
          </a:p>
          <a:p>
            <a:r>
              <a:rPr lang="en-US" sz="2200" dirty="0" smtClean="0">
                <a:latin typeface="Century Gothic"/>
                <a:cs typeface="Century Gothic"/>
              </a:rPr>
              <a:t>To </a:t>
            </a:r>
            <a:r>
              <a:rPr lang="en-US" sz="2200" dirty="0">
                <a:latin typeface="Century Gothic"/>
                <a:cs typeface="Century Gothic"/>
              </a:rPr>
              <a:t>the extent gender-specific programming is offered, youth should participate according to their gender-identity rather than their biological gender if they are not the same.</a:t>
            </a:r>
          </a:p>
          <a:p>
            <a:endParaRPr lang="en-US" sz="24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64</a:t>
            </a:fld>
            <a:endParaRPr lang="en-US" altLang="en-US" dirty="0"/>
          </a:p>
        </p:txBody>
      </p:sp>
    </p:spTree>
    <p:extLst>
      <p:ext uri="{BB962C8B-B14F-4D97-AF65-F5344CB8AC3E}">
        <p14:creationId xmlns:p14="http://schemas.microsoft.com/office/powerpoint/2010/main" val="419305900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Change</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sz="2200" dirty="0" smtClean="0"/>
              <a:t>Ensure that assessment </a:t>
            </a:r>
            <a:r>
              <a:rPr lang="en-US" sz="2200" dirty="0"/>
              <a:t>tools are evidence-based or empirically-supported and have been designed for and tested with the specific gender of the client group</a:t>
            </a:r>
            <a:r>
              <a:rPr lang="en-US" sz="2200" dirty="0" smtClean="0"/>
              <a:t>.</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200" dirty="0" smtClean="0"/>
              <a:t>Even </a:t>
            </a:r>
            <a:r>
              <a:rPr lang="en-US" sz="2200" dirty="0"/>
              <a:t>where there is a shortage of validated instruments for girls, </a:t>
            </a:r>
            <a:r>
              <a:rPr lang="en-US" sz="2200" dirty="0" smtClean="0"/>
              <a:t>endeavor </a:t>
            </a:r>
            <a:r>
              <a:rPr lang="en-US" sz="2200" dirty="0"/>
              <a:t>to continuously research the best possible options</a:t>
            </a:r>
            <a:r>
              <a:rPr lang="en-US" sz="2200" dirty="0" smtClean="0"/>
              <a:t>.</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200" dirty="0" smtClean="0"/>
              <a:t>Ensure </a:t>
            </a:r>
            <a:r>
              <a:rPr lang="en-US" sz="2200" dirty="0"/>
              <a:t>that elements of gender-responsive practice are </a:t>
            </a:r>
            <a:r>
              <a:rPr lang="en-US" sz="2200" dirty="0" smtClean="0"/>
              <a:t>present, </a:t>
            </a:r>
            <a:r>
              <a:rPr lang="en-US" sz="2200" dirty="0"/>
              <a:t>from first contact with the system through service and treatment provision. </a:t>
            </a:r>
          </a:p>
          <a:p>
            <a:endParaRPr lang="en-US"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65</a:t>
            </a:fld>
            <a:endParaRPr lang="en-US" altLang="en-US" dirty="0"/>
          </a:p>
        </p:txBody>
      </p:sp>
    </p:spTree>
    <p:extLst>
      <p:ext uri="{BB962C8B-B14F-4D97-AF65-F5344CB8AC3E}">
        <p14:creationId xmlns:p14="http://schemas.microsoft.com/office/powerpoint/2010/main" val="16890504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Change</a:t>
            </a:r>
            <a:endParaRPr lang="en-US" dirty="0"/>
          </a:p>
        </p:txBody>
      </p:sp>
      <p:sp>
        <p:nvSpPr>
          <p:cNvPr id="3" name="Content Placeholder 2"/>
          <p:cNvSpPr>
            <a:spLocks noGrp="1"/>
          </p:cNvSpPr>
          <p:nvPr>
            <p:ph idx="1"/>
          </p:nvPr>
        </p:nvSpPr>
        <p:spPr>
          <a:xfrm>
            <a:off x="228600" y="1676400"/>
            <a:ext cx="8686800" cy="4572000"/>
          </a:xfrm>
        </p:spPr>
        <p:txBody>
          <a:bodyPr/>
          <a:lstStyle/>
          <a:p>
            <a:pPr marL="342900" indent="-342900">
              <a:buFont typeface="Arial" panose="020B0604020202020204" pitchFamily="34" charset="0"/>
              <a:buChar char="•"/>
            </a:pPr>
            <a:r>
              <a:rPr lang="en-US" sz="2200" dirty="0"/>
              <a:t>While evaluation research on programs for girls is lagging behind the research on effective programming for boys, gender-responsive programs for girls offer a theoretical framework founded on research-based principles in effective female programming. </a:t>
            </a:r>
            <a:r>
              <a:rPr lang="en-US" sz="2200" dirty="0" smtClean="0"/>
              <a:t>These include:</a:t>
            </a:r>
          </a:p>
          <a:p>
            <a:pPr marL="342900" indent="-342900">
              <a:buFont typeface="Arial" panose="020B0604020202020204" pitchFamily="34" charset="0"/>
              <a:buChar char="•"/>
            </a:pPr>
            <a:endParaRPr lang="en-US" sz="800" dirty="0" smtClean="0"/>
          </a:p>
          <a:p>
            <a:pPr marL="1035050" lvl="1" indent="-342900">
              <a:buFont typeface="Arial" panose="020B0604020202020204" pitchFamily="34" charset="0"/>
              <a:buChar char="•"/>
            </a:pPr>
            <a:r>
              <a:rPr lang="en-US" sz="1900" dirty="0" smtClean="0"/>
              <a:t>Being </a:t>
            </a:r>
            <a:r>
              <a:rPr lang="en-US" sz="1900" dirty="0"/>
              <a:t>strength-based, trauma-informed, and relational; </a:t>
            </a:r>
            <a:endParaRPr lang="en-US" sz="1900" dirty="0" smtClean="0"/>
          </a:p>
          <a:p>
            <a:pPr marL="1035050" lvl="1" indent="-342900">
              <a:buFont typeface="Arial" panose="020B0604020202020204" pitchFamily="34" charset="0"/>
              <a:buChar char="•"/>
            </a:pPr>
            <a:r>
              <a:rPr lang="en-US" sz="1900" dirty="0" smtClean="0"/>
              <a:t>Ensuring </a:t>
            </a:r>
            <a:r>
              <a:rPr lang="en-US" sz="1900" dirty="0"/>
              <a:t>clients’ physical, psychological, and emotional </a:t>
            </a:r>
            <a:r>
              <a:rPr lang="en-US" sz="1900" dirty="0" smtClean="0"/>
              <a:t>safety;</a:t>
            </a:r>
          </a:p>
          <a:p>
            <a:pPr marL="1035050" lvl="1" indent="-342900">
              <a:buFont typeface="Arial" panose="020B0604020202020204" pitchFamily="34" charset="0"/>
              <a:buChar char="•"/>
            </a:pPr>
            <a:r>
              <a:rPr lang="en-US" sz="1900" dirty="0" smtClean="0"/>
              <a:t>Employing </a:t>
            </a:r>
            <a:r>
              <a:rPr lang="en-US" sz="1900" dirty="0"/>
              <a:t>staff who are sensitive to trauma and understand girls’ socialization behaviors; </a:t>
            </a:r>
            <a:r>
              <a:rPr lang="en-US" sz="1900" dirty="0" smtClean="0"/>
              <a:t>and</a:t>
            </a:r>
          </a:p>
          <a:p>
            <a:pPr marL="1035050" lvl="1" indent="-342900">
              <a:buFont typeface="Arial" panose="020B0604020202020204" pitchFamily="34" charset="0"/>
              <a:buChar char="•"/>
            </a:pPr>
            <a:r>
              <a:rPr lang="en-US" sz="1900" dirty="0" smtClean="0"/>
              <a:t>Providing </a:t>
            </a:r>
            <a:r>
              <a:rPr lang="en-US" sz="1900" dirty="0"/>
              <a:t>ongoing staff training and support.</a:t>
            </a:r>
          </a:p>
          <a:p>
            <a:pPr marL="457200" indent="-457200">
              <a:buFont typeface="Arial" panose="020B0604020202020204" pitchFamily="34" charset="0"/>
              <a:buChar char="•"/>
            </a:pPr>
            <a:r>
              <a:rPr lang="en-US" sz="2200" dirty="0"/>
              <a:t>Note that boys may also benefit from many of these program qualities.</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66</a:t>
            </a:fld>
            <a:endParaRPr lang="en-US" altLang="en-US" dirty="0"/>
          </a:p>
        </p:txBody>
      </p:sp>
    </p:spTree>
    <p:extLst>
      <p:ext uri="{BB962C8B-B14F-4D97-AF65-F5344CB8AC3E}">
        <p14:creationId xmlns:p14="http://schemas.microsoft.com/office/powerpoint/2010/main" val="27097383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smtClean="0"/>
              <a:t>Coalition for Juvenile Justice. </a:t>
            </a:r>
            <a:br>
              <a:rPr lang="en-US" sz="1600" dirty="0" smtClean="0"/>
            </a:br>
            <a:r>
              <a:rPr lang="en-US" sz="1600" dirty="0" smtClean="0">
                <a:hlinkClick r:id="rId2"/>
              </a:rPr>
              <a:t>Girls</a:t>
            </a:r>
            <a:r>
              <a:rPr lang="en-US" sz="1600" dirty="0">
                <a:hlinkClick r:id="rId2"/>
              </a:rPr>
              <a:t>, Status Offenses, and the Need for a Less Punitive and More </a:t>
            </a:r>
            <a:r>
              <a:rPr lang="en-US" sz="1600" dirty="0" smtClean="0">
                <a:hlinkClick r:id="rId2"/>
              </a:rPr>
              <a:t/>
            </a:r>
            <a:br>
              <a:rPr lang="en-US" sz="1600" dirty="0" smtClean="0">
                <a:hlinkClick r:id="rId2"/>
              </a:rPr>
            </a:br>
            <a:r>
              <a:rPr lang="en-US" sz="1600" dirty="0" smtClean="0">
                <a:hlinkClick r:id="rId2"/>
              </a:rPr>
              <a:t>Empowering Approach</a:t>
            </a:r>
            <a:r>
              <a:rPr lang="en-US" sz="1600" dirty="0" smtClean="0"/>
              <a:t>.</a:t>
            </a:r>
            <a:endParaRPr lang="en-US" sz="1600" dirty="0"/>
          </a:p>
          <a:p>
            <a:endParaRPr lang="en-US" sz="1600" dirty="0"/>
          </a:p>
          <a:p>
            <a:r>
              <a:rPr lang="en-US" sz="1600" dirty="0" smtClean="0"/>
              <a:t>Coalition for Juvenile Justice.</a:t>
            </a:r>
            <a:br>
              <a:rPr lang="en-US" sz="1600" dirty="0" smtClean="0"/>
            </a:br>
            <a:r>
              <a:rPr lang="en-US" sz="1600" dirty="0" smtClean="0">
                <a:hlinkClick r:id="rId3"/>
              </a:rPr>
              <a:t>Running </a:t>
            </a:r>
            <a:r>
              <a:rPr lang="en-US" sz="1600" dirty="0">
                <a:hlinkClick r:id="rId3"/>
              </a:rPr>
              <a:t>Away: Finding Solutions That Work For Youth and Their </a:t>
            </a:r>
            <a:r>
              <a:rPr lang="en-US" sz="1600" dirty="0" smtClean="0">
                <a:hlinkClick r:id="rId3"/>
              </a:rPr>
              <a:t>Communities</a:t>
            </a:r>
            <a:r>
              <a:rPr lang="en-US" sz="1600" dirty="0" smtClean="0"/>
              <a:t>.</a:t>
            </a:r>
          </a:p>
          <a:p>
            <a:endParaRPr lang="en-US" sz="1600" dirty="0"/>
          </a:p>
          <a:p>
            <a:r>
              <a:rPr lang="en-US" sz="1600" dirty="0" smtClean="0"/>
              <a:t>Georgetown Center on Poverty, Inequality and Public Policy.</a:t>
            </a:r>
            <a:br>
              <a:rPr lang="en-US" sz="1600" dirty="0" smtClean="0"/>
            </a:br>
            <a:r>
              <a:rPr lang="en-US" sz="1600" dirty="0" smtClean="0">
                <a:hlinkClick r:id="rId4"/>
              </a:rPr>
              <a:t>Improving </a:t>
            </a:r>
            <a:r>
              <a:rPr lang="en-US" sz="1600" dirty="0">
                <a:hlinkClick r:id="rId4"/>
              </a:rPr>
              <a:t>the juvenile justice system for girls: Lessons from the </a:t>
            </a:r>
            <a:r>
              <a:rPr lang="en-US" sz="1600" dirty="0" smtClean="0">
                <a:hlinkClick r:id="rId4"/>
              </a:rPr>
              <a:t>States</a:t>
            </a:r>
            <a:r>
              <a:rPr lang="en-US" sz="1600" dirty="0" smtClean="0"/>
              <a:t>.</a:t>
            </a:r>
          </a:p>
          <a:p>
            <a:endParaRPr lang="en-US" sz="1600" dirty="0" smtClean="0"/>
          </a:p>
          <a:p>
            <a:r>
              <a:rPr lang="en-US" sz="1600" dirty="0" smtClean="0"/>
              <a:t>National Center for Juvenile Justice.</a:t>
            </a:r>
            <a:br>
              <a:rPr lang="en-US" sz="1600" dirty="0" smtClean="0"/>
            </a:br>
            <a:r>
              <a:rPr lang="en-US" sz="1600" dirty="0" smtClean="0">
                <a:hlinkClick r:id="rId5"/>
              </a:rPr>
              <a:t>Juvenile </a:t>
            </a:r>
            <a:r>
              <a:rPr lang="en-US" sz="1600" dirty="0">
                <a:hlinkClick r:id="rId5"/>
              </a:rPr>
              <a:t>Court Statistics </a:t>
            </a:r>
            <a:r>
              <a:rPr lang="en-US" sz="1600" dirty="0" smtClean="0">
                <a:hlinkClick r:id="rId5"/>
              </a:rPr>
              <a:t>2011</a:t>
            </a:r>
            <a:r>
              <a:rPr lang="en-US" sz="1600" dirty="0" smtClean="0"/>
              <a:t>. </a:t>
            </a:r>
          </a:p>
          <a:p>
            <a:endParaRPr lang="en-US" sz="1600" dirty="0"/>
          </a:p>
          <a:p>
            <a:r>
              <a:rPr lang="en-US" sz="1600" dirty="0" smtClean="0"/>
              <a:t>Status Offense Reform Center. </a:t>
            </a:r>
            <a:br>
              <a:rPr lang="en-US" sz="1600" dirty="0" smtClean="0"/>
            </a:br>
            <a:r>
              <a:rPr lang="en-US" sz="1600" dirty="0" smtClean="0">
                <a:hlinkClick r:id="rId6"/>
              </a:rPr>
              <a:t>Building </a:t>
            </a:r>
            <a:r>
              <a:rPr lang="en-US" sz="1600" dirty="0">
                <a:hlinkClick r:id="rId6"/>
              </a:rPr>
              <a:t>Resiliency for Runaway </a:t>
            </a:r>
            <a:r>
              <a:rPr lang="en-US" sz="1600" dirty="0" smtClean="0">
                <a:hlinkClick r:id="rId6"/>
              </a:rPr>
              <a:t>Girls</a:t>
            </a:r>
            <a:r>
              <a:rPr lang="en-US" sz="1600" dirty="0" smtClean="0"/>
              <a:t>.</a:t>
            </a:r>
            <a:endParaRPr lang="en-US" sz="1600" dirty="0"/>
          </a:p>
          <a:p>
            <a:endParaRPr lang="en-US" sz="1800" dirty="0"/>
          </a:p>
          <a:p>
            <a:endParaRPr lang="en-US" sz="18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67</a:t>
            </a:fld>
            <a:endParaRPr lang="en-US" altLang="en-US" dirty="0"/>
          </a:p>
        </p:txBody>
      </p:sp>
    </p:spTree>
    <p:extLst>
      <p:ext uri="{BB962C8B-B14F-4D97-AF65-F5344CB8AC3E}">
        <p14:creationId xmlns:p14="http://schemas.microsoft.com/office/powerpoint/2010/main" val="10826470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smtClean="0"/>
              <a:t>Barbara Bloom, Stephanie Covington. </a:t>
            </a:r>
            <a:br>
              <a:rPr lang="en-US" sz="1600" dirty="0" smtClean="0"/>
            </a:br>
            <a:r>
              <a:rPr lang="en-US" sz="1600" dirty="0" smtClean="0">
                <a:hlinkClick r:id="rId2"/>
              </a:rPr>
              <a:t>Effective </a:t>
            </a:r>
            <a:r>
              <a:rPr lang="en-US" sz="1600" dirty="0">
                <a:hlinkClick r:id="rId2"/>
              </a:rPr>
              <a:t>Gender-Responsive Interventions in Juvenile Justice: </a:t>
            </a:r>
            <a:r>
              <a:rPr lang="en-US" sz="1600" dirty="0" smtClean="0">
                <a:hlinkClick r:id="rId2"/>
              </a:rPr>
              <a:t/>
            </a:r>
            <a:br>
              <a:rPr lang="en-US" sz="1600" dirty="0" smtClean="0">
                <a:hlinkClick r:id="rId2"/>
              </a:rPr>
            </a:br>
            <a:r>
              <a:rPr lang="en-US" sz="1600" dirty="0" smtClean="0">
                <a:hlinkClick r:id="rId2"/>
              </a:rPr>
              <a:t>Addressing </a:t>
            </a:r>
            <a:r>
              <a:rPr lang="en-US" sz="1600" dirty="0">
                <a:hlinkClick r:id="rId2"/>
              </a:rPr>
              <a:t>the Lives of Delinquent </a:t>
            </a:r>
            <a:r>
              <a:rPr lang="en-US" sz="1600" dirty="0" smtClean="0">
                <a:hlinkClick r:id="rId2"/>
              </a:rPr>
              <a:t>Girls</a:t>
            </a:r>
            <a:r>
              <a:rPr lang="en-US" sz="1600" dirty="0" smtClean="0"/>
              <a:t>. </a:t>
            </a:r>
          </a:p>
          <a:p>
            <a:endParaRPr lang="en-US" sz="1600" dirty="0"/>
          </a:p>
          <a:p>
            <a:r>
              <a:rPr lang="en-US" sz="1600" dirty="0" smtClean="0"/>
              <a:t>Status Offense Reform Center. </a:t>
            </a:r>
            <a:br>
              <a:rPr lang="en-US" sz="1600" dirty="0" smtClean="0"/>
            </a:br>
            <a:r>
              <a:rPr lang="en-US" sz="1600" dirty="0" smtClean="0">
                <a:hlinkClick r:id="rId3"/>
              </a:rPr>
              <a:t>‘</a:t>
            </a:r>
            <a:r>
              <a:rPr lang="en-US" sz="1600" dirty="0">
                <a:hlinkClick r:id="rId3"/>
              </a:rPr>
              <a:t>Disproportionate Impact’: A Conversation About Girls, Youth of Color, </a:t>
            </a:r>
            <a:r>
              <a:rPr lang="en-US" sz="1600" dirty="0" smtClean="0">
                <a:hlinkClick r:id="rId3"/>
              </a:rPr>
              <a:t/>
            </a:r>
            <a:br>
              <a:rPr lang="en-US" sz="1600" dirty="0" smtClean="0">
                <a:hlinkClick r:id="rId3"/>
              </a:rPr>
            </a:br>
            <a:r>
              <a:rPr lang="en-US" sz="1600" dirty="0" smtClean="0">
                <a:hlinkClick r:id="rId3"/>
              </a:rPr>
              <a:t>and </a:t>
            </a:r>
            <a:r>
              <a:rPr lang="en-US" sz="1600" dirty="0">
                <a:hlinkClick r:id="rId3"/>
              </a:rPr>
              <a:t>LGBTQ Youth in the Status Offense </a:t>
            </a:r>
            <a:r>
              <a:rPr lang="en-US" sz="1600" dirty="0" smtClean="0">
                <a:hlinkClick r:id="rId3"/>
              </a:rPr>
              <a:t>System</a:t>
            </a:r>
            <a:r>
              <a:rPr lang="en-US" sz="1600" dirty="0" smtClean="0"/>
              <a:t>.</a:t>
            </a:r>
            <a:r>
              <a:rPr lang="en-US" sz="1600" dirty="0"/>
              <a:t> </a:t>
            </a:r>
            <a:endParaRPr lang="en-US" sz="1600" dirty="0" smtClean="0"/>
          </a:p>
          <a:p>
            <a:endParaRPr lang="en-US" sz="1600" dirty="0"/>
          </a:p>
          <a:p>
            <a:r>
              <a:rPr lang="en-US" sz="1600" dirty="0" smtClean="0"/>
              <a:t>Status Offense Reform Center. </a:t>
            </a:r>
            <a:br>
              <a:rPr lang="en-US" sz="1600" dirty="0" smtClean="0"/>
            </a:br>
            <a:r>
              <a:rPr lang="en-US" sz="1600" dirty="0" smtClean="0">
                <a:hlinkClick r:id="rId4"/>
              </a:rPr>
              <a:t>Runaway </a:t>
            </a:r>
            <a:r>
              <a:rPr lang="en-US" sz="1600" dirty="0">
                <a:hlinkClick r:id="rId4"/>
              </a:rPr>
              <a:t>Youth: A Research </a:t>
            </a:r>
            <a:r>
              <a:rPr lang="en-US" sz="1600" dirty="0" smtClean="0">
                <a:hlinkClick r:id="rId4"/>
              </a:rPr>
              <a:t>Brief</a:t>
            </a:r>
            <a:r>
              <a:rPr lang="en-US" sz="1600" dirty="0" smtClean="0"/>
              <a:t>.</a:t>
            </a:r>
          </a:p>
          <a:p>
            <a:endParaRPr lang="en-US" sz="1600" dirty="0"/>
          </a:p>
          <a:p>
            <a:r>
              <a:rPr lang="en-US" sz="1600" dirty="0" smtClean="0"/>
              <a:t>Status Offense Reform Center. </a:t>
            </a:r>
            <a:br>
              <a:rPr lang="en-US" sz="1600" dirty="0" smtClean="0"/>
            </a:br>
            <a:r>
              <a:rPr lang="en-US" sz="1600" dirty="0" smtClean="0">
                <a:hlinkClick r:id="rId5"/>
              </a:rPr>
              <a:t>Trafficked </a:t>
            </a:r>
            <a:r>
              <a:rPr lang="en-US" sz="1600" dirty="0">
                <a:hlinkClick r:id="rId5"/>
              </a:rPr>
              <a:t>and Exploited Girls Need Help, Not </a:t>
            </a:r>
            <a:r>
              <a:rPr lang="en-US" sz="1600" dirty="0" smtClean="0">
                <a:hlinkClick r:id="rId5"/>
              </a:rPr>
              <a:t>Incarceration</a:t>
            </a:r>
            <a:r>
              <a:rPr lang="en-US" sz="1600" dirty="0" smtClean="0"/>
              <a:t>.</a:t>
            </a:r>
            <a:endParaRPr lang="en-US" sz="1600" dirty="0"/>
          </a:p>
          <a:p>
            <a:endParaRPr lang="en-US" sz="18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68</a:t>
            </a:fld>
            <a:endParaRPr lang="en-US" altLang="en-US" dirty="0"/>
          </a:p>
        </p:txBody>
      </p:sp>
    </p:spTree>
    <p:extLst>
      <p:ext uri="{BB962C8B-B14F-4D97-AF65-F5344CB8AC3E}">
        <p14:creationId xmlns:p14="http://schemas.microsoft.com/office/powerpoint/2010/main" val="12773067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000" dirty="0" smtClean="0"/>
              <a:t>Responding to lesbian, gay, bisexual, transgender, questioning, and gender non-conforming youth fairly and equitably</a:t>
            </a:r>
            <a:endParaRPr lang="en-US" sz="3000" dirty="0"/>
          </a:p>
        </p:txBody>
      </p:sp>
      <p:sp>
        <p:nvSpPr>
          <p:cNvPr id="5" name="Text Placeholder 4"/>
          <p:cNvSpPr>
            <a:spLocks noGrp="1"/>
          </p:cNvSpPr>
          <p:nvPr>
            <p:ph type="body" idx="1"/>
          </p:nvPr>
        </p:nvSpPr>
        <p:spPr/>
        <p:txBody>
          <a:bodyPr/>
          <a:lstStyle/>
          <a:p>
            <a:r>
              <a:rPr lang="en-US" dirty="0" smtClean="0"/>
              <a:t>Principle 10</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69</a:t>
            </a:fld>
            <a:endParaRPr lang="en-US" altLang="en-US" dirty="0"/>
          </a:p>
        </p:txBody>
      </p:sp>
    </p:spTree>
    <p:extLst>
      <p:ext uri="{BB962C8B-B14F-4D97-AF65-F5344CB8AC3E}">
        <p14:creationId xmlns:p14="http://schemas.microsoft.com/office/powerpoint/2010/main" val="293675471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10</a:t>
            </a:r>
            <a:endParaRPr lang="en-US" altLang="en-US" dirty="0"/>
          </a:p>
        </p:txBody>
      </p:sp>
      <p:sp>
        <p:nvSpPr>
          <p:cNvPr id="22533" name="Rectangle 5"/>
          <p:cNvSpPr>
            <a:spLocks noGrp="1" noChangeArrowheads="1"/>
          </p:cNvSpPr>
          <p:nvPr>
            <p:ph type="body" idx="1"/>
          </p:nvPr>
        </p:nvSpPr>
        <p:spPr/>
        <p:txBody>
          <a:bodyPr/>
          <a:lstStyle/>
          <a:p>
            <a:r>
              <a:rPr lang="en-US" dirty="0"/>
              <a:t>Ensure that </a:t>
            </a:r>
            <a:r>
              <a:rPr lang="en-US" b="1" dirty="0"/>
              <a:t>lesbian, gay, bisexual, transgender, and questioning </a:t>
            </a:r>
            <a:r>
              <a:rPr lang="en-US" dirty="0"/>
              <a:t>(LGBTQ) youth who are charged with status offenses receive </a:t>
            </a:r>
            <a:r>
              <a:rPr lang="en-US" b="1" dirty="0"/>
              <a:t>fair treatment</a:t>
            </a:r>
            <a:r>
              <a:rPr lang="en-US" dirty="0"/>
              <a:t>, </a:t>
            </a:r>
            <a:r>
              <a:rPr lang="en-US" b="1" dirty="0"/>
              <a:t>equal access </a:t>
            </a:r>
            <a:r>
              <a:rPr lang="en-US" dirty="0"/>
              <a:t>to services, and </a:t>
            </a:r>
            <a:r>
              <a:rPr lang="en-US" b="1" dirty="0"/>
              <a:t>respect and sensitivity </a:t>
            </a:r>
            <a:r>
              <a:rPr lang="en-US" dirty="0"/>
              <a:t>from all professionals and other youth in court, agency, service, school, and placement.</a:t>
            </a:r>
            <a:endParaRPr lang="en-US" b="1" dirty="0">
              <a:solidFill>
                <a:schemeClr val="tx1"/>
              </a:solidFill>
            </a:endParaRP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70</a:t>
            </a:fld>
            <a:endParaRPr lang="en-US" altLang="en-US" dirty="0"/>
          </a:p>
        </p:txBody>
      </p:sp>
    </p:spTree>
    <p:extLst>
      <p:ext uri="{BB962C8B-B14F-4D97-AF65-F5344CB8AC3E}">
        <p14:creationId xmlns:p14="http://schemas.microsoft.com/office/powerpoint/2010/main" val="16613046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r>
              <a:rPr lang="en-US" sz="2200" dirty="0" smtClean="0">
                <a:latin typeface="Century Gothic"/>
                <a:cs typeface="Century Gothic"/>
              </a:rPr>
              <a:t>LGBTQ </a:t>
            </a:r>
            <a:r>
              <a:rPr lang="en-US" sz="2200" dirty="0">
                <a:latin typeface="Century Gothic"/>
                <a:cs typeface="Century Gothic"/>
              </a:rPr>
              <a:t>youth are twice as likely as other youth to be sent to a juvenile detention facility for </a:t>
            </a:r>
            <a:r>
              <a:rPr lang="en-US" sz="2200" dirty="0" smtClean="0">
                <a:latin typeface="Century Gothic"/>
                <a:cs typeface="Century Gothic"/>
              </a:rPr>
              <a:t>status offenses. </a:t>
            </a:r>
          </a:p>
          <a:p>
            <a:endParaRPr lang="en-US" sz="1000" dirty="0" smtClean="0">
              <a:latin typeface="Century Gothic"/>
              <a:cs typeface="Century Gothic"/>
            </a:endParaRPr>
          </a:p>
          <a:p>
            <a:r>
              <a:rPr lang="en-US" sz="2200" dirty="0" smtClean="0">
                <a:latin typeface="Century Gothic"/>
                <a:cs typeface="Century Gothic"/>
              </a:rPr>
              <a:t>They </a:t>
            </a:r>
            <a:r>
              <a:rPr lang="en-US" sz="2200" dirty="0">
                <a:latin typeface="Century Gothic"/>
                <a:cs typeface="Century Gothic"/>
              </a:rPr>
              <a:t>may also receive overly harsh punishments due to court biases or misguided attempts to keep them “safe” through the use of unnecessary isolated housing</a:t>
            </a:r>
            <a:r>
              <a:rPr lang="en-US" sz="2200" dirty="0" smtClean="0">
                <a:latin typeface="Century Gothic"/>
                <a:cs typeface="Century Gothic"/>
              </a:rPr>
              <a:t>. </a:t>
            </a:r>
          </a:p>
          <a:p>
            <a:endParaRPr lang="en-US" sz="1000" dirty="0" smtClean="0">
              <a:latin typeface="Century Gothic"/>
              <a:cs typeface="Century Gothic"/>
            </a:endParaRPr>
          </a:p>
          <a:p>
            <a:r>
              <a:rPr lang="en-US" sz="2200" dirty="0" smtClean="0">
                <a:latin typeface="Century Gothic"/>
                <a:cs typeface="Century Gothic"/>
              </a:rPr>
              <a:t>A NCCD survey of </a:t>
            </a:r>
            <a:r>
              <a:rPr lang="en-US" sz="2200" dirty="0">
                <a:latin typeface="Century Gothic"/>
                <a:cs typeface="Century Gothic"/>
              </a:rPr>
              <a:t>1,400 youth in detention in seven jurisdictions across the country and found that 20% of those youth were LGBTQ or gender non-conforming (</a:t>
            </a:r>
            <a:r>
              <a:rPr lang="en-US" sz="2200" dirty="0" smtClean="0">
                <a:latin typeface="Century Gothic"/>
                <a:cs typeface="Century Gothic"/>
              </a:rPr>
              <a:t>GNC).</a:t>
            </a:r>
          </a:p>
          <a:p>
            <a:endParaRPr lang="en-US" sz="1000" dirty="0" smtClean="0">
              <a:latin typeface="Century Gothic"/>
              <a:cs typeface="Century Gothic"/>
            </a:endParaRPr>
          </a:p>
          <a:p>
            <a:r>
              <a:rPr lang="en-US" sz="2200" dirty="0" smtClean="0">
                <a:latin typeface="Century Gothic"/>
                <a:cs typeface="Century Gothic"/>
              </a:rPr>
              <a:t>NCCD </a:t>
            </a:r>
            <a:r>
              <a:rPr lang="en-US" sz="2200" dirty="0">
                <a:latin typeface="Century Gothic"/>
                <a:cs typeface="Century Gothic"/>
              </a:rPr>
              <a:t>also found that 85% of those LGBTQ/GNC youth were youth of color. </a:t>
            </a:r>
            <a:endParaRPr lang="en-US" sz="22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71</a:t>
            </a:fld>
            <a:endParaRPr lang="en-US" altLang="en-US" dirty="0"/>
          </a:p>
        </p:txBody>
      </p:sp>
    </p:spTree>
    <p:extLst>
      <p:ext uri="{BB962C8B-B14F-4D97-AF65-F5344CB8AC3E}">
        <p14:creationId xmlns:p14="http://schemas.microsoft.com/office/powerpoint/2010/main" val="250744663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200" dirty="0" smtClean="0">
                <a:latin typeface="Century Gothic"/>
                <a:cs typeface="Century Gothic"/>
              </a:rPr>
              <a:t>Targeted interventions work </a:t>
            </a:r>
            <a:r>
              <a:rPr lang="en-US" sz="2200" dirty="0">
                <a:latin typeface="Century Gothic"/>
                <a:cs typeface="Century Gothic"/>
              </a:rPr>
              <a:t>to change the behavior of families that are not initially accepting of LGBTQ/GNC children. </a:t>
            </a:r>
            <a:endParaRPr lang="en-US" sz="2200" dirty="0" smtClean="0">
              <a:latin typeface="Century Gothic"/>
              <a:cs typeface="Century Gothic"/>
            </a:endParaRPr>
          </a:p>
          <a:p>
            <a:endParaRPr lang="en-US" sz="1000" dirty="0" smtClean="0">
              <a:latin typeface="Century Gothic"/>
              <a:cs typeface="Century Gothic"/>
            </a:endParaRPr>
          </a:p>
          <a:p>
            <a:r>
              <a:rPr lang="en-US" sz="2200" dirty="0" smtClean="0">
                <a:latin typeface="Century Gothic"/>
                <a:cs typeface="Century Gothic"/>
              </a:rPr>
              <a:t>Research </a:t>
            </a:r>
            <a:r>
              <a:rPr lang="en-US" sz="2200" dirty="0">
                <a:latin typeface="Century Gothic"/>
                <a:cs typeface="Century Gothic"/>
              </a:rPr>
              <a:t>shows that even small improvements in family acceptance of these youth can lead to better physical and mental health outcomes</a:t>
            </a:r>
            <a:r>
              <a:rPr lang="en-US" sz="2200" dirty="0" smtClean="0">
                <a:latin typeface="Century Gothic"/>
                <a:cs typeface="Century Gothic"/>
              </a:rPr>
              <a:t>. </a:t>
            </a:r>
          </a:p>
          <a:p>
            <a:endParaRPr lang="en-US" sz="1000" dirty="0" smtClean="0">
              <a:latin typeface="Century Gothic"/>
              <a:cs typeface="Century Gothic"/>
            </a:endParaRPr>
          </a:p>
          <a:p>
            <a:r>
              <a:rPr lang="en-US" sz="2200" dirty="0" smtClean="0">
                <a:latin typeface="Century Gothic"/>
                <a:cs typeface="Century Gothic"/>
              </a:rPr>
              <a:t>Youth </a:t>
            </a:r>
            <a:r>
              <a:rPr lang="en-US" sz="2200" dirty="0">
                <a:latin typeface="Century Gothic"/>
                <a:cs typeface="Century Gothic"/>
              </a:rPr>
              <a:t>and their families must also receive necessary supports and services to avoid court involvement altogether. </a:t>
            </a:r>
            <a:endParaRPr lang="en-US" sz="2200" dirty="0" smtClean="0">
              <a:latin typeface="Century Gothic"/>
              <a:cs typeface="Century Gothic"/>
            </a:endParaRPr>
          </a:p>
          <a:p>
            <a:endParaRPr lang="en-US" sz="1000" dirty="0" smtClean="0">
              <a:latin typeface="Century Gothic"/>
              <a:cs typeface="Century Gothic"/>
            </a:endParaRPr>
          </a:p>
          <a:p>
            <a:r>
              <a:rPr lang="en-US" sz="2200" dirty="0">
                <a:latin typeface="Century Gothic"/>
                <a:cs typeface="Century Gothic"/>
              </a:rPr>
              <a:t>Detention facilities and residential placements must be made LGBTQ/GNC-affirming to reduce victimization among youth who may need to be placed out of their homes. </a:t>
            </a:r>
          </a:p>
          <a:p>
            <a:endParaRPr lang="en-US" sz="24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72</a:t>
            </a:fld>
            <a:endParaRPr lang="en-US" altLang="en-US" dirty="0"/>
          </a:p>
        </p:txBody>
      </p:sp>
    </p:spTree>
    <p:extLst>
      <p:ext uri="{BB962C8B-B14F-4D97-AF65-F5344CB8AC3E}">
        <p14:creationId xmlns:p14="http://schemas.microsoft.com/office/powerpoint/2010/main" val="419305900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200" dirty="0" smtClean="0">
                <a:latin typeface="Century Gothic"/>
                <a:cs typeface="Century Gothic"/>
              </a:rPr>
              <a:t>Facilities should have </a:t>
            </a:r>
            <a:r>
              <a:rPr lang="en-US" sz="2200" dirty="0">
                <a:latin typeface="Century Gothic"/>
                <a:cs typeface="Century Gothic"/>
              </a:rPr>
              <a:t>anti-harassment and </a:t>
            </a:r>
            <a:r>
              <a:rPr lang="en-US" sz="2200" dirty="0" smtClean="0">
                <a:latin typeface="Century Gothic"/>
                <a:cs typeface="Century Gothic"/>
              </a:rPr>
              <a:t>non-discrimination policies. Residential </a:t>
            </a:r>
            <a:r>
              <a:rPr lang="en-US" sz="2200" dirty="0">
                <a:latin typeface="Century Gothic"/>
                <a:cs typeface="Century Gothic"/>
              </a:rPr>
              <a:t>staff or foster families </a:t>
            </a:r>
            <a:r>
              <a:rPr lang="en-US" sz="2200" dirty="0" smtClean="0">
                <a:latin typeface="Century Gothic"/>
                <a:cs typeface="Century Gothic"/>
              </a:rPr>
              <a:t>must be supportive </a:t>
            </a:r>
            <a:r>
              <a:rPr lang="en-US" sz="2200" dirty="0">
                <a:latin typeface="Century Gothic"/>
                <a:cs typeface="Century Gothic"/>
              </a:rPr>
              <a:t>and affirming of LGBTQ/GNC youth</a:t>
            </a:r>
            <a:r>
              <a:rPr lang="en-US" sz="2200" dirty="0" smtClean="0">
                <a:latin typeface="Century Gothic"/>
                <a:cs typeface="Century Gothic"/>
              </a:rPr>
              <a:t>.</a:t>
            </a:r>
          </a:p>
          <a:p>
            <a:endParaRPr lang="en-US" sz="1000" dirty="0">
              <a:latin typeface="Century Gothic"/>
              <a:cs typeface="Century Gothic"/>
            </a:endParaRPr>
          </a:p>
          <a:p>
            <a:r>
              <a:rPr lang="en-US" sz="2200" dirty="0">
                <a:latin typeface="Century Gothic"/>
                <a:cs typeface="Century Gothic"/>
              </a:rPr>
              <a:t>A</a:t>
            </a:r>
            <a:r>
              <a:rPr lang="en-US" sz="2200" dirty="0" smtClean="0">
                <a:latin typeface="Century Gothic"/>
                <a:cs typeface="Century Gothic"/>
              </a:rPr>
              <a:t>lthough </a:t>
            </a:r>
            <a:r>
              <a:rPr lang="en-US" sz="2200" dirty="0">
                <a:latin typeface="Century Gothic"/>
                <a:cs typeface="Century Gothic"/>
              </a:rPr>
              <a:t>much of the current research looks at lesbian, bisexual and gay youth, transgender, intersex, two-spirit, and gender non-conforming youth also face many of the same issues</a:t>
            </a:r>
            <a:r>
              <a:rPr lang="en-US" sz="2200" dirty="0" smtClean="0">
                <a:latin typeface="Century Gothic"/>
                <a:cs typeface="Century Gothic"/>
              </a:rPr>
              <a:t>. </a:t>
            </a:r>
          </a:p>
          <a:p>
            <a:endParaRPr lang="en-US" sz="1000" dirty="0" smtClean="0">
              <a:latin typeface="Century Gothic"/>
              <a:cs typeface="Century Gothic"/>
            </a:endParaRPr>
          </a:p>
          <a:p>
            <a:r>
              <a:rPr lang="en-US" sz="2200" dirty="0" smtClean="0">
                <a:latin typeface="Century Gothic"/>
                <a:cs typeface="Century Gothic"/>
              </a:rPr>
              <a:t>Recommendations </a:t>
            </a:r>
            <a:r>
              <a:rPr lang="en-US" sz="2200" dirty="0">
                <a:latin typeface="Century Gothic"/>
                <a:cs typeface="Century Gothic"/>
              </a:rPr>
              <a:t>for ensuring they receive fair treatment, equal access to services, and respect and sensitivity apply equally to those youth as well. </a:t>
            </a:r>
            <a:endParaRPr lang="en-US" sz="2400" dirty="0">
              <a:solidFill>
                <a:schemeClr val="tx1"/>
              </a:solidFill>
              <a:latin typeface="Century Gothic"/>
              <a:cs typeface="Century Gothic"/>
            </a:endParaRP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73</a:t>
            </a:fld>
            <a:endParaRPr lang="en-US" altLang="en-US" dirty="0"/>
          </a:p>
        </p:txBody>
      </p:sp>
    </p:spTree>
    <p:extLst>
      <p:ext uri="{BB962C8B-B14F-4D97-AF65-F5344CB8AC3E}">
        <p14:creationId xmlns:p14="http://schemas.microsoft.com/office/powerpoint/2010/main" val="419305900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 for Change</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sz="2200" dirty="0" smtClean="0"/>
              <a:t>Ensure </a:t>
            </a:r>
            <a:r>
              <a:rPr lang="en-US" sz="2200" dirty="0"/>
              <a:t>that LGBTQ/GNC youth receive appropriate services, such as connecting them to affirming social, recreational, and spiritual opportunities. Confidentiality should always be respected.</a:t>
            </a:r>
          </a:p>
          <a:p>
            <a:pPr marL="342900" indent="-342900">
              <a:buFont typeface="Arial" panose="020B0604020202020204" pitchFamily="34" charset="0"/>
              <a:buChar char="•"/>
            </a:pPr>
            <a:r>
              <a:rPr lang="en-US" sz="2200" dirty="0" smtClean="0"/>
              <a:t>Identify when </a:t>
            </a:r>
            <a:r>
              <a:rPr lang="en-US" sz="2200" dirty="0"/>
              <a:t>youth are entering the system due to alienation, exclusion, or persecution at home, in foster care or group homes, in the community or at school as a result of their sexual orientation or gender identity. </a:t>
            </a:r>
            <a:endParaRPr lang="en-US" sz="2200" dirty="0" smtClean="0"/>
          </a:p>
          <a:p>
            <a:pPr marL="342900" indent="-342900">
              <a:buFont typeface="Arial" panose="020B0604020202020204" pitchFamily="34" charset="0"/>
              <a:buChar char="•"/>
            </a:pPr>
            <a:r>
              <a:rPr lang="en-US" sz="2200" dirty="0" smtClean="0"/>
              <a:t>Review </a:t>
            </a:r>
            <a:r>
              <a:rPr lang="en-US" sz="2200" dirty="0"/>
              <a:t>nationally available best practice standards to ensure that your organization is doing all it can to meet LGBT/GNC youths’ needs and follow a written </a:t>
            </a:r>
            <a:r>
              <a:rPr lang="en-US" sz="2200" dirty="0" smtClean="0"/>
              <a:t>non-discrimination </a:t>
            </a:r>
            <a:r>
              <a:rPr lang="en-US" sz="2200" dirty="0"/>
              <a:t>and anti-harassment policy.</a:t>
            </a:r>
          </a:p>
          <a:p>
            <a:endParaRPr lang="en-US"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74</a:t>
            </a:fld>
            <a:endParaRPr lang="en-US" altLang="en-US" dirty="0"/>
          </a:p>
        </p:txBody>
      </p:sp>
    </p:spTree>
    <p:extLst>
      <p:ext uri="{BB962C8B-B14F-4D97-AF65-F5344CB8AC3E}">
        <p14:creationId xmlns:p14="http://schemas.microsoft.com/office/powerpoint/2010/main" val="15579501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 Steps for Change</a:t>
            </a:r>
            <a:endParaRPr lang="en-US" b="0"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sz="2200" dirty="0"/>
              <a:t>E</a:t>
            </a:r>
            <a:r>
              <a:rPr lang="en-US" sz="2200" dirty="0" smtClean="0"/>
              <a:t>xperiences </a:t>
            </a:r>
            <a:r>
              <a:rPr lang="en-US" sz="2200" dirty="0"/>
              <a:t>at home, in placement, in school</a:t>
            </a:r>
            <a:r>
              <a:rPr lang="en-US" sz="2200" dirty="0" smtClean="0"/>
              <a:t>, in </a:t>
            </a:r>
            <a:r>
              <a:rPr lang="en-US" sz="2200" dirty="0"/>
              <a:t>the community, and in the juvenile justice system may have been </a:t>
            </a:r>
            <a:r>
              <a:rPr lang="en-US" sz="2200" dirty="0" smtClean="0"/>
              <a:t>traumatic. Many LGBTQ/GNC </a:t>
            </a:r>
            <a:r>
              <a:rPr lang="en-US" sz="2200" dirty="0"/>
              <a:t>youth </a:t>
            </a:r>
            <a:r>
              <a:rPr lang="en-US" sz="2200" dirty="0" smtClean="0"/>
              <a:t>need support</a:t>
            </a:r>
            <a:r>
              <a:rPr lang="en-US" sz="2200" dirty="0"/>
              <a:t>, intervention, or treatment for trauma.</a:t>
            </a:r>
          </a:p>
          <a:p>
            <a:pPr marL="342900" indent="-342900">
              <a:buFont typeface="Arial" panose="020B0604020202020204" pitchFamily="34" charset="0"/>
              <a:buChar char="•"/>
            </a:pPr>
            <a:r>
              <a:rPr lang="en-US" sz="2200" dirty="0" smtClean="0"/>
              <a:t>On </a:t>
            </a:r>
            <a:r>
              <a:rPr lang="en-US" sz="2200" dirty="0"/>
              <a:t>an individual level, professionals must treat all youth, including those who identify as LGBTQ or GNC, with respect and fairness. Youth should be allowed to express their identity through choice of clothing, hairstyle, and nicknames without encountering pressure or judgment. </a:t>
            </a:r>
            <a:endParaRPr lang="en-US" sz="2200" dirty="0" smtClean="0"/>
          </a:p>
          <a:p>
            <a:pPr marL="342900" indent="-342900">
              <a:buFont typeface="Arial" panose="020B0604020202020204" pitchFamily="34" charset="0"/>
              <a:buChar char="•"/>
            </a:pPr>
            <a:r>
              <a:rPr lang="en-US" sz="2200" dirty="0" smtClean="0"/>
              <a:t>If </a:t>
            </a:r>
            <a:r>
              <a:rPr lang="en-US" sz="2200" dirty="0"/>
              <a:t>gender-specific services are offered, transgender youth should be allowed to choose which gender they would like to be served as.</a:t>
            </a:r>
          </a:p>
          <a:p>
            <a:endParaRPr lang="en-US"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75</a:t>
            </a:fld>
            <a:endParaRPr lang="en-US" altLang="en-US" dirty="0"/>
          </a:p>
        </p:txBody>
      </p:sp>
    </p:spTree>
    <p:extLst>
      <p:ext uri="{BB962C8B-B14F-4D97-AF65-F5344CB8AC3E}">
        <p14:creationId xmlns:p14="http://schemas.microsoft.com/office/powerpoint/2010/main" val="3669974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a:xfrm>
            <a:off x="228600" y="1752600"/>
            <a:ext cx="8686800" cy="4411663"/>
          </a:xfrm>
        </p:spPr>
        <p:txBody>
          <a:bodyPr/>
          <a:lstStyle/>
          <a:p>
            <a:r>
              <a:rPr lang="en-US" sz="1350" dirty="0"/>
              <a:t>Tracy is a transgender youth who identifies as female. Tracy, whose birth name was Terrence, was kicked out of her home after coming out to her parents as transgender. A teacher found out and called the local child welfare agency, who immediately placed Tracy in foster care, while simultaneously working to reunite her with her parents. Tracy’s parents were remorseful for kicking her out, but said they did not want to take her back. </a:t>
            </a:r>
          </a:p>
          <a:p>
            <a:endParaRPr lang="en-US" sz="1350" dirty="0"/>
          </a:p>
          <a:p>
            <a:r>
              <a:rPr lang="en-US" sz="1350" dirty="0"/>
              <a:t>After an unsuccessful meeting with her parents and her child welfare caseworker, Tracy ran away from her foster placement</a:t>
            </a:r>
            <a:r>
              <a:rPr lang="en-US" sz="1350" dirty="0" smtClean="0"/>
              <a:t>. She </a:t>
            </a:r>
            <a:r>
              <a:rPr lang="en-US" sz="1350" dirty="0"/>
              <a:t>went to live with Marcus, a friend who has multiple arrests for selling drugs. Tracy was found and was placed back with the foster family. After two months, the placement seemed to be going well. However, Tracy still felt out of place and ran away for a second time. The foster family refused to take her back, saying that they wanted the space in their home to be available to someone who wanted to be there. Her mother told the caseworker she wanted Tracy back. </a:t>
            </a:r>
            <a:r>
              <a:rPr lang="en-US" sz="1350" dirty="0" smtClean="0"/>
              <a:t>Tracy </a:t>
            </a:r>
            <a:r>
              <a:rPr lang="en-US" sz="1350" dirty="0"/>
              <a:t>moved home, although her child welfare case remained open. </a:t>
            </a:r>
          </a:p>
          <a:p>
            <a:endParaRPr lang="en-US" sz="1350" dirty="0"/>
          </a:p>
          <a:p>
            <a:r>
              <a:rPr lang="en-US" sz="1350" dirty="0"/>
              <a:t>Tracy lived at home for three weeks</a:t>
            </a:r>
            <a:r>
              <a:rPr lang="en-US" sz="1350" dirty="0" smtClean="0"/>
              <a:t>. Due </a:t>
            </a:r>
            <a:r>
              <a:rPr lang="en-US" sz="1350" dirty="0"/>
              <a:t>to frequent arguments with her parents about her clothes and hairstyle, she ran away for a third time, A judge found Tracy to be a “Child in Need of Service”(her state’s name for status offenders) and ordered her to participate in a variety of services. Tracy only saw her caseworker once a month and spoke to her on the phone once or twice a month. Tracy knew that if she ran away again she would be arrested. She remained at home, but began to skip school. Her parents, unaware that she was missing school, discovered that she was spending time with Marcus again. When her parents confronted her, Tracy denied it and made threats. Her mother called the police and reported that she was “out of control</a:t>
            </a:r>
            <a:r>
              <a:rPr lang="en-US" sz="1350" dirty="0" smtClean="0"/>
              <a:t>”.</a:t>
            </a:r>
            <a:endParaRPr lang="en-US" sz="135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76</a:t>
            </a:fld>
            <a:endParaRPr lang="en-US" altLang="en-US" dirty="0"/>
          </a:p>
        </p:txBody>
      </p:sp>
    </p:spTree>
    <p:extLst>
      <p:ext uri="{BB962C8B-B14F-4D97-AF65-F5344CB8AC3E}">
        <p14:creationId xmlns:p14="http://schemas.microsoft.com/office/powerpoint/2010/main" val="14098622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400" dirty="0"/>
              <a:t>Coalition for Juvenile Justice. </a:t>
            </a:r>
            <a:r>
              <a:rPr lang="en-US" sz="1400" dirty="0" smtClean="0"/>
              <a:t/>
            </a:r>
            <a:br>
              <a:rPr lang="en-US" sz="1400" dirty="0" smtClean="0"/>
            </a:br>
            <a:r>
              <a:rPr lang="en-US" sz="1400" dirty="0" smtClean="0">
                <a:hlinkClick r:id="rId2"/>
              </a:rPr>
              <a:t>LGBTQ </a:t>
            </a:r>
            <a:r>
              <a:rPr lang="en-US" sz="1400" dirty="0">
                <a:hlinkClick r:id="rId2"/>
              </a:rPr>
              <a:t>Youth and Status </a:t>
            </a:r>
            <a:r>
              <a:rPr lang="en-US" sz="1400" dirty="0" smtClean="0">
                <a:hlinkClick r:id="rId2"/>
              </a:rPr>
              <a:t>Offenses</a:t>
            </a:r>
            <a:r>
              <a:rPr lang="en-US" sz="1400" dirty="0" smtClean="0"/>
              <a:t>.</a:t>
            </a:r>
            <a:endParaRPr lang="en-US" sz="1400" dirty="0"/>
          </a:p>
          <a:p>
            <a:endParaRPr lang="en-US" sz="1400" dirty="0"/>
          </a:p>
          <a:p>
            <a:r>
              <a:rPr lang="en-US" sz="1400" dirty="0">
                <a:hlinkClick r:id="rId3"/>
              </a:rPr>
              <a:t>The Equity </a:t>
            </a:r>
            <a:r>
              <a:rPr lang="en-US" sz="1400" dirty="0" smtClean="0">
                <a:hlinkClick r:id="rId3"/>
              </a:rPr>
              <a:t>Project</a:t>
            </a:r>
            <a:r>
              <a:rPr lang="en-US" sz="1400" dirty="0" smtClean="0"/>
              <a:t> (website</a:t>
            </a:r>
            <a:r>
              <a:rPr lang="en-US" sz="1400" dirty="0"/>
              <a:t>). </a:t>
            </a:r>
          </a:p>
          <a:p>
            <a:endParaRPr lang="en-US" sz="1400" dirty="0"/>
          </a:p>
          <a:p>
            <a:r>
              <a:rPr lang="en-US" sz="1400" dirty="0" smtClean="0"/>
              <a:t>National </a:t>
            </a:r>
            <a:r>
              <a:rPr lang="en-US" sz="1400" dirty="0"/>
              <a:t>Council on Crime and Delinquency. </a:t>
            </a:r>
            <a:r>
              <a:rPr lang="en-US" sz="1400" dirty="0" smtClean="0"/>
              <a:t/>
            </a:r>
            <a:br>
              <a:rPr lang="en-US" sz="1400" dirty="0" smtClean="0"/>
            </a:br>
            <a:r>
              <a:rPr lang="en-US" sz="1400" dirty="0" smtClean="0">
                <a:hlinkClick r:id="rId4"/>
              </a:rPr>
              <a:t>LGBT/GNC </a:t>
            </a:r>
            <a:r>
              <a:rPr lang="en-US" sz="1400" dirty="0">
                <a:hlinkClick r:id="rId4"/>
              </a:rPr>
              <a:t>Youth in Juvenile Justice</a:t>
            </a:r>
            <a:r>
              <a:rPr lang="en-US" sz="1400" dirty="0" smtClean="0"/>
              <a:t>.</a:t>
            </a:r>
            <a:endParaRPr lang="en-US" sz="1400" dirty="0"/>
          </a:p>
          <a:p>
            <a:endParaRPr lang="en-US" sz="1400" dirty="0"/>
          </a:p>
          <a:p>
            <a:r>
              <a:rPr lang="en-US" sz="1400" dirty="0" smtClean="0"/>
              <a:t>Status </a:t>
            </a:r>
            <a:r>
              <a:rPr lang="en-US" sz="1400" dirty="0"/>
              <a:t>Offense Reform Center. </a:t>
            </a:r>
            <a:r>
              <a:rPr lang="en-US" sz="1400" dirty="0" smtClean="0"/>
              <a:t/>
            </a:r>
            <a:br>
              <a:rPr lang="en-US" sz="1400" dirty="0" smtClean="0"/>
            </a:br>
            <a:r>
              <a:rPr lang="en-US" sz="1400" dirty="0" smtClean="0">
                <a:hlinkClick r:id="rId5"/>
              </a:rPr>
              <a:t>Stopping </a:t>
            </a:r>
            <a:r>
              <a:rPr lang="en-US" sz="1400" dirty="0">
                <a:hlinkClick r:id="rId5"/>
              </a:rPr>
              <a:t>the School-to-Prison Pipeline for LGBTQ </a:t>
            </a:r>
            <a:r>
              <a:rPr lang="en-US" sz="1400" dirty="0" smtClean="0">
                <a:hlinkClick r:id="rId5"/>
              </a:rPr>
              <a:t>Youth</a:t>
            </a:r>
            <a:r>
              <a:rPr lang="en-US" sz="1400" dirty="0" smtClean="0"/>
              <a:t>.</a:t>
            </a:r>
          </a:p>
          <a:p>
            <a:endParaRPr lang="en-US" sz="1400" dirty="0" smtClean="0"/>
          </a:p>
          <a:p>
            <a:r>
              <a:rPr lang="en-US" sz="1400" dirty="0" smtClean="0"/>
              <a:t>Mathematica </a:t>
            </a:r>
            <a:r>
              <a:rPr lang="en-US" sz="1400" dirty="0"/>
              <a:t>Policy Research. </a:t>
            </a:r>
            <a:r>
              <a:rPr lang="en-US" sz="1400" dirty="0" smtClean="0"/>
              <a:t/>
            </a:r>
            <a:br>
              <a:rPr lang="en-US" sz="1400" dirty="0" smtClean="0"/>
            </a:br>
            <a:r>
              <a:rPr lang="en-US" sz="1400" dirty="0" smtClean="0">
                <a:hlinkClick r:id="rId6"/>
              </a:rPr>
              <a:t>Identifying </a:t>
            </a:r>
            <a:r>
              <a:rPr lang="en-US" sz="1400" dirty="0">
                <a:hlinkClick r:id="rId6"/>
              </a:rPr>
              <a:t>and Serving LGBTQ Youth: Case Studies of Runaway and Homeless </a:t>
            </a:r>
            <a:r>
              <a:rPr lang="en-US" sz="1400" dirty="0" smtClean="0">
                <a:hlinkClick r:id="rId6"/>
              </a:rPr>
              <a:t>Youth </a:t>
            </a:r>
            <a:r>
              <a:rPr lang="en-US" sz="1400" dirty="0">
                <a:hlinkClick r:id="rId6"/>
              </a:rPr>
              <a:t>Program Grantees</a:t>
            </a:r>
            <a:r>
              <a:rPr lang="en-US" sz="1400" dirty="0" smtClean="0"/>
              <a:t>.</a:t>
            </a:r>
            <a:endParaRPr lang="en-US" sz="1400" dirty="0"/>
          </a:p>
          <a:p>
            <a:endParaRPr lang="en-US" sz="1400" dirty="0"/>
          </a:p>
          <a:p>
            <a:r>
              <a:rPr lang="en-US" sz="1400" dirty="0" smtClean="0"/>
              <a:t>Center </a:t>
            </a:r>
            <a:r>
              <a:rPr lang="en-US" sz="1400" dirty="0"/>
              <a:t>for American Progress. </a:t>
            </a:r>
            <a:r>
              <a:rPr lang="en-US" sz="1400" dirty="0" smtClean="0"/>
              <a:t/>
            </a:r>
            <a:br>
              <a:rPr lang="en-US" sz="1400" dirty="0" smtClean="0"/>
            </a:br>
            <a:r>
              <a:rPr lang="en-US" sz="1400" dirty="0" smtClean="0">
                <a:hlinkClick r:id="rId7"/>
              </a:rPr>
              <a:t>Families </a:t>
            </a:r>
            <a:r>
              <a:rPr lang="en-US" sz="1400" dirty="0">
                <a:hlinkClick r:id="rId7"/>
              </a:rPr>
              <a:t>Matter: New Research Calls for a Revolution in Public Policy for LGBT </a:t>
            </a:r>
            <a:r>
              <a:rPr lang="en-US" sz="1400" dirty="0" smtClean="0">
                <a:hlinkClick r:id="rId7"/>
              </a:rPr>
              <a:t>Children </a:t>
            </a:r>
            <a:r>
              <a:rPr lang="en-US" sz="1400" dirty="0">
                <a:hlinkClick r:id="rId7"/>
              </a:rPr>
              <a:t>and Youth</a:t>
            </a:r>
            <a:r>
              <a:rPr lang="en-US" sz="1400" dirty="0" smtClean="0"/>
              <a:t>.</a:t>
            </a:r>
            <a:endParaRPr lang="en-US" sz="1400" dirty="0"/>
          </a:p>
          <a:p>
            <a:endParaRPr lang="en-US" sz="14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77</a:t>
            </a:fld>
            <a:endParaRPr lang="en-US" altLang="en-US" dirty="0"/>
          </a:p>
        </p:txBody>
      </p:sp>
    </p:spTree>
    <p:extLst>
      <p:ext uri="{BB962C8B-B14F-4D97-AF65-F5344CB8AC3E}">
        <p14:creationId xmlns:p14="http://schemas.microsoft.com/office/powerpoint/2010/main" val="8200311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Youth with undiagnosed or mistreated disabilities</a:t>
            </a:r>
            <a:endParaRPr lang="en-US" sz="3200" dirty="0"/>
          </a:p>
        </p:txBody>
      </p:sp>
      <p:sp>
        <p:nvSpPr>
          <p:cNvPr id="5" name="Text Placeholder 4"/>
          <p:cNvSpPr>
            <a:spLocks noGrp="1"/>
          </p:cNvSpPr>
          <p:nvPr>
            <p:ph type="body" idx="1"/>
          </p:nvPr>
        </p:nvSpPr>
        <p:spPr/>
        <p:txBody>
          <a:bodyPr/>
          <a:lstStyle/>
          <a:p>
            <a:r>
              <a:rPr lang="en-US" dirty="0" smtClean="0"/>
              <a:t>Principle 11</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78</a:t>
            </a:fld>
            <a:endParaRPr lang="en-US" altLang="en-US" dirty="0"/>
          </a:p>
        </p:txBody>
      </p:sp>
    </p:spTree>
    <p:extLst>
      <p:ext uri="{BB962C8B-B14F-4D97-AF65-F5344CB8AC3E}">
        <p14:creationId xmlns:p14="http://schemas.microsoft.com/office/powerpoint/2010/main" val="288710520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11</a:t>
            </a:r>
            <a:endParaRPr lang="en-US" altLang="en-US" dirty="0"/>
          </a:p>
        </p:txBody>
      </p:sp>
      <p:sp>
        <p:nvSpPr>
          <p:cNvPr id="22533" name="Rectangle 5"/>
          <p:cNvSpPr>
            <a:spLocks noGrp="1" noChangeArrowheads="1"/>
          </p:cNvSpPr>
          <p:nvPr>
            <p:ph type="body" idx="1"/>
          </p:nvPr>
        </p:nvSpPr>
        <p:spPr/>
        <p:txBody>
          <a:bodyPr/>
          <a:lstStyle/>
          <a:p>
            <a:r>
              <a:rPr lang="en-US" dirty="0"/>
              <a:t>Ensure children do not enter the status offense system because of </a:t>
            </a:r>
            <a:r>
              <a:rPr lang="en-US" b="1" dirty="0"/>
              <a:t>learning, mental health, sensory, speech/language, or co-occurring disabilities</a:t>
            </a:r>
            <a:r>
              <a:rPr lang="en-US" dirty="0"/>
              <a:t>. Ensure that children with disabilities who do enter the status offense system are </a:t>
            </a:r>
            <a:r>
              <a:rPr lang="en-US" b="1" dirty="0"/>
              <a:t>treated fairly and given access to needed evaluations, treatments, and services</a:t>
            </a:r>
            <a:r>
              <a:rPr lang="en-US" dirty="0"/>
              <a:t>.</a:t>
            </a:r>
            <a:endParaRPr lang="en-US" b="1" dirty="0">
              <a:solidFill>
                <a:schemeClr val="tx1"/>
              </a:solidFill>
            </a:endParaRP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79</a:t>
            </a:fld>
            <a:endParaRPr lang="en-US" altLang="en-US" dirty="0"/>
          </a:p>
        </p:txBody>
      </p:sp>
    </p:spTree>
    <p:extLst>
      <p:ext uri="{BB962C8B-B14F-4D97-AF65-F5344CB8AC3E}">
        <p14:creationId xmlns:p14="http://schemas.microsoft.com/office/powerpoint/2010/main" val="202055534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a:t>Often the conduct that leads to status offense system involvement relates to an unknown, under-diagnosed, or mistreated disability. </a:t>
            </a:r>
            <a:endParaRPr lang="en-US" dirty="0" smtClean="0"/>
          </a:p>
          <a:p>
            <a:endParaRPr lang="en-US" dirty="0"/>
          </a:p>
          <a:p>
            <a:r>
              <a:rPr lang="en-US" dirty="0" smtClean="0"/>
              <a:t>For </a:t>
            </a:r>
            <a:r>
              <a:rPr lang="en-US" dirty="0"/>
              <a:t>example, unmet special education needs can lead to truancy; untreated mental health issues can lead to conflicts at home and/or running away.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80</a:t>
            </a:fld>
            <a:endParaRPr lang="en-US" altLang="en-US" dirty="0"/>
          </a:p>
        </p:txBody>
      </p:sp>
    </p:spTree>
    <p:extLst>
      <p:ext uri="{BB962C8B-B14F-4D97-AF65-F5344CB8AC3E}">
        <p14:creationId xmlns:p14="http://schemas.microsoft.com/office/powerpoint/2010/main" val="42488578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200" dirty="0" smtClean="0"/>
              <a:t>Research </a:t>
            </a:r>
            <a:r>
              <a:rPr lang="en-US" sz="2200" dirty="0"/>
              <a:t>shows that youth with learning and other disabilities are more likely to enter the justice system. </a:t>
            </a:r>
            <a:endParaRPr lang="en-US" sz="2200" dirty="0" smtClean="0"/>
          </a:p>
          <a:p>
            <a:endParaRPr lang="en-US" sz="1000" dirty="0" smtClean="0"/>
          </a:p>
          <a:p>
            <a:r>
              <a:rPr lang="en-US" sz="2200" dirty="0" smtClean="0"/>
              <a:t>Some </a:t>
            </a:r>
            <a:r>
              <a:rPr lang="en-US" sz="2200" dirty="0"/>
              <a:t>estimate that as many as 70% of youth who enter the justice system have a mental health, sensory, or learning disability, and anywhere between 28% and 43% of detained or incarcerated youth have special education needs. </a:t>
            </a:r>
            <a:endParaRPr lang="en-US" sz="2200" dirty="0" smtClean="0"/>
          </a:p>
          <a:p>
            <a:endParaRPr lang="en-US" sz="1000" dirty="0"/>
          </a:p>
          <a:p>
            <a:r>
              <a:rPr lang="en-US" sz="2200" dirty="0" smtClean="0"/>
              <a:t>Implementing </a:t>
            </a:r>
            <a:r>
              <a:rPr lang="en-US" sz="2200" dirty="0"/>
              <a:t>and coordinating early screening, assessment, and intervention strategies before court involvement is key to providing supports to children and families and limiting or avoiding unnecessary court involvement.</a:t>
            </a:r>
          </a:p>
          <a:p>
            <a:endParaRPr lang="en-US"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81</a:t>
            </a:fld>
            <a:endParaRPr lang="en-US" altLang="en-US" dirty="0"/>
          </a:p>
        </p:txBody>
      </p:sp>
    </p:spTree>
    <p:extLst>
      <p:ext uri="{BB962C8B-B14F-4D97-AF65-F5344CB8AC3E}">
        <p14:creationId xmlns:p14="http://schemas.microsoft.com/office/powerpoint/2010/main" val="42488578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200" dirty="0" smtClean="0"/>
              <a:t>There </a:t>
            </a:r>
            <a:r>
              <a:rPr lang="en-US" sz="2200" dirty="0"/>
              <a:t>are many federal laws that protect the rights of children and youth with disabilities, including Section 504 of the Rehabilitation Act and the Individuals with Disabilities Education Act (IDEA). </a:t>
            </a:r>
            <a:endParaRPr lang="en-US" sz="2200" dirty="0" smtClean="0"/>
          </a:p>
          <a:p>
            <a:endParaRPr lang="en-US" sz="2200" dirty="0"/>
          </a:p>
          <a:p>
            <a:r>
              <a:rPr lang="en-US" sz="2200" dirty="0" smtClean="0"/>
              <a:t>African </a:t>
            </a:r>
            <a:r>
              <a:rPr lang="en-US" sz="2200" dirty="0"/>
              <a:t>American youth are 43% more likely to be diagnosed with a learning disability than youth in the general population. American Indian youth are 80% more likely.</a:t>
            </a:r>
          </a:p>
          <a:p>
            <a:endParaRPr lang="en-US"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82</a:t>
            </a:fld>
            <a:endParaRPr lang="en-US" altLang="en-US" dirty="0"/>
          </a:p>
        </p:txBody>
      </p:sp>
    </p:spTree>
    <p:extLst>
      <p:ext uri="{BB962C8B-B14F-4D97-AF65-F5344CB8AC3E}">
        <p14:creationId xmlns:p14="http://schemas.microsoft.com/office/powerpoint/2010/main" val="42488578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sz="2200" dirty="0" smtClean="0"/>
              <a:t>Before </a:t>
            </a:r>
            <a:r>
              <a:rPr lang="en-US" sz="2200" dirty="0"/>
              <a:t>referring children with identified or suspected disabilities to the status offense system, assess whether the conduct at issue relates to, or is caused by, the disability. </a:t>
            </a:r>
            <a:endParaRPr lang="en-US" sz="2200" dirty="0" smtClean="0"/>
          </a:p>
          <a:p>
            <a:pPr marL="171450" indent="-171450">
              <a:buFont typeface="Arial" panose="020B0604020202020204" pitchFamily="34" charset="0"/>
              <a:buChar char="•"/>
            </a:pPr>
            <a:endParaRPr lang="en-US" sz="1000" dirty="0"/>
          </a:p>
          <a:p>
            <a:pPr marL="342900" indent="-342900">
              <a:buFont typeface="Arial" panose="020B0604020202020204" pitchFamily="34" charset="0"/>
              <a:buChar char="•"/>
            </a:pPr>
            <a:r>
              <a:rPr lang="en-US" sz="2200" dirty="0" smtClean="0"/>
              <a:t>Use </a:t>
            </a:r>
            <a:r>
              <a:rPr lang="en-US" sz="2200" dirty="0"/>
              <a:t>resources available through IDEA, Section 504, and/or Medicaid-EPSDT to identify the extent of the disability and provide relevant services to avoid status offense system involvement</a:t>
            </a:r>
            <a:r>
              <a:rPr lang="en-US" sz="2200" dirty="0" smtClean="0"/>
              <a:t>.</a:t>
            </a:r>
          </a:p>
          <a:p>
            <a:pPr marL="171450" indent="-171450">
              <a:buFont typeface="Arial" panose="020B0604020202020204" pitchFamily="34" charset="0"/>
              <a:buChar char="•"/>
            </a:pPr>
            <a:endParaRPr lang="en-US" sz="1000" dirty="0" smtClean="0"/>
          </a:p>
          <a:p>
            <a:pPr marL="342900" indent="-342900">
              <a:buFont typeface="Arial" panose="020B0604020202020204" pitchFamily="34" charset="0"/>
              <a:buChar char="•"/>
            </a:pPr>
            <a:r>
              <a:rPr lang="en-US" sz="2200" dirty="0"/>
              <a:t>Use standardized screening tools or questionnaires that have proven reliability and validity to identify disabilities early</a:t>
            </a:r>
            <a:r>
              <a:rPr lang="en-US" sz="2200" dirty="0" smtClean="0"/>
              <a:t>.</a:t>
            </a:r>
            <a:endParaRPr lang="en-US" sz="22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83</a:t>
            </a:fld>
            <a:endParaRPr lang="en-US" altLang="en-US" dirty="0"/>
          </a:p>
        </p:txBody>
      </p:sp>
    </p:spTree>
    <p:extLst>
      <p:ext uri="{BB962C8B-B14F-4D97-AF65-F5344CB8AC3E}">
        <p14:creationId xmlns:p14="http://schemas.microsoft.com/office/powerpoint/2010/main" val="42488578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sz="2200" dirty="0" smtClean="0"/>
              <a:t>Require staff </a:t>
            </a:r>
            <a:r>
              <a:rPr lang="en-US" sz="2200" dirty="0"/>
              <a:t>training on the link between disabilities and justice system involvement. </a:t>
            </a:r>
            <a:endParaRPr lang="en-US" sz="2200" dirty="0" smtClean="0"/>
          </a:p>
          <a:p>
            <a:pPr marL="171450" indent="-171450">
              <a:buFont typeface="Arial" panose="020B0604020202020204" pitchFamily="34" charset="0"/>
              <a:buChar char="•"/>
            </a:pPr>
            <a:endParaRPr lang="en-US" sz="1000" dirty="0" smtClean="0"/>
          </a:p>
          <a:p>
            <a:pPr marL="342900" indent="-342900">
              <a:buFont typeface="Arial" panose="020B0604020202020204" pitchFamily="34" charset="0"/>
              <a:buChar char="•"/>
            </a:pPr>
            <a:r>
              <a:rPr lang="en-US" sz="2200" dirty="0" smtClean="0"/>
              <a:t>Identify </a:t>
            </a:r>
            <a:r>
              <a:rPr lang="en-US" sz="2200" dirty="0"/>
              <a:t>disabilities early and the use of these screening and assessment tools</a:t>
            </a:r>
            <a:r>
              <a:rPr lang="en-US" sz="2200" dirty="0" smtClean="0"/>
              <a:t>.</a:t>
            </a:r>
          </a:p>
          <a:p>
            <a:pPr marL="171450" indent="-171450">
              <a:buFont typeface="Arial" panose="020B0604020202020204" pitchFamily="34" charset="0"/>
              <a:buChar char="•"/>
            </a:pPr>
            <a:endParaRPr lang="en-US" sz="1000" dirty="0"/>
          </a:p>
          <a:p>
            <a:pPr marL="342900" indent="-342900">
              <a:buFont typeface="Arial" panose="020B0604020202020204" pitchFamily="34" charset="0"/>
              <a:buChar char="•"/>
            </a:pPr>
            <a:r>
              <a:rPr lang="en-US" sz="2200" dirty="0" smtClean="0"/>
              <a:t>Establish </a:t>
            </a:r>
            <a:r>
              <a:rPr lang="en-US" sz="2200" dirty="0"/>
              <a:t>mandatory procedures to review the adequacy and scope of accommodations offered before any child is referred to the status offense court system</a:t>
            </a:r>
            <a:r>
              <a:rPr lang="en-US" sz="2200" dirty="0" smtClean="0"/>
              <a:t>.</a:t>
            </a:r>
          </a:p>
          <a:p>
            <a:pPr marL="171450" indent="-171450">
              <a:buFont typeface="Arial" panose="020B0604020202020204" pitchFamily="34" charset="0"/>
              <a:buChar char="•"/>
            </a:pPr>
            <a:endParaRPr lang="en-US" sz="1000" dirty="0"/>
          </a:p>
          <a:p>
            <a:pPr marL="342900" indent="-342900">
              <a:buFont typeface="Arial" panose="020B0604020202020204" pitchFamily="34" charset="0"/>
              <a:buChar char="•"/>
            </a:pPr>
            <a:r>
              <a:rPr lang="en-US" sz="2200" dirty="0" smtClean="0"/>
              <a:t>Educate, engage, and support families and youth in plans for services, supports, and interventions.</a:t>
            </a:r>
          </a:p>
          <a:p>
            <a:endParaRPr lang="en-US"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84</a:t>
            </a:fld>
            <a:endParaRPr lang="en-US" altLang="en-US" dirty="0"/>
          </a:p>
        </p:txBody>
      </p:sp>
    </p:spTree>
    <p:extLst>
      <p:ext uri="{BB962C8B-B14F-4D97-AF65-F5344CB8AC3E}">
        <p14:creationId xmlns:p14="http://schemas.microsoft.com/office/powerpoint/2010/main" val="18526402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Steps</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sz="2200" dirty="0"/>
              <a:t>Develop a holistic approach to addressing the child’s needs </a:t>
            </a:r>
            <a:r>
              <a:rPr lang="en-US" sz="2200" dirty="0" smtClean="0"/>
              <a:t>through </a:t>
            </a:r>
            <a:r>
              <a:rPr lang="en-US" sz="2200" dirty="0"/>
              <a:t>increased involvement with mentors, coaches, and youth development approaches</a:t>
            </a:r>
            <a:r>
              <a:rPr lang="en-US" sz="2200" dirty="0" smtClean="0"/>
              <a:t>.</a:t>
            </a:r>
          </a:p>
          <a:p>
            <a:pPr marL="171450" indent="-171450">
              <a:buFont typeface="Arial" panose="020B0604020202020204" pitchFamily="34" charset="0"/>
              <a:buChar char="•"/>
            </a:pPr>
            <a:endParaRPr lang="en-US" sz="1000" dirty="0"/>
          </a:p>
          <a:p>
            <a:pPr marL="342900" indent="-342900">
              <a:buFont typeface="Arial" panose="020B0604020202020204" pitchFamily="34" charset="0"/>
              <a:buChar char="•"/>
            </a:pPr>
            <a:r>
              <a:rPr lang="en-US" sz="2200" dirty="0" smtClean="0"/>
              <a:t>Ensure </a:t>
            </a:r>
            <a:r>
              <a:rPr lang="en-US" sz="2200" dirty="0"/>
              <a:t>that when children with disabilities enter the status offense court system, court intake officers, judges, and lawyers obtain information relating to the child’s disability and what services and treatments have already been offered. </a:t>
            </a:r>
            <a:endParaRPr lang="en-US" sz="2200" dirty="0" smtClean="0"/>
          </a:p>
          <a:p>
            <a:pPr marL="171450" indent="-171450">
              <a:buFont typeface="Arial" panose="020B0604020202020204" pitchFamily="34" charset="0"/>
              <a:buChar char="•"/>
            </a:pPr>
            <a:endParaRPr lang="en-US" sz="1000" dirty="0" smtClean="0"/>
          </a:p>
          <a:p>
            <a:pPr marL="342900" indent="-342900">
              <a:buFont typeface="Arial" panose="020B0604020202020204" pitchFamily="34" charset="0"/>
              <a:buChar char="•"/>
            </a:pPr>
            <a:r>
              <a:rPr lang="en-US" sz="2200" dirty="0" smtClean="0"/>
              <a:t>Consider </a:t>
            </a:r>
            <a:r>
              <a:rPr lang="en-US" sz="2200" dirty="0"/>
              <a:t>requesting the appointment of a special advocate who understands the child’s needs to help the child navigate the system. </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85</a:t>
            </a:fld>
            <a:endParaRPr lang="en-US" altLang="en-US" dirty="0"/>
          </a:p>
        </p:txBody>
      </p:sp>
    </p:spTree>
    <p:extLst>
      <p:ext uri="{BB962C8B-B14F-4D97-AF65-F5344CB8AC3E}">
        <p14:creationId xmlns:p14="http://schemas.microsoft.com/office/powerpoint/2010/main" val="18526402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sz="1600" dirty="0" smtClean="0"/>
              <a:t>American </a:t>
            </a:r>
            <a:r>
              <a:rPr lang="en-US" sz="1600" dirty="0"/>
              <a:t>Bar Association Center on Children and the </a:t>
            </a:r>
            <a:r>
              <a:rPr lang="en-US" sz="1600" dirty="0" smtClean="0"/>
              <a:t>Law.</a:t>
            </a:r>
            <a:br>
              <a:rPr lang="en-US" sz="1600" dirty="0" smtClean="0"/>
            </a:br>
            <a:r>
              <a:rPr lang="en-US" sz="1600" dirty="0" smtClean="0">
                <a:hlinkClick r:id="rId2"/>
              </a:rPr>
              <a:t>Using </a:t>
            </a:r>
            <a:r>
              <a:rPr lang="en-US" sz="1600" dirty="0">
                <a:hlinkClick r:id="rId2"/>
              </a:rPr>
              <a:t>Special Education Advocacy to Avoid or Resolve Status Offense </a:t>
            </a:r>
            <a:r>
              <a:rPr lang="en-US" sz="1600" dirty="0" smtClean="0">
                <a:hlinkClick r:id="rId2"/>
              </a:rPr>
              <a:t>Charges</a:t>
            </a:r>
            <a:r>
              <a:rPr lang="en-US" sz="1600" dirty="0" smtClean="0"/>
              <a:t>.</a:t>
            </a:r>
            <a:endParaRPr lang="en-US" sz="1600" dirty="0"/>
          </a:p>
          <a:p>
            <a:endParaRPr lang="en-US" sz="1600" dirty="0"/>
          </a:p>
          <a:p>
            <a:r>
              <a:rPr lang="en-US" sz="1600" dirty="0"/>
              <a:t>National Disability Rights Network. </a:t>
            </a:r>
            <a:r>
              <a:rPr lang="en-US" sz="1600" dirty="0" smtClean="0"/>
              <a:t/>
            </a:r>
            <a:br>
              <a:rPr lang="en-US" sz="1600" dirty="0" smtClean="0"/>
            </a:br>
            <a:r>
              <a:rPr lang="en-US" sz="1600" dirty="0" smtClean="0">
                <a:hlinkClick r:id="rId3"/>
              </a:rPr>
              <a:t>Juvenile </a:t>
            </a:r>
            <a:r>
              <a:rPr lang="en-US" sz="1600" dirty="0">
                <a:hlinkClick r:id="rId3"/>
              </a:rPr>
              <a:t>Justice</a:t>
            </a:r>
            <a:r>
              <a:rPr lang="en-US" sz="1600" dirty="0" smtClean="0"/>
              <a:t>.</a:t>
            </a:r>
            <a:endParaRPr lang="en-US" sz="1600" dirty="0"/>
          </a:p>
          <a:p>
            <a:endParaRPr lang="en-US" sz="1600" dirty="0"/>
          </a:p>
          <a:p>
            <a:r>
              <a:rPr lang="en-US" sz="1600" dirty="0" smtClean="0"/>
              <a:t>National </a:t>
            </a:r>
            <a:r>
              <a:rPr lang="en-US" sz="1600" dirty="0"/>
              <a:t>Council of Juvenile and Family Court Judges. </a:t>
            </a:r>
            <a:r>
              <a:rPr lang="en-US" sz="1600" dirty="0" smtClean="0"/>
              <a:t/>
            </a:r>
            <a:br>
              <a:rPr lang="en-US" sz="1600" dirty="0" smtClean="0"/>
            </a:br>
            <a:r>
              <a:rPr lang="en-US" sz="1600" dirty="0" smtClean="0">
                <a:hlinkClick r:id="rId4"/>
              </a:rPr>
              <a:t>Seven </a:t>
            </a:r>
            <a:r>
              <a:rPr lang="en-US" sz="1600" dirty="0">
                <a:hlinkClick r:id="rId4"/>
              </a:rPr>
              <a:t>Things Juvenile Courts Should Know about Learning </a:t>
            </a:r>
            <a:r>
              <a:rPr lang="en-US" sz="1600" dirty="0" smtClean="0">
                <a:hlinkClick r:id="rId4"/>
              </a:rPr>
              <a:t>Disabilities</a:t>
            </a:r>
            <a:r>
              <a:rPr lang="en-US" sz="1600" dirty="0" smtClean="0"/>
              <a:t>.</a:t>
            </a:r>
            <a:endParaRPr lang="en-US" sz="1600" dirty="0"/>
          </a:p>
          <a:p>
            <a:endParaRPr lang="en-US" sz="1600" dirty="0"/>
          </a:p>
          <a:p>
            <a:r>
              <a:rPr lang="en-US" sz="1600" dirty="0"/>
              <a:t>Pacer Center. </a:t>
            </a:r>
            <a:r>
              <a:rPr lang="en-US" sz="1600" dirty="0" smtClean="0"/>
              <a:t/>
            </a:r>
            <a:br>
              <a:rPr lang="en-US" sz="1600" dirty="0" smtClean="0"/>
            </a:br>
            <a:r>
              <a:rPr lang="en-US" sz="1600" dirty="0" smtClean="0">
                <a:hlinkClick r:id="rId5"/>
              </a:rPr>
              <a:t>Students </a:t>
            </a:r>
            <a:r>
              <a:rPr lang="en-US" sz="1600" dirty="0">
                <a:hlinkClick r:id="rId5"/>
              </a:rPr>
              <a:t>With Disabilities and the Juvenile Justice System: What Parents Need to </a:t>
            </a:r>
            <a:r>
              <a:rPr lang="en-US" sz="1600" dirty="0" smtClean="0">
                <a:hlinkClick r:id="rId5"/>
              </a:rPr>
              <a:t>Know</a:t>
            </a:r>
            <a:r>
              <a:rPr lang="en-US" sz="1600" dirty="0" smtClean="0"/>
              <a:t>.</a:t>
            </a:r>
            <a:endParaRPr lang="en-US" sz="1600" dirty="0"/>
          </a:p>
          <a:p>
            <a:endParaRPr lang="en-US" sz="1600" dirty="0"/>
          </a:p>
          <a:p>
            <a:r>
              <a:rPr lang="en-US" sz="1600" dirty="0"/>
              <a:t>Peter Leone, Lois Weinberg. </a:t>
            </a:r>
            <a:r>
              <a:rPr lang="en-US" sz="1600" dirty="0" smtClean="0"/>
              <a:t/>
            </a:r>
            <a:br>
              <a:rPr lang="en-US" sz="1600" dirty="0" smtClean="0"/>
            </a:br>
            <a:r>
              <a:rPr lang="en-US" sz="1600" dirty="0" smtClean="0">
                <a:hlinkClick r:id="rId6"/>
              </a:rPr>
              <a:t>Addressing </a:t>
            </a:r>
            <a:r>
              <a:rPr lang="en-US" sz="1600" dirty="0">
                <a:hlinkClick r:id="rId6"/>
              </a:rPr>
              <a:t>the Unmet Educational Needs of Children and Youth in the Juvenile Justice and Child Welfare Systems</a:t>
            </a:r>
            <a:r>
              <a:rPr lang="en-US" sz="1600" dirty="0" smtClean="0"/>
              <a:t>.</a:t>
            </a:r>
            <a:endParaRPr lang="en-US" sz="16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86</a:t>
            </a:fld>
            <a:endParaRPr lang="en-US" altLang="en-US" dirty="0"/>
          </a:p>
        </p:txBody>
      </p:sp>
    </p:spTree>
    <p:extLst>
      <p:ext uri="{BB962C8B-B14F-4D97-AF65-F5344CB8AC3E}">
        <p14:creationId xmlns:p14="http://schemas.microsoft.com/office/powerpoint/2010/main" val="42488578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Ensuring inter-agency coordination</a:t>
            </a:r>
            <a:endParaRPr lang="en-US" sz="3200" dirty="0"/>
          </a:p>
        </p:txBody>
      </p:sp>
      <p:sp>
        <p:nvSpPr>
          <p:cNvPr id="5" name="Text Placeholder 4"/>
          <p:cNvSpPr>
            <a:spLocks noGrp="1"/>
          </p:cNvSpPr>
          <p:nvPr>
            <p:ph type="body" idx="1"/>
          </p:nvPr>
        </p:nvSpPr>
        <p:spPr/>
        <p:txBody>
          <a:bodyPr/>
          <a:lstStyle/>
          <a:p>
            <a:r>
              <a:rPr lang="en-US" dirty="0" smtClean="0"/>
              <a:t>Principle 12</a:t>
            </a:r>
            <a:endParaRPr lang="en-US" dirty="0"/>
          </a:p>
        </p:txBody>
      </p:sp>
      <p:sp>
        <p:nvSpPr>
          <p:cNvPr id="6" name="Slide Number Placeholder 5"/>
          <p:cNvSpPr>
            <a:spLocks noGrp="1"/>
          </p:cNvSpPr>
          <p:nvPr>
            <p:ph type="sldNum" sz="quarter" idx="12"/>
          </p:nvPr>
        </p:nvSpPr>
        <p:spPr/>
        <p:txBody>
          <a:bodyPr/>
          <a:lstStyle/>
          <a:p>
            <a:fld id="{514E394D-9A0F-46A0-BEF9-CD2AC73DAC7E}" type="slidenum">
              <a:rPr lang="en-US" altLang="en-US" smtClean="0"/>
              <a:pPr/>
              <a:t>87</a:t>
            </a:fld>
            <a:endParaRPr lang="en-US" altLang="en-US" dirty="0"/>
          </a:p>
        </p:txBody>
      </p:sp>
    </p:spTree>
    <p:extLst>
      <p:ext uri="{BB962C8B-B14F-4D97-AF65-F5344CB8AC3E}">
        <p14:creationId xmlns:p14="http://schemas.microsoft.com/office/powerpoint/2010/main" val="206826770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ltLang="en-US" dirty="0" smtClean="0"/>
              <a:t>Standard 12</a:t>
            </a:r>
            <a:endParaRPr lang="en-US" altLang="en-US" dirty="0"/>
          </a:p>
        </p:txBody>
      </p:sp>
      <p:sp>
        <p:nvSpPr>
          <p:cNvPr id="22533" name="Rectangle 5"/>
          <p:cNvSpPr>
            <a:spLocks noGrp="1" noChangeArrowheads="1"/>
          </p:cNvSpPr>
          <p:nvPr>
            <p:ph type="body" idx="1"/>
          </p:nvPr>
        </p:nvSpPr>
        <p:spPr/>
        <p:txBody>
          <a:bodyPr/>
          <a:lstStyle/>
          <a:p>
            <a:r>
              <a:rPr lang="en-US" dirty="0"/>
              <a:t>Coordinate with </a:t>
            </a:r>
            <a:r>
              <a:rPr lang="en-US" b="1" dirty="0"/>
              <a:t>other relevant formal and informal systems of care </a:t>
            </a:r>
            <a:r>
              <a:rPr lang="en-US" dirty="0"/>
              <a:t>to better serve children and families.</a:t>
            </a:r>
            <a:endParaRPr lang="en-US" b="1" dirty="0">
              <a:solidFill>
                <a:schemeClr val="tx1"/>
              </a:solidFill>
            </a:endParaRPr>
          </a:p>
        </p:txBody>
      </p:sp>
      <p:sp>
        <p:nvSpPr>
          <p:cNvPr id="2" name="Slide Number Placeholder 1"/>
          <p:cNvSpPr>
            <a:spLocks noGrp="1"/>
          </p:cNvSpPr>
          <p:nvPr>
            <p:ph type="sldNum" sz="quarter" idx="12"/>
          </p:nvPr>
        </p:nvSpPr>
        <p:spPr/>
        <p:txBody>
          <a:bodyPr/>
          <a:lstStyle/>
          <a:p>
            <a:fld id="{9D5A19E0-10FE-437B-BE53-683EA411E756}" type="slidenum">
              <a:rPr lang="en-US" altLang="en-US" smtClean="0"/>
              <a:pPr/>
              <a:t>88</a:t>
            </a:fld>
            <a:endParaRPr lang="en-US" altLang="en-US" dirty="0"/>
          </a:p>
        </p:txBody>
      </p:sp>
    </p:spTree>
    <p:extLst>
      <p:ext uri="{BB962C8B-B14F-4D97-AF65-F5344CB8AC3E}">
        <p14:creationId xmlns:p14="http://schemas.microsoft.com/office/powerpoint/2010/main" val="196690927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sz="2200" dirty="0"/>
              <a:t>Children and families often come to the status offense system with numerous needs that require the assistance of more than one agency. </a:t>
            </a:r>
            <a:endParaRPr lang="en-US" sz="2200" dirty="0" smtClean="0"/>
          </a:p>
          <a:p>
            <a:endParaRPr lang="en-US" sz="1000" dirty="0" smtClean="0"/>
          </a:p>
          <a:p>
            <a:r>
              <a:rPr lang="en-US" sz="2200" dirty="0" smtClean="0"/>
              <a:t>When </a:t>
            </a:r>
            <a:r>
              <a:rPr lang="en-US" sz="2200" dirty="0"/>
              <a:t>many services are needed, how effective one service is may relate to the availability and effectiveness of other services required by the child or family. </a:t>
            </a:r>
            <a:endParaRPr lang="en-US" sz="2200" dirty="0" smtClean="0"/>
          </a:p>
          <a:p>
            <a:endParaRPr lang="en-US" sz="1000" dirty="0" smtClean="0"/>
          </a:p>
          <a:p>
            <a:r>
              <a:rPr lang="en-US" sz="2200" dirty="0" smtClean="0"/>
              <a:t>Using </a:t>
            </a:r>
            <a:r>
              <a:rPr lang="en-US" sz="2200" dirty="0"/>
              <a:t>a coordinated approach early on can </a:t>
            </a:r>
            <a:r>
              <a:rPr lang="en-US" sz="2200" dirty="0" smtClean="0"/>
              <a:t>limit </a:t>
            </a:r>
            <a:r>
              <a:rPr lang="en-US" sz="2200" dirty="0"/>
              <a:t>or avoid deeper involvement with the court and justice system </a:t>
            </a:r>
            <a:endParaRPr lang="en-US" sz="2200" dirty="0" smtClean="0"/>
          </a:p>
          <a:p>
            <a:endParaRPr lang="en-US" sz="1000" dirty="0"/>
          </a:p>
          <a:p>
            <a:r>
              <a:rPr lang="en-US" sz="2200" dirty="0" smtClean="0"/>
              <a:t>This </a:t>
            </a:r>
            <a:r>
              <a:rPr lang="en-US" sz="2200" dirty="0"/>
              <a:t>is often more efficient and cost-effective.</a:t>
            </a:r>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89</a:t>
            </a:fld>
            <a:endParaRPr lang="en-US" altLang="en-US" dirty="0"/>
          </a:p>
        </p:txBody>
      </p:sp>
    </p:spTree>
    <p:extLst>
      <p:ext uri="{BB962C8B-B14F-4D97-AF65-F5344CB8AC3E}">
        <p14:creationId xmlns:p14="http://schemas.microsoft.com/office/powerpoint/2010/main" val="289245588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200" dirty="0" smtClean="0"/>
              <a:t>Benefits </a:t>
            </a:r>
            <a:r>
              <a:rPr lang="en-US" sz="2200" dirty="0"/>
              <a:t>of inter-agency collaboration </a:t>
            </a:r>
            <a:r>
              <a:rPr lang="en-US" sz="2200" dirty="0" smtClean="0"/>
              <a:t>include:</a:t>
            </a:r>
          </a:p>
          <a:p>
            <a:pPr marL="1035050" lvl="1" indent="-342900">
              <a:buFont typeface="Arial" panose="020B0604020202020204" pitchFamily="34" charset="0"/>
              <a:buChar char="•"/>
            </a:pPr>
            <a:r>
              <a:rPr lang="en-US" sz="2000" dirty="0" smtClean="0"/>
              <a:t>Reducing </a:t>
            </a:r>
            <a:r>
              <a:rPr lang="en-US" sz="2000" dirty="0"/>
              <a:t>duplication of </a:t>
            </a:r>
            <a:r>
              <a:rPr lang="en-US" sz="2000" dirty="0" smtClean="0"/>
              <a:t>services</a:t>
            </a:r>
          </a:p>
          <a:p>
            <a:pPr marL="1035050" lvl="1" indent="-342900">
              <a:buFont typeface="Arial" panose="020B0604020202020204" pitchFamily="34" charset="0"/>
              <a:buChar char="•"/>
            </a:pPr>
            <a:r>
              <a:rPr lang="en-US" sz="2000" dirty="0"/>
              <a:t>H</a:t>
            </a:r>
            <a:r>
              <a:rPr lang="en-US" sz="2000" dirty="0" smtClean="0"/>
              <a:t>aving </a:t>
            </a:r>
            <a:r>
              <a:rPr lang="en-US" sz="2000" dirty="0"/>
              <a:t>a fuller understanding among partners of each other’s funding, policy, and practice issues, and </a:t>
            </a:r>
            <a:endParaRPr lang="en-US" sz="2000" dirty="0" smtClean="0"/>
          </a:p>
          <a:p>
            <a:pPr marL="1035050" lvl="1" indent="-342900">
              <a:buFont typeface="Arial" panose="020B0604020202020204" pitchFamily="34" charset="0"/>
              <a:buChar char="•"/>
            </a:pPr>
            <a:r>
              <a:rPr lang="en-US" sz="2000" dirty="0"/>
              <a:t>M</a:t>
            </a:r>
            <a:r>
              <a:rPr lang="en-US" sz="2000" dirty="0" smtClean="0"/>
              <a:t>aximizing </a:t>
            </a:r>
            <a:r>
              <a:rPr lang="en-US" sz="2000" dirty="0"/>
              <a:t>resources, particularly during difficult economic times or in communities that are under-resourced. </a:t>
            </a:r>
          </a:p>
          <a:p>
            <a:endParaRPr lang="en-US" sz="2200" dirty="0" smtClean="0"/>
          </a:p>
          <a:p>
            <a:r>
              <a:rPr lang="en-US" sz="2200" dirty="0"/>
              <a:t>I</a:t>
            </a:r>
            <a:r>
              <a:rPr lang="en-US" sz="2200" dirty="0" smtClean="0"/>
              <a:t>nter-agency </a:t>
            </a:r>
            <a:r>
              <a:rPr lang="en-US" sz="2200" dirty="0"/>
              <a:t>collaborations should engage public, private, and faith-based organizations </a:t>
            </a:r>
            <a:r>
              <a:rPr lang="en-US" sz="2200" dirty="0" smtClean="0"/>
              <a:t>such </a:t>
            </a:r>
            <a:r>
              <a:rPr lang="en-US" sz="2200" dirty="0"/>
              <a:t>as juvenile justice, child welfare, mental health, education, substance abuse, courts, tribes, and law enforcement. </a:t>
            </a:r>
          </a:p>
          <a:p>
            <a:endParaRPr lang="en-US" sz="22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90</a:t>
            </a:fld>
            <a:endParaRPr lang="en-US" altLang="en-US" dirty="0"/>
          </a:p>
        </p:txBody>
      </p:sp>
    </p:spTree>
    <p:extLst>
      <p:ext uri="{BB962C8B-B14F-4D97-AF65-F5344CB8AC3E}">
        <p14:creationId xmlns:p14="http://schemas.microsoft.com/office/powerpoint/2010/main" val="37539855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200" dirty="0"/>
              <a:t>I</a:t>
            </a:r>
            <a:r>
              <a:rPr lang="en-US" sz="2200" dirty="0" smtClean="0"/>
              <a:t>nter-agency </a:t>
            </a:r>
            <a:r>
              <a:rPr lang="en-US" sz="2200" dirty="0"/>
              <a:t>collaborations </a:t>
            </a:r>
            <a:r>
              <a:rPr lang="en-US" sz="2200" dirty="0" smtClean="0"/>
              <a:t>be </a:t>
            </a:r>
            <a:r>
              <a:rPr lang="en-US" sz="2200" dirty="0"/>
              <a:t>achieved through cross-training opportunities, the development of formal agreements, communication plans, and </a:t>
            </a:r>
            <a:r>
              <a:rPr lang="en-US" sz="2200" dirty="0" smtClean="0"/>
              <a:t>inter-agency </a:t>
            </a:r>
            <a:r>
              <a:rPr lang="en-US" sz="2200" dirty="0"/>
              <a:t>protocols for case coordination and information sharing</a:t>
            </a:r>
            <a:r>
              <a:rPr lang="en-US" sz="2200" dirty="0" smtClean="0"/>
              <a:t>.</a:t>
            </a:r>
          </a:p>
          <a:p>
            <a:endParaRPr lang="en-US" sz="1000" dirty="0"/>
          </a:p>
          <a:p>
            <a:r>
              <a:rPr lang="en-US" sz="2200" dirty="0" smtClean="0"/>
              <a:t>Collaboration with </a:t>
            </a:r>
            <a:r>
              <a:rPr lang="en-US" sz="2200" dirty="0"/>
              <a:t>child welfare system </a:t>
            </a:r>
            <a:r>
              <a:rPr lang="en-US" sz="2200" dirty="0" smtClean="0"/>
              <a:t>counterparts is essential because status offense behaviors may be </a:t>
            </a:r>
            <a:r>
              <a:rPr lang="en-US" sz="2200" dirty="0"/>
              <a:t>caused by, or related to, instances of abuse or neglect. </a:t>
            </a:r>
            <a:endParaRPr lang="en-US" sz="2200" dirty="0" smtClean="0"/>
          </a:p>
          <a:p>
            <a:endParaRPr lang="en-US" sz="1000" dirty="0"/>
          </a:p>
          <a:p>
            <a:r>
              <a:rPr lang="en-US" sz="2200" dirty="0" smtClean="0"/>
              <a:t>For </a:t>
            </a:r>
            <a:r>
              <a:rPr lang="en-US" sz="2200" dirty="0"/>
              <a:t>example, a child who has run away from home may be running from a neglectful situation; a child who is labeled ‘ungovernable’ may have experienced abuse at home.</a:t>
            </a:r>
          </a:p>
          <a:p>
            <a:endParaRPr lang="en-US" sz="22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91</a:t>
            </a:fld>
            <a:endParaRPr lang="en-US" altLang="en-US" dirty="0"/>
          </a:p>
        </p:txBody>
      </p:sp>
    </p:spTree>
    <p:extLst>
      <p:ext uri="{BB962C8B-B14F-4D97-AF65-F5344CB8AC3E}">
        <p14:creationId xmlns:p14="http://schemas.microsoft.com/office/powerpoint/2010/main" val="20077656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sz="2200" dirty="0"/>
              <a:t>F</a:t>
            </a:r>
            <a:r>
              <a:rPr lang="en-US" sz="2200" dirty="0" smtClean="0"/>
              <a:t>irst responders </a:t>
            </a:r>
            <a:r>
              <a:rPr lang="en-US" sz="2200" dirty="0"/>
              <a:t>to </a:t>
            </a:r>
            <a:r>
              <a:rPr lang="en-US" sz="2200" dirty="0" smtClean="0"/>
              <a:t>status </a:t>
            </a:r>
            <a:r>
              <a:rPr lang="en-US" sz="2200" dirty="0"/>
              <a:t>offense </a:t>
            </a:r>
            <a:r>
              <a:rPr lang="en-US" sz="2200" dirty="0" smtClean="0"/>
              <a:t>allegations </a:t>
            </a:r>
            <a:r>
              <a:rPr lang="en-US" sz="2200" dirty="0"/>
              <a:t>must conduct a thorough investigation to assess whether a referral to another system, such as child welfare, mental health, or substance abuse, is </a:t>
            </a:r>
            <a:r>
              <a:rPr lang="en-US" sz="2200" dirty="0" smtClean="0"/>
              <a:t>appropriate. </a:t>
            </a:r>
          </a:p>
          <a:p>
            <a:endParaRPr lang="en-US" sz="1000" dirty="0"/>
          </a:p>
          <a:p>
            <a:r>
              <a:rPr lang="en-US" sz="2200" dirty="0" smtClean="0"/>
              <a:t>This may be </a:t>
            </a:r>
            <a:r>
              <a:rPr lang="en-US" sz="2200" dirty="0"/>
              <a:t>in lieu of moving forward with the status offense </a:t>
            </a:r>
            <a:r>
              <a:rPr lang="en-US" sz="2200" dirty="0" smtClean="0"/>
              <a:t>case and must </a:t>
            </a:r>
            <a:r>
              <a:rPr lang="en-US" sz="2200" dirty="0"/>
              <a:t>be a part of agency policy and procedure. </a:t>
            </a:r>
          </a:p>
          <a:p>
            <a:endParaRPr lang="en-US" sz="1000" dirty="0" smtClean="0"/>
          </a:p>
          <a:p>
            <a:r>
              <a:rPr lang="en-US" sz="2200" dirty="0" smtClean="0"/>
              <a:t>It </a:t>
            </a:r>
            <a:r>
              <a:rPr lang="en-US" sz="2200" dirty="0"/>
              <a:t>is </a:t>
            </a:r>
            <a:r>
              <a:rPr lang="en-US" sz="2200" dirty="0" smtClean="0"/>
              <a:t>also critical </a:t>
            </a:r>
            <a:r>
              <a:rPr lang="en-US" sz="2200" dirty="0"/>
              <a:t>that police departments have strong working relationships with community service providers to ensure the youth and families get the assistance they need.</a:t>
            </a:r>
          </a:p>
          <a:p>
            <a:endParaRPr lang="en-US" sz="22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92</a:t>
            </a:fld>
            <a:endParaRPr lang="en-US" altLang="en-US" dirty="0"/>
          </a:p>
        </p:txBody>
      </p:sp>
    </p:spTree>
    <p:extLst>
      <p:ext uri="{BB962C8B-B14F-4D97-AF65-F5344CB8AC3E}">
        <p14:creationId xmlns:p14="http://schemas.microsoft.com/office/powerpoint/2010/main" val="132693140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a:xfrm>
            <a:off x="228600" y="1752600"/>
            <a:ext cx="8686800" cy="4411663"/>
          </a:xfrm>
        </p:spPr>
        <p:txBody>
          <a:bodyPr/>
          <a:lstStyle/>
          <a:p>
            <a:r>
              <a:rPr lang="en-US" sz="1300" dirty="0"/>
              <a:t>Four months ago, Mia was charged with truancy after missing 24 days of school. The Judge was lenient and gave her probation because it was her first offense. When Mia met with her probation officer, she revealed that she was not attending school because she had to help her mother with her three siblings. Mia also revealed that she was not actually related to a man she had previously claimed was her uncle, but that ‘she worked for him.’ Mia would not answer any follow up questions about the man.</a:t>
            </a:r>
          </a:p>
          <a:p>
            <a:r>
              <a:rPr lang="en-US" sz="1300" dirty="0"/>
              <a:t> </a:t>
            </a:r>
          </a:p>
          <a:p>
            <a:r>
              <a:rPr lang="en-US" sz="1300" dirty="0"/>
              <a:t>Concerned about her safety, the probation officer called a local organization working with young run away girls who may have been trafficked. Mia was assigned a caseworker and a mentor</a:t>
            </a:r>
            <a:r>
              <a:rPr lang="en-US" sz="1300" dirty="0" smtClean="0"/>
              <a:t>. She </a:t>
            </a:r>
            <a:r>
              <a:rPr lang="en-US" sz="1300" dirty="0"/>
              <a:t>began attending group and individual therapy once per week. </a:t>
            </a:r>
          </a:p>
          <a:p>
            <a:r>
              <a:rPr lang="en-US" sz="1300" dirty="0"/>
              <a:t> </a:t>
            </a:r>
          </a:p>
          <a:p>
            <a:r>
              <a:rPr lang="en-US" sz="1300" dirty="0"/>
              <a:t>Mia went to the first few therapy sessions, but they were at an inopportune time (3:00 PM and 4:00 PM; her mother did not get home until 6:00 PM). Mia tried to change her appointment time to 6:30 PM and asked for the therapist to make in home visits. Unfortunately, the organization was unable to provide in-home services due to funding constraints. For three weeks Mia brought her three siblings to her therapy sessions, but eventually stopped altogether due to the difficulty. The mentor continued to meet with Mia for several more weeks, but stopped after Mia failed to return three phone calls. At this point, Mia had missed another 34 days of school and is at risk of repeating the ninth grade. </a:t>
            </a:r>
          </a:p>
          <a:p>
            <a:r>
              <a:rPr lang="en-US" sz="1300" dirty="0"/>
              <a:t> </a:t>
            </a:r>
          </a:p>
          <a:p>
            <a:r>
              <a:rPr lang="en-US" sz="1300" dirty="0"/>
              <a:t>Five days ago Mia ran away from home. Her mother called the police three days ago. When the police found her, Mia was with the man reported to be her uncle. She will appear before a judge tomorrow on charges of truancy and running away. Her public defender attempted to meet with her, but Mia refuses to answer his questions</a:t>
            </a:r>
            <a:r>
              <a:rPr lang="en-US" sz="1300" dirty="0" smtClean="0"/>
              <a:t>. She </a:t>
            </a:r>
            <a:r>
              <a:rPr lang="en-US" sz="1300" dirty="0"/>
              <a:t>says that her “uncle” will take care of things for her.</a:t>
            </a:r>
          </a:p>
          <a:p>
            <a:endParaRPr lang="en-US" sz="13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93</a:t>
            </a:fld>
            <a:endParaRPr lang="en-US" altLang="en-US" dirty="0"/>
          </a:p>
        </p:txBody>
      </p:sp>
    </p:spTree>
    <p:extLst>
      <p:ext uri="{BB962C8B-B14F-4D97-AF65-F5344CB8AC3E}">
        <p14:creationId xmlns:p14="http://schemas.microsoft.com/office/powerpoint/2010/main" val="293622486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228600" y="1836737"/>
            <a:ext cx="8686800" cy="4564063"/>
          </a:xfrm>
        </p:spPr>
        <p:txBody>
          <a:bodyPr/>
          <a:lstStyle/>
          <a:p>
            <a:r>
              <a:rPr lang="en-US" sz="1600" dirty="0"/>
              <a:t>Coalition for Juvenile Justice. </a:t>
            </a:r>
            <a:r>
              <a:rPr lang="en-US" sz="1600" dirty="0" smtClean="0"/>
              <a:t/>
            </a:r>
            <a:br>
              <a:rPr lang="en-US" sz="1600" dirty="0" smtClean="0"/>
            </a:br>
            <a:r>
              <a:rPr lang="en-US" sz="1600" dirty="0" smtClean="0">
                <a:hlinkClick r:id="rId2"/>
              </a:rPr>
              <a:t>Exercising </a:t>
            </a:r>
            <a:r>
              <a:rPr lang="en-US" sz="1600" dirty="0">
                <a:hlinkClick r:id="rId2"/>
              </a:rPr>
              <a:t>Judicial Leadership to Reform the Care of Non-Delinquent Youth: A Convenor’s Action Guide for Developing a Multi-Stakeholder Process</a:t>
            </a:r>
            <a:r>
              <a:rPr lang="en-US" sz="1600" dirty="0" smtClean="0"/>
              <a:t>.</a:t>
            </a:r>
          </a:p>
          <a:p>
            <a:endParaRPr lang="en-US" sz="1600" dirty="0"/>
          </a:p>
          <a:p>
            <a:r>
              <a:rPr lang="en-US" sz="1600" dirty="0"/>
              <a:t>Status Offense Reform Center</a:t>
            </a:r>
            <a:r>
              <a:rPr lang="en-US" sz="1600" dirty="0" smtClean="0"/>
              <a:t>.</a:t>
            </a:r>
            <a:br>
              <a:rPr lang="en-US" sz="1600" dirty="0" smtClean="0"/>
            </a:br>
            <a:r>
              <a:rPr lang="en-US" sz="1600" dirty="0" smtClean="0">
                <a:hlinkClick r:id="rId3"/>
              </a:rPr>
              <a:t>Module 1: Structuring System Change</a:t>
            </a:r>
            <a:r>
              <a:rPr lang="en-US" sz="1600" dirty="0" smtClean="0"/>
              <a:t>.</a:t>
            </a:r>
          </a:p>
          <a:p>
            <a:endParaRPr lang="en-US" sz="1600" dirty="0"/>
          </a:p>
          <a:p>
            <a:r>
              <a:rPr lang="en-US" sz="1600" dirty="0"/>
              <a:t>Status Offense Reform Center. </a:t>
            </a:r>
            <a:r>
              <a:rPr lang="en-US" sz="1600" dirty="0" smtClean="0"/>
              <a:t/>
            </a:r>
            <a:br>
              <a:rPr lang="en-US" sz="1600" dirty="0" smtClean="0"/>
            </a:br>
            <a:r>
              <a:rPr lang="en-US" sz="1600" dirty="0" smtClean="0">
                <a:hlinkClick r:id="rId4"/>
              </a:rPr>
              <a:t>Engaging </a:t>
            </a:r>
            <a:r>
              <a:rPr lang="en-US" sz="1600" dirty="0">
                <a:hlinkClick r:id="rId4"/>
              </a:rPr>
              <a:t>Stakeholders in Status Offense </a:t>
            </a:r>
            <a:r>
              <a:rPr lang="en-US" sz="1600" dirty="0" smtClean="0">
                <a:hlinkClick r:id="rId4"/>
              </a:rPr>
              <a:t>Reform</a:t>
            </a:r>
            <a:r>
              <a:rPr lang="en-US" sz="1600" dirty="0" smtClean="0"/>
              <a:t> (webinar</a:t>
            </a:r>
            <a:r>
              <a:rPr lang="en-US" sz="1600" dirty="0"/>
              <a:t>). </a:t>
            </a:r>
          </a:p>
          <a:p>
            <a:endParaRPr lang="en-US" sz="1600" dirty="0"/>
          </a:p>
          <a:p>
            <a:r>
              <a:rPr lang="en-US" sz="1600" dirty="0"/>
              <a:t>Coalition for Juvenile Justice. </a:t>
            </a:r>
            <a:r>
              <a:rPr lang="en-US" sz="1600" dirty="0" smtClean="0"/>
              <a:t/>
            </a:r>
            <a:br>
              <a:rPr lang="en-US" sz="1600" dirty="0" smtClean="0"/>
            </a:br>
            <a:r>
              <a:rPr lang="en-US" sz="1600" dirty="0" smtClean="0">
                <a:hlinkClick r:id="rId5"/>
              </a:rPr>
              <a:t>Exercising </a:t>
            </a:r>
            <a:r>
              <a:rPr lang="en-US" sz="1600" dirty="0">
                <a:hlinkClick r:id="rId5"/>
              </a:rPr>
              <a:t>Judicial Leadership on the Deinstitutionalization of Status </a:t>
            </a:r>
            <a:r>
              <a:rPr lang="en-US" sz="1600" dirty="0" smtClean="0">
                <a:hlinkClick r:id="rId5"/>
              </a:rPr>
              <a:t>Offenders</a:t>
            </a:r>
            <a:r>
              <a:rPr lang="en-US" sz="1600" dirty="0" smtClean="0"/>
              <a:t> </a:t>
            </a:r>
            <a:r>
              <a:rPr lang="en-US" sz="1600" dirty="0"/>
              <a:t>(webinar). </a:t>
            </a:r>
          </a:p>
          <a:p>
            <a:endParaRPr lang="en-US" sz="1600" dirty="0"/>
          </a:p>
          <a:p>
            <a:r>
              <a:rPr lang="en-US" sz="1600" dirty="0"/>
              <a:t>Child Welfare Information Gateway. </a:t>
            </a:r>
            <a:r>
              <a:rPr lang="en-US" sz="1600" dirty="0" smtClean="0"/>
              <a:t/>
            </a:r>
            <a:br>
              <a:rPr lang="en-US" sz="1600" dirty="0" smtClean="0"/>
            </a:br>
            <a:r>
              <a:rPr lang="en-US" sz="1600" dirty="0" smtClean="0">
                <a:hlinkClick r:id="rId6"/>
              </a:rPr>
              <a:t>Guiding </a:t>
            </a:r>
            <a:r>
              <a:rPr lang="en-US" sz="1600" dirty="0">
                <a:hlinkClick r:id="rId6"/>
              </a:rPr>
              <a:t>Principles of Systems of </a:t>
            </a:r>
            <a:r>
              <a:rPr lang="en-US" sz="1600" dirty="0" smtClean="0">
                <a:hlinkClick r:id="rId6"/>
              </a:rPr>
              <a:t>Care—inter-agency </a:t>
            </a:r>
            <a:r>
              <a:rPr lang="en-US" sz="1600" dirty="0">
                <a:hlinkClick r:id="rId6"/>
              </a:rPr>
              <a:t>Collaboration</a:t>
            </a:r>
            <a:r>
              <a:rPr lang="en-US" sz="1600" dirty="0" smtClean="0"/>
              <a:t>.</a:t>
            </a:r>
            <a:endParaRPr lang="en-US" sz="1600" dirty="0"/>
          </a:p>
          <a:p>
            <a:endParaRPr lang="en-US" sz="14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94</a:t>
            </a:fld>
            <a:endParaRPr lang="en-US" altLang="en-US" dirty="0"/>
          </a:p>
        </p:txBody>
      </p:sp>
    </p:spTree>
    <p:extLst>
      <p:ext uri="{BB962C8B-B14F-4D97-AF65-F5344CB8AC3E}">
        <p14:creationId xmlns:p14="http://schemas.microsoft.com/office/powerpoint/2010/main" val="22908154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 More</a:t>
            </a:r>
            <a:endParaRPr lang="en-US" dirty="0"/>
          </a:p>
        </p:txBody>
      </p:sp>
      <p:sp>
        <p:nvSpPr>
          <p:cNvPr id="3" name="Content Placeholder 2"/>
          <p:cNvSpPr>
            <a:spLocks noGrp="1"/>
          </p:cNvSpPr>
          <p:nvPr>
            <p:ph idx="1"/>
          </p:nvPr>
        </p:nvSpPr>
        <p:spPr>
          <a:xfrm>
            <a:off x="228600" y="1836737"/>
            <a:ext cx="8839200" cy="4411663"/>
          </a:xfrm>
        </p:spPr>
        <p:txBody>
          <a:bodyPr/>
          <a:lstStyle/>
          <a:p>
            <a:r>
              <a:rPr lang="en-US" sz="2000" dirty="0"/>
              <a:t>These slides were developed as part of the </a:t>
            </a:r>
            <a:r>
              <a:rPr lang="en-US" sz="2000" dirty="0" smtClean="0"/>
              <a:t>Coalition for Juvenile Justice Safety</a:t>
            </a:r>
            <a:r>
              <a:rPr lang="en-US" sz="2000" dirty="0"/>
              <a:t>, Opportunity &amp; Success </a:t>
            </a:r>
            <a:r>
              <a:rPr lang="en-US" sz="2000" dirty="0" smtClean="0"/>
              <a:t>(SOS) Project. </a:t>
            </a:r>
          </a:p>
          <a:p>
            <a:endParaRPr lang="en-US" sz="2000" dirty="0"/>
          </a:p>
          <a:p>
            <a:r>
              <a:rPr lang="en-US" sz="2000" dirty="0" smtClean="0"/>
              <a:t>For more information:</a:t>
            </a:r>
          </a:p>
          <a:p>
            <a:endParaRPr lang="en-US" sz="2000" dirty="0"/>
          </a:p>
          <a:p>
            <a:pPr marL="1089025" indent="-1089025"/>
            <a:r>
              <a:rPr lang="en-US" sz="1600" dirty="0" smtClean="0"/>
              <a:t>Contact</a:t>
            </a:r>
            <a:r>
              <a:rPr lang="en-US" sz="1600" dirty="0"/>
              <a:t>: 	</a:t>
            </a:r>
            <a:r>
              <a:rPr lang="en-US" sz="1600" dirty="0" smtClean="0"/>
              <a:t>Lisa Pilnik</a:t>
            </a:r>
          </a:p>
          <a:p>
            <a:pPr marL="1089025" indent="-1089025"/>
            <a:r>
              <a:rPr lang="en-US" sz="1600" dirty="0"/>
              <a:t>	</a:t>
            </a:r>
            <a:r>
              <a:rPr lang="en-US" sz="1600" dirty="0" smtClean="0"/>
              <a:t>Deputy </a:t>
            </a:r>
            <a:r>
              <a:rPr lang="en-US" sz="1600" dirty="0"/>
              <a:t>Executive </a:t>
            </a:r>
            <a:r>
              <a:rPr lang="en-US" sz="1600" dirty="0" smtClean="0"/>
              <a:t>Director</a:t>
            </a:r>
          </a:p>
          <a:p>
            <a:pPr marL="1089025" indent="-1089025"/>
            <a:r>
              <a:rPr lang="en-US" sz="1600" dirty="0"/>
              <a:t>	</a:t>
            </a:r>
            <a:r>
              <a:rPr lang="en-US" sz="1600" dirty="0" smtClean="0"/>
              <a:t>Coalition for Juvenile Justice</a:t>
            </a:r>
          </a:p>
          <a:p>
            <a:pPr marL="1089025" indent="-1089025"/>
            <a:r>
              <a:rPr lang="en-US" sz="1600" dirty="0"/>
              <a:t>	</a:t>
            </a:r>
            <a:r>
              <a:rPr lang="en-US" sz="1600" dirty="0" smtClean="0"/>
              <a:t>202-467-0864</a:t>
            </a:r>
          </a:p>
          <a:p>
            <a:pPr marL="1089025" indent="-1089025"/>
            <a:r>
              <a:rPr lang="en-US" sz="1600" dirty="0"/>
              <a:t>	</a:t>
            </a:r>
            <a:r>
              <a:rPr lang="en-US" sz="1600" dirty="0" smtClean="0">
                <a:hlinkClick r:id="rId2"/>
              </a:rPr>
              <a:t>Pilnik@juvjustice.org</a:t>
            </a:r>
            <a:r>
              <a:rPr lang="en-US" sz="1600" dirty="0" smtClean="0"/>
              <a:t> </a:t>
            </a:r>
            <a:endParaRPr lang="en-US" sz="1600" dirty="0"/>
          </a:p>
          <a:p>
            <a:pPr marL="1089025" indent="-1089025"/>
            <a:r>
              <a:rPr lang="en-US" sz="1600" dirty="0"/>
              <a:t>Visit: 	</a:t>
            </a:r>
            <a:r>
              <a:rPr lang="en-US" sz="1600" dirty="0" smtClean="0">
                <a:hlinkClick r:id="rId3"/>
              </a:rPr>
              <a:t>http</a:t>
            </a:r>
            <a:r>
              <a:rPr lang="en-US" sz="1600" dirty="0">
                <a:hlinkClick r:id="rId3"/>
              </a:rPr>
              <a:t>://</a:t>
            </a:r>
            <a:r>
              <a:rPr lang="en-US" sz="1600" dirty="0" smtClean="0">
                <a:hlinkClick r:id="rId3"/>
              </a:rPr>
              <a:t>www.juvjustice.org/sos</a:t>
            </a:r>
            <a:endParaRPr lang="en-US" sz="1600" dirty="0"/>
          </a:p>
          <a:p>
            <a:endParaRPr lang="en-US" sz="2000" dirty="0"/>
          </a:p>
        </p:txBody>
      </p:sp>
      <p:sp>
        <p:nvSpPr>
          <p:cNvPr id="4" name="Slide Number Placeholder 3"/>
          <p:cNvSpPr>
            <a:spLocks noGrp="1"/>
          </p:cNvSpPr>
          <p:nvPr>
            <p:ph type="sldNum" sz="quarter" idx="12"/>
          </p:nvPr>
        </p:nvSpPr>
        <p:spPr/>
        <p:txBody>
          <a:bodyPr/>
          <a:lstStyle/>
          <a:p>
            <a:fld id="{9D5A19E0-10FE-437B-BE53-683EA411E756}" type="slidenum">
              <a:rPr lang="en-US" altLang="en-US" smtClean="0"/>
              <a:pPr/>
              <a:t>95</a:t>
            </a:fld>
            <a:endParaRPr lang="en-US" altLang="en-US" dirty="0"/>
          </a:p>
        </p:txBody>
      </p:sp>
    </p:spTree>
    <p:extLst>
      <p:ext uri="{BB962C8B-B14F-4D97-AF65-F5344CB8AC3E}">
        <p14:creationId xmlns:p14="http://schemas.microsoft.com/office/powerpoint/2010/main" val="1651552442"/>
      </p:ext>
    </p:extLst>
  </p:cSld>
  <p:clrMapOvr>
    <a:masterClrMapping/>
  </p:clrMapOvr>
</p:sld>
</file>

<file path=ppt/theme/theme1.xml><?xml version="1.0" encoding="utf-8"?>
<a:theme xmlns:a="http://schemas.openxmlformats.org/drawingml/2006/main" name="Sales training presentation">
  <a:themeElements>
    <a:clrScheme name="Custom 7">
      <a:dk1>
        <a:srgbClr val="666699"/>
      </a:dk1>
      <a:lt1>
        <a:srgbClr val="FFFFFF"/>
      </a:lt1>
      <a:dk2>
        <a:srgbClr val="15192B"/>
      </a:dk2>
      <a:lt2>
        <a:srgbClr val="3682A2"/>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fontScheme name="Sales Training_final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alt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altLang="en-US" sz="2600" b="0" i="0" u="none" strike="noStrike" cap="none" normalizeH="0" baseline="0" smtClean="0">
            <a:ln>
              <a:noFill/>
            </a:ln>
            <a:solidFill>
              <a:schemeClr val="tx1"/>
            </a:solidFill>
            <a:effectLst/>
            <a:latin typeface="Arial" charset="0"/>
          </a:defRPr>
        </a:defPPr>
      </a:lstStyle>
    </a:lnDef>
  </a:objectDefaults>
  <a:extraClrSchemeLst>
    <a:extraClrScheme>
      <a:clrScheme name="Sales Training_final2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Sales Training_final2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Sales Training_final2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Sales Training_final2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Sales Training_final2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Sales Training_final2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Sales Training_final2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Sales Training_final2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Sales Training_final2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Sales Training_final2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Sales training presentation</Template>
  <TotalTime>2186</TotalTime>
  <Words>5261</Words>
  <Application>Microsoft Office PowerPoint</Application>
  <PresentationFormat>On-screen Show (4:3)</PresentationFormat>
  <Paragraphs>585</Paragraphs>
  <Slides>95</Slides>
  <Notes>8</Notes>
  <HiddenSlides>0</HiddenSlides>
  <MMClips>0</MMClips>
  <ScaleCrop>false</ScaleCrop>
  <HeadingPairs>
    <vt:vector size="4" baseType="variant">
      <vt:variant>
        <vt:lpstr>Theme</vt:lpstr>
      </vt:variant>
      <vt:variant>
        <vt:i4>1</vt:i4>
      </vt:variant>
      <vt:variant>
        <vt:lpstr>Slide Titles</vt:lpstr>
      </vt:variant>
      <vt:variant>
        <vt:i4>95</vt:i4>
      </vt:variant>
    </vt:vector>
  </HeadingPairs>
  <TitlesOfParts>
    <vt:vector size="96" baseType="lpstr">
      <vt:lpstr>Sales training presentation</vt:lpstr>
      <vt:lpstr>Training Curriculum</vt:lpstr>
      <vt:lpstr>PRINCIPLES FOR RESPONDING TO STATUS OFFENSES</vt:lpstr>
      <vt:lpstr>Prioritizing safety, well-being and permanency for children</vt:lpstr>
      <vt:lpstr>Standard 1</vt:lpstr>
      <vt:lpstr>Background Information</vt:lpstr>
      <vt:lpstr>Discussion Points</vt:lpstr>
      <vt:lpstr>Discussion Points</vt:lpstr>
      <vt:lpstr>Group Discussion</vt:lpstr>
      <vt:lpstr>Understanding and applying scientific knowledge about adolescent development</vt:lpstr>
      <vt:lpstr>Standard 2</vt:lpstr>
      <vt:lpstr>Background Information</vt:lpstr>
      <vt:lpstr>Background Information</vt:lpstr>
      <vt:lpstr>Discussion Points</vt:lpstr>
      <vt:lpstr>Discussion Points</vt:lpstr>
      <vt:lpstr>Action Steps for Change</vt:lpstr>
      <vt:lpstr>Q&amp;A</vt:lpstr>
      <vt:lpstr>Resources</vt:lpstr>
      <vt:lpstr>Understanding and using positive youth development principles</vt:lpstr>
      <vt:lpstr>Standard 3</vt:lpstr>
      <vt:lpstr>Background Information</vt:lpstr>
      <vt:lpstr>Group Activity</vt:lpstr>
      <vt:lpstr>Discussion Points</vt:lpstr>
      <vt:lpstr>Discussion Points</vt:lpstr>
      <vt:lpstr>Resources</vt:lpstr>
      <vt:lpstr>Identifying and responding to past trauma and other experiences</vt:lpstr>
      <vt:lpstr>Standard 4</vt:lpstr>
      <vt:lpstr>Background Information</vt:lpstr>
      <vt:lpstr>Discussion Points</vt:lpstr>
      <vt:lpstr>Discussion Points</vt:lpstr>
      <vt:lpstr>Action Steps for Change</vt:lpstr>
      <vt:lpstr>Resources</vt:lpstr>
      <vt:lpstr>Encouraging meaningful youth engagement</vt:lpstr>
      <vt:lpstr>Standard 5</vt:lpstr>
      <vt:lpstr>Background Information</vt:lpstr>
      <vt:lpstr>Discussion Points</vt:lpstr>
      <vt:lpstr>Discussion Points</vt:lpstr>
      <vt:lpstr>Action Steps for  Direct Service Providers</vt:lpstr>
      <vt:lpstr>Action Steps for  Direct Service Providers</vt:lpstr>
      <vt:lpstr>Resources</vt:lpstr>
      <vt:lpstr>Utilizing alternative dispute resolution strategies</vt:lpstr>
      <vt:lpstr>Standard 6</vt:lpstr>
      <vt:lpstr>Background Information</vt:lpstr>
      <vt:lpstr>Discussion Points</vt:lpstr>
      <vt:lpstr>Discussion Points</vt:lpstr>
      <vt:lpstr>Program Example</vt:lpstr>
      <vt:lpstr>Engaging and Empowering Families</vt:lpstr>
      <vt:lpstr>Standard 7</vt:lpstr>
      <vt:lpstr>Background Information</vt:lpstr>
      <vt:lpstr>Discussion Points</vt:lpstr>
      <vt:lpstr>Discussion Points</vt:lpstr>
      <vt:lpstr>Policy Point</vt:lpstr>
      <vt:lpstr>Resources</vt:lpstr>
      <vt:lpstr>Eliminating racial and ethnic disparities</vt:lpstr>
      <vt:lpstr>Standard 8</vt:lpstr>
      <vt:lpstr>Background Information</vt:lpstr>
      <vt:lpstr>Discussion Points</vt:lpstr>
      <vt:lpstr>Discussion Points</vt:lpstr>
      <vt:lpstr>Action Steps for Change</vt:lpstr>
      <vt:lpstr>Resources</vt:lpstr>
      <vt:lpstr>Responding to gender differences appropriately</vt:lpstr>
      <vt:lpstr>Standard 9</vt:lpstr>
      <vt:lpstr>Background Information</vt:lpstr>
      <vt:lpstr>Discussion Points</vt:lpstr>
      <vt:lpstr>Discussion Points</vt:lpstr>
      <vt:lpstr>Action Steps for Change</vt:lpstr>
      <vt:lpstr>Action Steps for Change</vt:lpstr>
      <vt:lpstr>Resources</vt:lpstr>
      <vt:lpstr>Resources</vt:lpstr>
      <vt:lpstr>Responding to lesbian, gay, bisexual, transgender, questioning, and gender non-conforming youth fairly and equitably</vt:lpstr>
      <vt:lpstr>Standard 10</vt:lpstr>
      <vt:lpstr>Background Information</vt:lpstr>
      <vt:lpstr>Discussion Points</vt:lpstr>
      <vt:lpstr>Discussion Points</vt:lpstr>
      <vt:lpstr>Action Steps for Change</vt:lpstr>
      <vt:lpstr>Action Steps for Change</vt:lpstr>
      <vt:lpstr>Case Study</vt:lpstr>
      <vt:lpstr>Resources</vt:lpstr>
      <vt:lpstr>Youth with undiagnosed or mistreated disabilities</vt:lpstr>
      <vt:lpstr>Standard 11</vt:lpstr>
      <vt:lpstr>Background</vt:lpstr>
      <vt:lpstr>Discussion Points</vt:lpstr>
      <vt:lpstr>Discussion Points</vt:lpstr>
      <vt:lpstr>Action Steps</vt:lpstr>
      <vt:lpstr>Action Steps</vt:lpstr>
      <vt:lpstr>Action Steps</vt:lpstr>
      <vt:lpstr>Resources</vt:lpstr>
      <vt:lpstr>Ensuring inter-agency coordination</vt:lpstr>
      <vt:lpstr>Standard 12</vt:lpstr>
      <vt:lpstr>Background</vt:lpstr>
      <vt:lpstr>Discussion Points</vt:lpstr>
      <vt:lpstr>Discussion Points</vt:lpstr>
      <vt:lpstr>Discussion Points</vt:lpstr>
      <vt:lpstr>Case Study</vt:lpstr>
      <vt:lpstr>Resources</vt:lpstr>
      <vt:lpstr>Learn More</vt:lpstr>
    </vt:vector>
  </TitlesOfParts>
  <Company>Public Education Network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Sales Training</dc:title>
  <dc:creator>Katie Mercier</dc:creator>
  <cp:lastModifiedBy>Katie Mercier</cp:lastModifiedBy>
  <cp:revision>84</cp:revision>
  <cp:lastPrinted>2015-05-27T16:03:27Z</cp:lastPrinted>
  <dcterms:created xsi:type="dcterms:W3CDTF">2015-04-26T00:32:53Z</dcterms:created>
  <dcterms:modified xsi:type="dcterms:W3CDTF">2015-07-30T20:41:30Z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TC012137211033</vt:lpwstr>
  </property>
</Properties>
</file>