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87" r:id="rId2"/>
    <p:sldId id="256" r:id="rId3"/>
    <p:sldId id="317" r:id="rId4"/>
    <p:sldId id="318" r:id="rId5"/>
    <p:sldId id="355" r:id="rId6"/>
    <p:sldId id="356" r:id="rId7"/>
    <p:sldId id="357" r:id="rId8"/>
    <p:sldId id="321" r:id="rId9"/>
    <p:sldId id="322" r:id="rId10"/>
    <p:sldId id="323" r:id="rId11"/>
    <p:sldId id="550" r:id="rId12"/>
    <p:sldId id="533" r:id="rId13"/>
    <p:sldId id="535" r:id="rId14"/>
    <p:sldId id="335"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AAEBA"/>
    <a:srgbClr val="776D4F"/>
    <a:srgbClr val="FBBC01"/>
    <a:srgbClr val="FED656"/>
    <a:srgbClr val="57A7B5"/>
    <a:srgbClr val="5A9036"/>
    <a:srgbClr val="07C0E0"/>
    <a:srgbClr val="3C3C3B"/>
    <a:srgbClr val="2E6CA4"/>
    <a:srgbClr val="4A97A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91E8600-B58E-4D43-BA6D-4EB388B7030D}" v="9" dt="2022-05-14T02:06:20.8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64" autoAdjust="0"/>
    <p:restoredTop sz="94558"/>
  </p:normalViewPr>
  <p:slideViewPr>
    <p:cSldViewPr snapToGrid="0" snapToObjects="1">
      <p:cViewPr varScale="1">
        <p:scale>
          <a:sx n="116" d="100"/>
          <a:sy n="116" d="100"/>
        </p:scale>
        <p:origin x="816"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D6CCEA-C8E5-4E9C-8601-400D5A27E446}" type="datetimeFigureOut">
              <a:rPr lang="en-US" smtClean="0"/>
              <a:t>5/14/22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25ADEC-DEF0-4E5D-852A-F551AFE3CCF2}" type="slidenum">
              <a:rPr lang="en-US" smtClean="0"/>
              <a:t>‹#›</a:t>
            </a:fld>
            <a:endParaRPr lang="en-US"/>
          </a:p>
        </p:txBody>
      </p:sp>
    </p:spTree>
    <p:extLst>
      <p:ext uri="{BB962C8B-B14F-4D97-AF65-F5344CB8AC3E}">
        <p14:creationId xmlns:p14="http://schemas.microsoft.com/office/powerpoint/2010/main" val="28356998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25ADEC-DEF0-4E5D-852A-F551AFE3CCF2}" type="slidenum">
              <a:rPr lang="en-US" smtClean="0"/>
              <a:t>3</a:t>
            </a:fld>
            <a:endParaRPr lang="en-US"/>
          </a:p>
        </p:txBody>
      </p:sp>
    </p:spTree>
    <p:extLst>
      <p:ext uri="{BB962C8B-B14F-4D97-AF65-F5344CB8AC3E}">
        <p14:creationId xmlns:p14="http://schemas.microsoft.com/office/powerpoint/2010/main" val="39473188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25ADEC-DEF0-4E5D-852A-F551AFE3CCF2}" type="slidenum">
              <a:rPr lang="en-US" smtClean="0"/>
              <a:t>4</a:t>
            </a:fld>
            <a:endParaRPr lang="en-US"/>
          </a:p>
        </p:txBody>
      </p:sp>
    </p:spTree>
    <p:extLst>
      <p:ext uri="{BB962C8B-B14F-4D97-AF65-F5344CB8AC3E}">
        <p14:creationId xmlns:p14="http://schemas.microsoft.com/office/powerpoint/2010/main" val="20492438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DAVID slide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25ADEC-DEF0-4E5D-852A-F551AFE3CCF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14452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DAVID slide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25ADEC-DEF0-4E5D-852A-F551AFE3CCF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21994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DAVID slide</a:t>
            </a:r>
          </a:p>
          <a:p>
            <a:endParaRPr lang="en-US" dirty="0"/>
          </a:p>
        </p:txBody>
      </p:sp>
      <p:sp>
        <p:nvSpPr>
          <p:cNvPr id="4" name="Slide Number Placeholder 3"/>
          <p:cNvSpPr>
            <a:spLocks noGrp="1"/>
          </p:cNvSpPr>
          <p:nvPr>
            <p:ph type="sldNum" sz="quarter" idx="5"/>
          </p:nvPr>
        </p:nvSpPr>
        <p:spPr/>
        <p:txBody>
          <a:bodyPr/>
          <a:lstStyle/>
          <a:p>
            <a:fld id="{DE25ADEC-DEF0-4E5D-852A-F551AFE3CCF2}" type="slidenum">
              <a:rPr lang="en-US" smtClean="0"/>
              <a:t>7</a:t>
            </a:fld>
            <a:endParaRPr lang="en-US"/>
          </a:p>
        </p:txBody>
      </p:sp>
    </p:spTree>
    <p:extLst>
      <p:ext uri="{BB962C8B-B14F-4D97-AF65-F5344CB8AC3E}">
        <p14:creationId xmlns:p14="http://schemas.microsoft.com/office/powerpoint/2010/main" val="9502151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25ADEC-DEF0-4E5D-852A-F551AFE3CCF2}" type="slidenum">
              <a:rPr lang="en-US" smtClean="0"/>
              <a:t>8</a:t>
            </a:fld>
            <a:endParaRPr lang="en-US"/>
          </a:p>
        </p:txBody>
      </p:sp>
    </p:spTree>
    <p:extLst>
      <p:ext uri="{BB962C8B-B14F-4D97-AF65-F5344CB8AC3E}">
        <p14:creationId xmlns:p14="http://schemas.microsoft.com/office/powerpoint/2010/main" val="19684939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25ADEC-DEF0-4E5D-852A-F551AFE3CCF2}" type="slidenum">
              <a:rPr lang="en-US" smtClean="0"/>
              <a:t>9</a:t>
            </a:fld>
            <a:endParaRPr lang="en-US"/>
          </a:p>
        </p:txBody>
      </p:sp>
    </p:spTree>
    <p:extLst>
      <p:ext uri="{BB962C8B-B14F-4D97-AF65-F5344CB8AC3E}">
        <p14:creationId xmlns:p14="http://schemas.microsoft.com/office/powerpoint/2010/main" val="30337675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25ADEC-DEF0-4E5D-852A-F551AFE3CCF2}" type="slidenum">
              <a:rPr lang="en-US" smtClean="0"/>
              <a:t>10</a:t>
            </a:fld>
            <a:endParaRPr lang="en-US"/>
          </a:p>
        </p:txBody>
      </p:sp>
    </p:spTree>
    <p:extLst>
      <p:ext uri="{BB962C8B-B14F-4D97-AF65-F5344CB8AC3E}">
        <p14:creationId xmlns:p14="http://schemas.microsoft.com/office/powerpoint/2010/main" val="6164673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25ADEC-DEF0-4E5D-852A-F551AFE3CCF2}" type="slidenum">
              <a:rPr lang="en-US" smtClean="0"/>
              <a:t>11</a:t>
            </a:fld>
            <a:endParaRPr lang="en-US"/>
          </a:p>
        </p:txBody>
      </p:sp>
    </p:spTree>
    <p:extLst>
      <p:ext uri="{BB962C8B-B14F-4D97-AF65-F5344CB8AC3E}">
        <p14:creationId xmlns:p14="http://schemas.microsoft.com/office/powerpoint/2010/main" val="19153756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DAVID slide</a:t>
            </a:r>
          </a:p>
          <a:p>
            <a:endParaRPr lang="en-US" dirty="0"/>
          </a:p>
        </p:txBody>
      </p:sp>
      <p:sp>
        <p:nvSpPr>
          <p:cNvPr id="4" name="Slide Number Placeholder 3"/>
          <p:cNvSpPr>
            <a:spLocks noGrp="1"/>
          </p:cNvSpPr>
          <p:nvPr>
            <p:ph type="sldNum" sz="quarter" idx="5"/>
          </p:nvPr>
        </p:nvSpPr>
        <p:spPr/>
        <p:txBody>
          <a:bodyPr/>
          <a:lstStyle/>
          <a:p>
            <a:fld id="{EA097AD2-7DD5-43DD-9ACE-25C7600087AC}" type="slidenum">
              <a:rPr lang="en-US" smtClean="0"/>
              <a:t>12</a:t>
            </a:fld>
            <a:endParaRPr lang="en-US"/>
          </a:p>
        </p:txBody>
      </p:sp>
    </p:spTree>
    <p:extLst>
      <p:ext uri="{BB962C8B-B14F-4D97-AF65-F5344CB8AC3E}">
        <p14:creationId xmlns:p14="http://schemas.microsoft.com/office/powerpoint/2010/main" val="36188452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DAVID slide</a:t>
            </a:r>
          </a:p>
          <a:p>
            <a:endParaRPr lang="en-US" dirty="0"/>
          </a:p>
        </p:txBody>
      </p:sp>
      <p:sp>
        <p:nvSpPr>
          <p:cNvPr id="4" name="Slide Number Placeholder 3"/>
          <p:cNvSpPr>
            <a:spLocks noGrp="1"/>
          </p:cNvSpPr>
          <p:nvPr>
            <p:ph type="sldNum" sz="quarter" idx="5"/>
          </p:nvPr>
        </p:nvSpPr>
        <p:spPr/>
        <p:txBody>
          <a:bodyPr/>
          <a:lstStyle/>
          <a:p>
            <a:fld id="{EA097AD2-7DD5-43DD-9ACE-25C7600087AC}" type="slidenum">
              <a:rPr lang="en-US" smtClean="0"/>
              <a:t>13</a:t>
            </a:fld>
            <a:endParaRPr lang="en-US"/>
          </a:p>
        </p:txBody>
      </p:sp>
    </p:spTree>
    <p:extLst>
      <p:ext uri="{BB962C8B-B14F-4D97-AF65-F5344CB8AC3E}">
        <p14:creationId xmlns:p14="http://schemas.microsoft.com/office/powerpoint/2010/main" val="18236584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25ADEC-DEF0-4E5D-852A-F551AFE3CCF2}" type="slidenum">
              <a:rPr lang="en-US" smtClean="0"/>
              <a:t>14</a:t>
            </a:fld>
            <a:endParaRPr lang="en-US"/>
          </a:p>
        </p:txBody>
      </p:sp>
    </p:spTree>
    <p:extLst>
      <p:ext uri="{BB962C8B-B14F-4D97-AF65-F5344CB8AC3E}">
        <p14:creationId xmlns:p14="http://schemas.microsoft.com/office/powerpoint/2010/main" val="8741915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27B62-2054-3541-9B16-56F303A479A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E403844-10B8-F345-91AE-8610AF089973}"/>
              </a:ext>
            </a:extLst>
          </p:cNvPr>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0D64161-3EE6-EB48-85FA-84F71026DDEA}"/>
              </a:ext>
            </a:extLst>
          </p:cNvPr>
          <p:cNvSpPr>
            <a:spLocks noGrp="1"/>
          </p:cNvSpPr>
          <p:nvPr>
            <p:ph type="dt" sz="half" idx="10"/>
          </p:nvPr>
        </p:nvSpPr>
        <p:spPr/>
        <p:txBody>
          <a:bodyPr/>
          <a:lstStyle/>
          <a:p>
            <a:fld id="{AD60A90A-CD21-3A49-A301-2812A421C918}" type="datetimeFigureOut">
              <a:rPr lang="en-US" smtClean="0"/>
              <a:t>5/14/22</a:t>
            </a:fld>
            <a:endParaRPr lang="en-US"/>
          </a:p>
        </p:txBody>
      </p:sp>
      <p:sp>
        <p:nvSpPr>
          <p:cNvPr id="5" name="Footer Placeholder 4">
            <a:extLst>
              <a:ext uri="{FF2B5EF4-FFF2-40B4-BE49-F238E27FC236}">
                <a16:creationId xmlns:a16="http://schemas.microsoft.com/office/drawing/2014/main" id="{30181BCE-8CF1-EB48-9778-921325D5C5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D46108-922A-AE44-8D51-7E6886961F62}"/>
              </a:ext>
            </a:extLst>
          </p:cNvPr>
          <p:cNvSpPr>
            <a:spLocks noGrp="1"/>
          </p:cNvSpPr>
          <p:nvPr>
            <p:ph type="sldNum" sz="quarter" idx="12"/>
          </p:nvPr>
        </p:nvSpPr>
        <p:spPr/>
        <p:txBody>
          <a:bodyPr/>
          <a:lstStyle/>
          <a:p>
            <a:fld id="{D812BAD2-A43A-D440-A19F-32D30DF1C90F}" type="slidenum">
              <a:rPr lang="en-US" smtClean="0"/>
              <a:t>‹#›</a:t>
            </a:fld>
            <a:endParaRPr lang="en-US"/>
          </a:p>
        </p:txBody>
      </p:sp>
    </p:spTree>
    <p:extLst>
      <p:ext uri="{BB962C8B-B14F-4D97-AF65-F5344CB8AC3E}">
        <p14:creationId xmlns:p14="http://schemas.microsoft.com/office/powerpoint/2010/main" val="40613711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B5D93-C579-764D-A875-6645BDA2BB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18F08CB-B983-7746-877A-043A23EA8CB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D7E0B6-B6B9-8E4F-A0A4-6F9A40D3CE10}"/>
              </a:ext>
            </a:extLst>
          </p:cNvPr>
          <p:cNvSpPr>
            <a:spLocks noGrp="1"/>
          </p:cNvSpPr>
          <p:nvPr>
            <p:ph type="dt" sz="half" idx="10"/>
          </p:nvPr>
        </p:nvSpPr>
        <p:spPr/>
        <p:txBody>
          <a:bodyPr/>
          <a:lstStyle/>
          <a:p>
            <a:fld id="{AD60A90A-CD21-3A49-A301-2812A421C918}" type="datetimeFigureOut">
              <a:rPr lang="en-US" smtClean="0"/>
              <a:t>5/14/22</a:t>
            </a:fld>
            <a:endParaRPr lang="en-US"/>
          </a:p>
        </p:txBody>
      </p:sp>
      <p:sp>
        <p:nvSpPr>
          <p:cNvPr id="5" name="Footer Placeholder 4">
            <a:extLst>
              <a:ext uri="{FF2B5EF4-FFF2-40B4-BE49-F238E27FC236}">
                <a16:creationId xmlns:a16="http://schemas.microsoft.com/office/drawing/2014/main" id="{CE883FA1-464D-4449-80A0-D4C22E4411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1FCDFB-0FB3-0F44-BD88-E97FCB8B11D7}"/>
              </a:ext>
            </a:extLst>
          </p:cNvPr>
          <p:cNvSpPr>
            <a:spLocks noGrp="1"/>
          </p:cNvSpPr>
          <p:nvPr>
            <p:ph type="sldNum" sz="quarter" idx="12"/>
          </p:nvPr>
        </p:nvSpPr>
        <p:spPr/>
        <p:txBody>
          <a:bodyPr/>
          <a:lstStyle/>
          <a:p>
            <a:fld id="{D812BAD2-A43A-D440-A19F-32D30DF1C90F}" type="slidenum">
              <a:rPr lang="en-US" smtClean="0"/>
              <a:t>‹#›</a:t>
            </a:fld>
            <a:endParaRPr lang="en-US"/>
          </a:p>
        </p:txBody>
      </p:sp>
    </p:spTree>
    <p:extLst>
      <p:ext uri="{BB962C8B-B14F-4D97-AF65-F5344CB8AC3E}">
        <p14:creationId xmlns:p14="http://schemas.microsoft.com/office/powerpoint/2010/main" val="6537228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F8997-6CA3-3548-9EBC-2E77CA06AAF7}"/>
              </a:ext>
            </a:extLst>
          </p:cNvPr>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75A0F97-4AD5-B748-8C7E-0B328BF6AA97}"/>
              </a:ext>
            </a:extLst>
          </p:cNvPr>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EC5424D-CB60-0C4E-A53C-4E95EBF52A6A}"/>
              </a:ext>
            </a:extLst>
          </p:cNvPr>
          <p:cNvSpPr>
            <a:spLocks noGrp="1"/>
          </p:cNvSpPr>
          <p:nvPr>
            <p:ph type="dt" sz="half" idx="10"/>
          </p:nvPr>
        </p:nvSpPr>
        <p:spPr/>
        <p:txBody>
          <a:bodyPr/>
          <a:lstStyle/>
          <a:p>
            <a:fld id="{AD60A90A-CD21-3A49-A301-2812A421C918}" type="datetimeFigureOut">
              <a:rPr lang="en-US" smtClean="0"/>
              <a:t>5/14/22</a:t>
            </a:fld>
            <a:endParaRPr lang="en-US"/>
          </a:p>
        </p:txBody>
      </p:sp>
      <p:sp>
        <p:nvSpPr>
          <p:cNvPr id="5" name="Footer Placeholder 4">
            <a:extLst>
              <a:ext uri="{FF2B5EF4-FFF2-40B4-BE49-F238E27FC236}">
                <a16:creationId xmlns:a16="http://schemas.microsoft.com/office/drawing/2014/main" id="{16FC1287-3822-8841-A9D0-3409845438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3E4092-0CD7-3148-A465-135DABC6D44A}"/>
              </a:ext>
            </a:extLst>
          </p:cNvPr>
          <p:cNvSpPr>
            <a:spLocks noGrp="1"/>
          </p:cNvSpPr>
          <p:nvPr>
            <p:ph type="sldNum" sz="quarter" idx="12"/>
          </p:nvPr>
        </p:nvSpPr>
        <p:spPr/>
        <p:txBody>
          <a:bodyPr/>
          <a:lstStyle/>
          <a:p>
            <a:fld id="{D812BAD2-A43A-D440-A19F-32D30DF1C90F}" type="slidenum">
              <a:rPr lang="en-US" smtClean="0"/>
              <a:t>‹#›</a:t>
            </a:fld>
            <a:endParaRPr lang="en-US"/>
          </a:p>
        </p:txBody>
      </p:sp>
    </p:spTree>
    <p:extLst>
      <p:ext uri="{BB962C8B-B14F-4D97-AF65-F5344CB8AC3E}">
        <p14:creationId xmlns:p14="http://schemas.microsoft.com/office/powerpoint/2010/main" val="4470543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C59DD-0147-2C40-BCC9-34B4EBDEBE6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C6DAE55-76C7-7F48-8B89-0D35785901E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0509C26-2839-5841-BFF9-82E7AEFC4C7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630AA2B-CE4C-2141-8C25-0E9821B6C990}"/>
              </a:ext>
            </a:extLst>
          </p:cNvPr>
          <p:cNvSpPr>
            <a:spLocks noGrp="1"/>
          </p:cNvSpPr>
          <p:nvPr>
            <p:ph type="dt" sz="half" idx="10"/>
          </p:nvPr>
        </p:nvSpPr>
        <p:spPr/>
        <p:txBody>
          <a:bodyPr/>
          <a:lstStyle/>
          <a:p>
            <a:fld id="{AD60A90A-CD21-3A49-A301-2812A421C918}" type="datetimeFigureOut">
              <a:rPr lang="en-US" smtClean="0"/>
              <a:t>5/14/22</a:t>
            </a:fld>
            <a:endParaRPr lang="en-US"/>
          </a:p>
        </p:txBody>
      </p:sp>
      <p:sp>
        <p:nvSpPr>
          <p:cNvPr id="6" name="Footer Placeholder 5">
            <a:extLst>
              <a:ext uri="{FF2B5EF4-FFF2-40B4-BE49-F238E27FC236}">
                <a16:creationId xmlns:a16="http://schemas.microsoft.com/office/drawing/2014/main" id="{8ED1BC28-0CBB-E540-8018-D4CDA9E0614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A23CBD2-AA62-4B41-A909-F74719D53DC1}"/>
              </a:ext>
            </a:extLst>
          </p:cNvPr>
          <p:cNvSpPr>
            <a:spLocks noGrp="1"/>
          </p:cNvSpPr>
          <p:nvPr>
            <p:ph type="sldNum" sz="quarter" idx="12"/>
          </p:nvPr>
        </p:nvSpPr>
        <p:spPr/>
        <p:txBody>
          <a:bodyPr/>
          <a:lstStyle/>
          <a:p>
            <a:fld id="{D812BAD2-A43A-D440-A19F-32D30DF1C90F}" type="slidenum">
              <a:rPr lang="en-US" smtClean="0"/>
              <a:t>‹#›</a:t>
            </a:fld>
            <a:endParaRPr lang="en-US"/>
          </a:p>
        </p:txBody>
      </p:sp>
    </p:spTree>
    <p:extLst>
      <p:ext uri="{BB962C8B-B14F-4D97-AF65-F5344CB8AC3E}">
        <p14:creationId xmlns:p14="http://schemas.microsoft.com/office/powerpoint/2010/main" val="21288633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373BD-4D3A-7D45-AB3D-CCE15A6E8E14}"/>
              </a:ext>
            </a:extLst>
          </p:cNvPr>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8528800-DB59-0047-8F33-E1A562820167}"/>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E3A659D-B2CE-4F49-B406-5B489084CF7D}"/>
              </a:ext>
            </a:extLst>
          </p:cNvPr>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684597F-ADC7-B940-B89A-C3DD7A683E13}"/>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44605F3-B687-FE4C-B5CF-97CAF25E6659}"/>
              </a:ext>
            </a:extLst>
          </p:cNvPr>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1615D30-949E-CC42-A8F7-97DC6026CB8C}"/>
              </a:ext>
            </a:extLst>
          </p:cNvPr>
          <p:cNvSpPr>
            <a:spLocks noGrp="1"/>
          </p:cNvSpPr>
          <p:nvPr>
            <p:ph type="dt" sz="half" idx="10"/>
          </p:nvPr>
        </p:nvSpPr>
        <p:spPr/>
        <p:txBody>
          <a:bodyPr/>
          <a:lstStyle/>
          <a:p>
            <a:fld id="{AD60A90A-CD21-3A49-A301-2812A421C918}" type="datetimeFigureOut">
              <a:rPr lang="en-US" smtClean="0"/>
              <a:t>5/14/22</a:t>
            </a:fld>
            <a:endParaRPr lang="en-US"/>
          </a:p>
        </p:txBody>
      </p:sp>
      <p:sp>
        <p:nvSpPr>
          <p:cNvPr id="8" name="Footer Placeholder 7">
            <a:extLst>
              <a:ext uri="{FF2B5EF4-FFF2-40B4-BE49-F238E27FC236}">
                <a16:creationId xmlns:a16="http://schemas.microsoft.com/office/drawing/2014/main" id="{333A53A5-1E82-4543-A577-A5006BB0231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805350D-A8C7-C14B-859E-C164E31E2339}"/>
              </a:ext>
            </a:extLst>
          </p:cNvPr>
          <p:cNvSpPr>
            <a:spLocks noGrp="1"/>
          </p:cNvSpPr>
          <p:nvPr>
            <p:ph type="sldNum" sz="quarter" idx="12"/>
          </p:nvPr>
        </p:nvSpPr>
        <p:spPr/>
        <p:txBody>
          <a:bodyPr/>
          <a:lstStyle/>
          <a:p>
            <a:fld id="{D812BAD2-A43A-D440-A19F-32D30DF1C90F}" type="slidenum">
              <a:rPr lang="en-US" smtClean="0"/>
              <a:t>‹#›</a:t>
            </a:fld>
            <a:endParaRPr lang="en-US"/>
          </a:p>
        </p:txBody>
      </p:sp>
    </p:spTree>
    <p:extLst>
      <p:ext uri="{BB962C8B-B14F-4D97-AF65-F5344CB8AC3E}">
        <p14:creationId xmlns:p14="http://schemas.microsoft.com/office/powerpoint/2010/main" val="3126925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25BD9-D6E9-0D4C-A1CF-3C8ECA4A11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22A30D8-2D5F-0A4F-BB57-2F3E0FB5F1B6}"/>
              </a:ext>
            </a:extLst>
          </p:cNvPr>
          <p:cNvSpPr>
            <a:spLocks noGrp="1"/>
          </p:cNvSpPr>
          <p:nvPr>
            <p:ph type="dt" sz="half" idx="10"/>
          </p:nvPr>
        </p:nvSpPr>
        <p:spPr/>
        <p:txBody>
          <a:bodyPr/>
          <a:lstStyle/>
          <a:p>
            <a:fld id="{AD60A90A-CD21-3A49-A301-2812A421C918}" type="datetimeFigureOut">
              <a:rPr lang="en-US" smtClean="0"/>
              <a:t>5/14/22</a:t>
            </a:fld>
            <a:endParaRPr lang="en-US"/>
          </a:p>
        </p:txBody>
      </p:sp>
      <p:sp>
        <p:nvSpPr>
          <p:cNvPr id="4" name="Footer Placeholder 3">
            <a:extLst>
              <a:ext uri="{FF2B5EF4-FFF2-40B4-BE49-F238E27FC236}">
                <a16:creationId xmlns:a16="http://schemas.microsoft.com/office/drawing/2014/main" id="{EA6858C2-65AB-544A-BBAB-70F10F86113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BA3BEB4-588E-6445-A390-2E94BD838D43}"/>
              </a:ext>
            </a:extLst>
          </p:cNvPr>
          <p:cNvSpPr>
            <a:spLocks noGrp="1"/>
          </p:cNvSpPr>
          <p:nvPr>
            <p:ph type="sldNum" sz="quarter" idx="12"/>
          </p:nvPr>
        </p:nvSpPr>
        <p:spPr/>
        <p:txBody>
          <a:bodyPr/>
          <a:lstStyle/>
          <a:p>
            <a:fld id="{D812BAD2-A43A-D440-A19F-32D30DF1C90F}" type="slidenum">
              <a:rPr lang="en-US" smtClean="0"/>
              <a:t>‹#›</a:t>
            </a:fld>
            <a:endParaRPr lang="en-US"/>
          </a:p>
        </p:txBody>
      </p:sp>
    </p:spTree>
    <p:extLst>
      <p:ext uri="{BB962C8B-B14F-4D97-AF65-F5344CB8AC3E}">
        <p14:creationId xmlns:p14="http://schemas.microsoft.com/office/powerpoint/2010/main" val="40671678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AF7AB4F-59D5-214C-B89A-0C1FCCA0BDDC}"/>
              </a:ext>
            </a:extLst>
          </p:cNvPr>
          <p:cNvSpPr>
            <a:spLocks noGrp="1"/>
          </p:cNvSpPr>
          <p:nvPr>
            <p:ph type="dt" sz="half" idx="10"/>
          </p:nvPr>
        </p:nvSpPr>
        <p:spPr/>
        <p:txBody>
          <a:bodyPr/>
          <a:lstStyle/>
          <a:p>
            <a:fld id="{AD60A90A-CD21-3A49-A301-2812A421C918}" type="datetimeFigureOut">
              <a:rPr lang="en-US" smtClean="0"/>
              <a:t>5/14/22</a:t>
            </a:fld>
            <a:endParaRPr lang="en-US"/>
          </a:p>
        </p:txBody>
      </p:sp>
      <p:sp>
        <p:nvSpPr>
          <p:cNvPr id="3" name="Footer Placeholder 2">
            <a:extLst>
              <a:ext uri="{FF2B5EF4-FFF2-40B4-BE49-F238E27FC236}">
                <a16:creationId xmlns:a16="http://schemas.microsoft.com/office/drawing/2014/main" id="{A44CBB2A-9BA4-884E-A532-8D8B573E70A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7CDB38-4F69-1A47-840B-9A44208062E8}"/>
              </a:ext>
            </a:extLst>
          </p:cNvPr>
          <p:cNvSpPr>
            <a:spLocks noGrp="1"/>
          </p:cNvSpPr>
          <p:nvPr>
            <p:ph type="sldNum" sz="quarter" idx="12"/>
          </p:nvPr>
        </p:nvSpPr>
        <p:spPr/>
        <p:txBody>
          <a:bodyPr/>
          <a:lstStyle/>
          <a:p>
            <a:fld id="{D812BAD2-A43A-D440-A19F-32D30DF1C90F}" type="slidenum">
              <a:rPr lang="en-US" smtClean="0"/>
              <a:t>‹#›</a:t>
            </a:fld>
            <a:endParaRPr lang="en-US"/>
          </a:p>
        </p:txBody>
      </p:sp>
    </p:spTree>
    <p:extLst>
      <p:ext uri="{BB962C8B-B14F-4D97-AF65-F5344CB8AC3E}">
        <p14:creationId xmlns:p14="http://schemas.microsoft.com/office/powerpoint/2010/main" val="14692987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2EEB4-A3C2-354B-A7C7-41C4D08C53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1A19617-0032-3F44-8E04-991723374781}"/>
              </a:ext>
            </a:extLst>
          </p:cNvPr>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8B596F6-E78A-904B-A230-5FD48448E45E}"/>
              </a:ext>
            </a:extLst>
          </p:cNvPr>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2717505-0F74-6649-8DE7-649D8FA7495F}"/>
              </a:ext>
            </a:extLst>
          </p:cNvPr>
          <p:cNvSpPr>
            <a:spLocks noGrp="1"/>
          </p:cNvSpPr>
          <p:nvPr>
            <p:ph type="dt" sz="half" idx="10"/>
          </p:nvPr>
        </p:nvSpPr>
        <p:spPr/>
        <p:txBody>
          <a:bodyPr/>
          <a:lstStyle/>
          <a:p>
            <a:fld id="{AD60A90A-CD21-3A49-A301-2812A421C918}" type="datetimeFigureOut">
              <a:rPr lang="en-US" smtClean="0"/>
              <a:t>5/14/22</a:t>
            </a:fld>
            <a:endParaRPr lang="en-US"/>
          </a:p>
        </p:txBody>
      </p:sp>
      <p:sp>
        <p:nvSpPr>
          <p:cNvPr id="6" name="Footer Placeholder 5">
            <a:extLst>
              <a:ext uri="{FF2B5EF4-FFF2-40B4-BE49-F238E27FC236}">
                <a16:creationId xmlns:a16="http://schemas.microsoft.com/office/drawing/2014/main" id="{B45D3D12-7ED7-AA4D-A471-F7D64152BB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ED29925-59D3-154C-8F7A-B722D128F87E}"/>
              </a:ext>
            </a:extLst>
          </p:cNvPr>
          <p:cNvSpPr>
            <a:spLocks noGrp="1"/>
          </p:cNvSpPr>
          <p:nvPr>
            <p:ph type="sldNum" sz="quarter" idx="12"/>
          </p:nvPr>
        </p:nvSpPr>
        <p:spPr/>
        <p:txBody>
          <a:bodyPr/>
          <a:lstStyle/>
          <a:p>
            <a:fld id="{D812BAD2-A43A-D440-A19F-32D30DF1C90F}" type="slidenum">
              <a:rPr lang="en-US" smtClean="0"/>
              <a:t>‹#›</a:t>
            </a:fld>
            <a:endParaRPr lang="en-US"/>
          </a:p>
        </p:txBody>
      </p:sp>
    </p:spTree>
    <p:extLst>
      <p:ext uri="{BB962C8B-B14F-4D97-AF65-F5344CB8AC3E}">
        <p14:creationId xmlns:p14="http://schemas.microsoft.com/office/powerpoint/2010/main" val="1361213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EE5A2-1149-CA41-BB4E-F677D8E31CB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D52180B-DCE1-A24A-ADD4-17A9AF579167}"/>
              </a:ext>
            </a:extLst>
          </p:cNvPr>
          <p:cNvSpPr>
            <a:spLocks noGrp="1"/>
          </p:cNvSpPr>
          <p:nvPr>
            <p:ph type="pic" idx="1"/>
          </p:nvPr>
        </p:nvSpPr>
        <p:spPr>
          <a:xfrm>
            <a:off x="5183188" y="987427"/>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a:extLst>
              <a:ext uri="{FF2B5EF4-FFF2-40B4-BE49-F238E27FC236}">
                <a16:creationId xmlns:a16="http://schemas.microsoft.com/office/drawing/2014/main" id="{3454BDFD-F7E0-C94F-BA0C-01574F42C60B}"/>
              </a:ext>
            </a:extLst>
          </p:cNvPr>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DF49F1C-80A2-F642-993C-E6CBF89F98D0}"/>
              </a:ext>
            </a:extLst>
          </p:cNvPr>
          <p:cNvSpPr>
            <a:spLocks noGrp="1"/>
          </p:cNvSpPr>
          <p:nvPr>
            <p:ph type="dt" sz="half" idx="10"/>
          </p:nvPr>
        </p:nvSpPr>
        <p:spPr/>
        <p:txBody>
          <a:bodyPr/>
          <a:lstStyle/>
          <a:p>
            <a:fld id="{AD60A90A-CD21-3A49-A301-2812A421C918}" type="datetimeFigureOut">
              <a:rPr lang="en-US" smtClean="0"/>
              <a:t>5/14/22</a:t>
            </a:fld>
            <a:endParaRPr lang="en-US"/>
          </a:p>
        </p:txBody>
      </p:sp>
      <p:sp>
        <p:nvSpPr>
          <p:cNvPr id="6" name="Footer Placeholder 5">
            <a:extLst>
              <a:ext uri="{FF2B5EF4-FFF2-40B4-BE49-F238E27FC236}">
                <a16:creationId xmlns:a16="http://schemas.microsoft.com/office/drawing/2014/main" id="{328B9A92-389F-384E-BAA3-1235A9566A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A2575C-17C3-F548-9553-B6ABE39C6128}"/>
              </a:ext>
            </a:extLst>
          </p:cNvPr>
          <p:cNvSpPr>
            <a:spLocks noGrp="1"/>
          </p:cNvSpPr>
          <p:nvPr>
            <p:ph type="sldNum" sz="quarter" idx="12"/>
          </p:nvPr>
        </p:nvSpPr>
        <p:spPr/>
        <p:txBody>
          <a:bodyPr/>
          <a:lstStyle/>
          <a:p>
            <a:fld id="{D812BAD2-A43A-D440-A19F-32D30DF1C90F}" type="slidenum">
              <a:rPr lang="en-US" smtClean="0"/>
              <a:t>‹#›</a:t>
            </a:fld>
            <a:endParaRPr lang="en-US"/>
          </a:p>
        </p:txBody>
      </p:sp>
    </p:spTree>
    <p:extLst>
      <p:ext uri="{BB962C8B-B14F-4D97-AF65-F5344CB8AC3E}">
        <p14:creationId xmlns:p14="http://schemas.microsoft.com/office/powerpoint/2010/main" val="22557674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B87FE-A786-4649-8811-DD7C32430A2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B5376AA-4CC3-494B-B9AD-2AA1320AE96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16A597-1BE1-814E-91E9-389CF949DB3D}"/>
              </a:ext>
            </a:extLst>
          </p:cNvPr>
          <p:cNvSpPr>
            <a:spLocks noGrp="1"/>
          </p:cNvSpPr>
          <p:nvPr>
            <p:ph type="dt" sz="half" idx="10"/>
          </p:nvPr>
        </p:nvSpPr>
        <p:spPr/>
        <p:txBody>
          <a:bodyPr/>
          <a:lstStyle/>
          <a:p>
            <a:fld id="{AD60A90A-CD21-3A49-A301-2812A421C918}" type="datetimeFigureOut">
              <a:rPr lang="en-US" smtClean="0"/>
              <a:t>5/14/22</a:t>
            </a:fld>
            <a:endParaRPr lang="en-US"/>
          </a:p>
        </p:txBody>
      </p:sp>
      <p:sp>
        <p:nvSpPr>
          <p:cNvPr id="5" name="Footer Placeholder 4">
            <a:extLst>
              <a:ext uri="{FF2B5EF4-FFF2-40B4-BE49-F238E27FC236}">
                <a16:creationId xmlns:a16="http://schemas.microsoft.com/office/drawing/2014/main" id="{5A77E3C3-0741-834D-A92B-EE175D90A9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1AEDB9-77DE-244E-94F1-A03A11D28CEF}"/>
              </a:ext>
            </a:extLst>
          </p:cNvPr>
          <p:cNvSpPr>
            <a:spLocks noGrp="1"/>
          </p:cNvSpPr>
          <p:nvPr>
            <p:ph type="sldNum" sz="quarter" idx="12"/>
          </p:nvPr>
        </p:nvSpPr>
        <p:spPr/>
        <p:txBody>
          <a:bodyPr/>
          <a:lstStyle/>
          <a:p>
            <a:fld id="{D812BAD2-A43A-D440-A19F-32D30DF1C90F}" type="slidenum">
              <a:rPr lang="en-US" smtClean="0"/>
              <a:t>‹#›</a:t>
            </a:fld>
            <a:endParaRPr lang="en-US"/>
          </a:p>
        </p:txBody>
      </p:sp>
    </p:spTree>
    <p:extLst>
      <p:ext uri="{BB962C8B-B14F-4D97-AF65-F5344CB8AC3E}">
        <p14:creationId xmlns:p14="http://schemas.microsoft.com/office/powerpoint/2010/main" val="4169409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C600505-2998-FA43-BE9F-7CEADA7CA391}"/>
              </a:ext>
            </a:extLst>
          </p:cNvPr>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0BFDBFE-DA5B-9E44-BB09-EAF385093AED}"/>
              </a:ext>
            </a:extLst>
          </p:cNvPr>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BBB1B3-D139-0D44-AE49-F8D44DDAE4A6}"/>
              </a:ext>
            </a:extLst>
          </p:cNvPr>
          <p:cNvSpPr>
            <a:spLocks noGrp="1"/>
          </p:cNvSpPr>
          <p:nvPr>
            <p:ph type="dt" sz="half" idx="10"/>
          </p:nvPr>
        </p:nvSpPr>
        <p:spPr/>
        <p:txBody>
          <a:bodyPr/>
          <a:lstStyle/>
          <a:p>
            <a:fld id="{AD60A90A-CD21-3A49-A301-2812A421C918}" type="datetimeFigureOut">
              <a:rPr lang="en-US" smtClean="0"/>
              <a:t>5/14/22</a:t>
            </a:fld>
            <a:endParaRPr lang="en-US"/>
          </a:p>
        </p:txBody>
      </p:sp>
      <p:sp>
        <p:nvSpPr>
          <p:cNvPr id="5" name="Footer Placeholder 4">
            <a:extLst>
              <a:ext uri="{FF2B5EF4-FFF2-40B4-BE49-F238E27FC236}">
                <a16:creationId xmlns:a16="http://schemas.microsoft.com/office/drawing/2014/main" id="{9921332F-0CE9-D549-8B20-8A7A902417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E844D3-C5E6-3D4D-8F15-07807E416F85}"/>
              </a:ext>
            </a:extLst>
          </p:cNvPr>
          <p:cNvSpPr>
            <a:spLocks noGrp="1"/>
          </p:cNvSpPr>
          <p:nvPr>
            <p:ph type="sldNum" sz="quarter" idx="12"/>
          </p:nvPr>
        </p:nvSpPr>
        <p:spPr/>
        <p:txBody>
          <a:bodyPr/>
          <a:lstStyle/>
          <a:p>
            <a:fld id="{D812BAD2-A43A-D440-A19F-32D30DF1C90F}" type="slidenum">
              <a:rPr lang="en-US" smtClean="0"/>
              <a:t>‹#›</a:t>
            </a:fld>
            <a:endParaRPr lang="en-US"/>
          </a:p>
        </p:txBody>
      </p:sp>
    </p:spTree>
    <p:extLst>
      <p:ext uri="{BB962C8B-B14F-4D97-AF65-F5344CB8AC3E}">
        <p14:creationId xmlns:p14="http://schemas.microsoft.com/office/powerpoint/2010/main" val="40705383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108" name="Shape 108"/>
          <p:cNvSpPr>
            <a:spLocks noGrp="1"/>
          </p:cNvSpPr>
          <p:nvPr>
            <p:ph type="title"/>
          </p:nvPr>
        </p:nvSpPr>
        <p:spPr>
          <a:xfrm>
            <a:off x="1190625" y="0"/>
            <a:ext cx="9810750" cy="3473648"/>
          </a:xfrm>
          <a:prstGeom prst="rect">
            <a:avLst/>
          </a:prstGeom>
        </p:spPr>
        <p:txBody>
          <a:bodyPr anchor="b"/>
          <a:lstStyle/>
          <a:p>
            <a:r>
              <a:t>Title Text</a:t>
            </a:r>
          </a:p>
        </p:txBody>
      </p:sp>
      <p:sp>
        <p:nvSpPr>
          <p:cNvPr id="109" name="Shape 109"/>
          <p:cNvSpPr>
            <a:spLocks noGrp="1"/>
          </p:cNvSpPr>
          <p:nvPr>
            <p:ph type="body" sz="half" idx="1"/>
          </p:nvPr>
        </p:nvSpPr>
        <p:spPr>
          <a:xfrm>
            <a:off x="1190625" y="3536156"/>
            <a:ext cx="9810750" cy="3321844"/>
          </a:xfrm>
          <a:prstGeom prst="rect">
            <a:avLst/>
          </a:prstGeom>
        </p:spPr>
        <p:txBody>
          <a:bodyPr anchor="t"/>
          <a:lstStyle>
            <a:lvl1pPr marL="0" indent="0" algn="ctr">
              <a:spcBef>
                <a:spcPts val="0"/>
              </a:spcBef>
              <a:buSzTx/>
              <a:buNone/>
              <a:defRPr sz="2250"/>
            </a:lvl1pPr>
            <a:lvl2pPr marL="0" indent="0" algn="ctr">
              <a:spcBef>
                <a:spcPts val="0"/>
              </a:spcBef>
              <a:buSzTx/>
              <a:buNone/>
              <a:defRPr sz="2250"/>
            </a:lvl2pPr>
            <a:lvl3pPr marL="0" indent="0" algn="ctr">
              <a:spcBef>
                <a:spcPts val="0"/>
              </a:spcBef>
              <a:buSzTx/>
              <a:buNone/>
              <a:defRPr sz="2250"/>
            </a:lvl3pPr>
            <a:lvl4pPr marL="0" indent="0" algn="ctr">
              <a:spcBef>
                <a:spcPts val="0"/>
              </a:spcBef>
              <a:buSzTx/>
              <a:buNone/>
              <a:defRPr sz="2250"/>
            </a:lvl4pPr>
            <a:lvl5pPr marL="0" indent="0" algn="ctr">
              <a:spcBef>
                <a:spcPts val="0"/>
              </a:spcBef>
              <a:buSzTx/>
              <a:buNone/>
              <a:defRPr sz="2250"/>
            </a:lvl5pPr>
          </a:lstStyle>
          <a:p>
            <a:r>
              <a:t>Body Level One</a:t>
            </a:r>
          </a:p>
          <a:p>
            <a:pPr lvl="1"/>
            <a:r>
              <a:t>Body Level Two</a:t>
            </a:r>
          </a:p>
          <a:p>
            <a:pPr lvl="2"/>
            <a:r>
              <a:t>Body Level Three</a:t>
            </a:r>
          </a:p>
          <a:p>
            <a:pPr lvl="3"/>
            <a:r>
              <a:t>Body Level Four</a:t>
            </a:r>
          </a:p>
          <a:p>
            <a:pPr lvl="4"/>
            <a:r>
              <a:t>Body Level Five</a:t>
            </a:r>
          </a:p>
        </p:txBody>
      </p:sp>
      <p:sp>
        <p:nvSpPr>
          <p:cNvPr id="110" name="Shape 110"/>
          <p:cNvSpPr>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664408060"/>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750764-60A8-6A49-9F12-158410AF0071}"/>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857DC47-AB30-1D49-9A08-D001A86668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8BB4B9-EF95-6943-AEA6-DBB87C954039}"/>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60A90A-CD21-3A49-A301-2812A421C918}" type="datetimeFigureOut">
              <a:rPr lang="en-US" smtClean="0"/>
              <a:t>5/14/22</a:t>
            </a:fld>
            <a:endParaRPr lang="en-US"/>
          </a:p>
        </p:txBody>
      </p:sp>
      <p:sp>
        <p:nvSpPr>
          <p:cNvPr id="5" name="Footer Placeholder 4">
            <a:extLst>
              <a:ext uri="{FF2B5EF4-FFF2-40B4-BE49-F238E27FC236}">
                <a16:creationId xmlns:a16="http://schemas.microsoft.com/office/drawing/2014/main" id="{8AD442D6-5409-A741-8E48-D1E199983777}"/>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17C4467-828E-BE41-81AA-D8A413BB0AB4}"/>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12BAD2-A43A-D440-A19F-32D30DF1C90F}" type="slidenum">
              <a:rPr lang="en-US" smtClean="0"/>
              <a:t>‹#›</a:t>
            </a:fld>
            <a:endParaRPr lang="en-US"/>
          </a:p>
        </p:txBody>
      </p:sp>
    </p:spTree>
    <p:extLst>
      <p:ext uri="{BB962C8B-B14F-4D97-AF65-F5344CB8AC3E}">
        <p14:creationId xmlns:p14="http://schemas.microsoft.com/office/powerpoint/2010/main" val="23873427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hyperlink" Target="https://www.aecf.org/resources/family-engaged-case-planning" TargetMode="External"/><Relationship Id="rId4" Type="http://schemas.openxmlformats.org/officeDocument/2006/relationships/image" Target="../media/image23.jp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25.jpeg"/></Relationships>
</file>

<file path=ppt/slides/_rels/slide13.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175974" y="6193174"/>
            <a:ext cx="3907132" cy="3317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algn="ctr" defTabSz="410751" hangingPunct="0"/>
            <a:r>
              <a:rPr lang="en-US" sz="1687" b="1" spc="422" dirty="0">
                <a:solidFill>
                  <a:schemeClr val="bg1"/>
                </a:solidFill>
                <a:latin typeface="Avenir Black" charset="0"/>
                <a:ea typeface="Avenir Black" charset="0"/>
                <a:cs typeface="Avenir Black" charset="0"/>
              </a:rPr>
              <a:t>FEBRUARY 1 2018</a:t>
            </a:r>
            <a:endParaRPr lang="en-US" sz="1687" b="1" spc="422" dirty="0">
              <a:solidFill>
                <a:schemeClr val="bg1"/>
              </a:solidFill>
              <a:latin typeface="Avenir Black" charset="0"/>
              <a:ea typeface="Avenir Black" charset="0"/>
              <a:cs typeface="Avenir Black" charset="0"/>
              <a:sym typeface="Helvetica"/>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256" y="0"/>
            <a:ext cx="12111487" cy="6858000"/>
          </a:xfrm>
          <a:prstGeom prst="rect">
            <a:avLst/>
          </a:prstGeom>
        </p:spPr>
      </p:pic>
      <p:sp>
        <p:nvSpPr>
          <p:cNvPr id="3" name="TextBox 2"/>
          <p:cNvSpPr txBox="1"/>
          <p:nvPr/>
        </p:nvSpPr>
        <p:spPr>
          <a:xfrm>
            <a:off x="569368" y="533559"/>
            <a:ext cx="10972748" cy="118013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35719" tIns="35719" rIns="35719" bIns="35719" numCol="1" spcCol="38100" rtlCol="0" anchor="ctr">
            <a:spAutoFit/>
          </a:bodyPr>
          <a:lstStyle/>
          <a:p>
            <a:pPr algn="ctr" defTabSz="410751" hangingPunct="0"/>
            <a:r>
              <a:rPr lang="en-US" sz="3600" b="1" i="0" dirty="0">
                <a:solidFill>
                  <a:srgbClr val="222222"/>
                </a:solidFill>
                <a:effectLst/>
                <a:latin typeface="Arial" panose="020B0604020202020204" pitchFamily="34" charset="0"/>
              </a:rPr>
              <a:t> </a:t>
            </a:r>
            <a:r>
              <a:rPr lang="en-US" sz="3600" b="1" i="1" dirty="0">
                <a:solidFill>
                  <a:schemeClr val="bg1"/>
                </a:solidFill>
                <a:effectLst/>
                <a:latin typeface="Arial" panose="020B0604020202020204" pitchFamily="34" charset="0"/>
              </a:rPr>
              <a:t>Probation Case Planning that is Youth-Centered, </a:t>
            </a:r>
          </a:p>
          <a:p>
            <a:pPr algn="ctr" defTabSz="410751" hangingPunct="0"/>
            <a:r>
              <a:rPr lang="en-US" sz="3600" b="1" i="1" dirty="0">
                <a:solidFill>
                  <a:schemeClr val="bg1"/>
                </a:solidFill>
                <a:effectLst/>
                <a:latin typeface="Arial" panose="020B0604020202020204" pitchFamily="34" charset="0"/>
              </a:rPr>
              <a:t>Family-Focused and Strength-Based</a:t>
            </a:r>
            <a:endParaRPr lang="en-US" sz="3600" b="1" dirty="0">
              <a:solidFill>
                <a:schemeClr val="bg1"/>
              </a:solidFill>
              <a:sym typeface="Helvetica"/>
            </a:endParaRPr>
          </a:p>
        </p:txBody>
      </p:sp>
    </p:spTree>
    <p:extLst>
      <p:ext uri="{BB962C8B-B14F-4D97-AF65-F5344CB8AC3E}">
        <p14:creationId xmlns:p14="http://schemas.microsoft.com/office/powerpoint/2010/main" val="1460887927"/>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768BC-20BE-8240-9B8E-C708D8AEE149}"/>
              </a:ext>
            </a:extLst>
          </p:cNvPr>
          <p:cNvSpPr>
            <a:spLocks noGrp="1"/>
          </p:cNvSpPr>
          <p:nvPr>
            <p:ph type="ctrTitle"/>
          </p:nvPr>
        </p:nvSpPr>
        <p:spPr>
          <a:xfrm>
            <a:off x="6495692" y="1252805"/>
            <a:ext cx="5020032" cy="4638281"/>
          </a:xfrm>
          <a:noFill/>
        </p:spPr>
        <p:txBody>
          <a:bodyPr anchor="ctr">
            <a:noAutofit/>
          </a:bodyPr>
          <a:lstStyle/>
          <a:p>
            <a:pPr algn="l"/>
            <a:r>
              <a:rPr lang="en-US" sz="3000" b="1" dirty="0"/>
              <a:t>I</a:t>
            </a:r>
            <a:r>
              <a:rPr lang="en-US" sz="3000" dirty="0"/>
              <a:t>f we were creating the juvenile justice system from scratch with the intention of </a:t>
            </a:r>
            <a:r>
              <a:rPr lang="en-US" sz="3000" b="1" dirty="0">
                <a:solidFill>
                  <a:srgbClr val="00B0F0"/>
                </a:solidFill>
                <a:latin typeface="Avenir Book" panose="02000503020000020003" pitchFamily="2" charset="0"/>
              </a:rPr>
              <a:t>developing youth, supporting families, not doing harm, restoring victims, and increasing public safety</a:t>
            </a:r>
            <a:r>
              <a:rPr lang="en-US" sz="3000" b="1" dirty="0">
                <a:solidFill>
                  <a:srgbClr val="00B0F0"/>
                </a:solidFill>
              </a:rPr>
              <a:t>, </a:t>
            </a:r>
            <a:r>
              <a:rPr lang="en-US" sz="3000" dirty="0"/>
              <a:t>it is unlikely that system would have any resemblance to what exists today. </a:t>
            </a:r>
          </a:p>
        </p:txBody>
      </p:sp>
      <p:pic>
        <p:nvPicPr>
          <p:cNvPr id="5" name="Picture 4">
            <a:extLst>
              <a:ext uri="{FF2B5EF4-FFF2-40B4-BE49-F238E27FC236}">
                <a16:creationId xmlns:a16="http://schemas.microsoft.com/office/drawing/2014/main" id="{80A78495-5313-C742-ADC8-BAF8C1045A77}"/>
              </a:ext>
            </a:extLst>
          </p:cNvPr>
          <p:cNvPicPr>
            <a:picLocks noChangeAspect="1"/>
          </p:cNvPicPr>
          <p:nvPr/>
        </p:nvPicPr>
        <p:blipFill rotWithShape="1">
          <a:blip r:embed="rId2"/>
          <a:srcRect t="3201" r="1" b="1"/>
          <a:stretch/>
        </p:blipFill>
        <p:spPr>
          <a:xfrm>
            <a:off x="2" y="11"/>
            <a:ext cx="6095998" cy="6857991"/>
          </a:xfrm>
          <a:prstGeom prst="rect">
            <a:avLst/>
          </a:prstGeom>
        </p:spPr>
      </p:pic>
      <p:pic>
        <p:nvPicPr>
          <p:cNvPr id="7" name="Picture 6">
            <a:extLst>
              <a:ext uri="{FF2B5EF4-FFF2-40B4-BE49-F238E27FC236}">
                <a16:creationId xmlns:a16="http://schemas.microsoft.com/office/drawing/2014/main" id="{EB0D28A4-AFFB-C447-82C9-7A1051281CD4}"/>
              </a:ext>
            </a:extLst>
          </p:cNvPr>
          <p:cNvPicPr>
            <a:picLocks noChangeAspect="1"/>
          </p:cNvPicPr>
          <p:nvPr/>
        </p:nvPicPr>
        <p:blipFill>
          <a:blip r:embed="rId3"/>
          <a:stretch>
            <a:fillRect/>
          </a:stretch>
        </p:blipFill>
        <p:spPr>
          <a:xfrm>
            <a:off x="173265" y="5891086"/>
            <a:ext cx="1443264" cy="653676"/>
          </a:xfrm>
          <a:prstGeom prst="rect">
            <a:avLst/>
          </a:prstGeom>
        </p:spPr>
      </p:pic>
      <p:sp>
        <p:nvSpPr>
          <p:cNvPr id="3" name="TextBox 2">
            <a:extLst>
              <a:ext uri="{FF2B5EF4-FFF2-40B4-BE49-F238E27FC236}">
                <a16:creationId xmlns:a16="http://schemas.microsoft.com/office/drawing/2014/main" id="{7BA5A114-F0FB-CB4C-98CC-EE9050ACA7C5}"/>
              </a:ext>
            </a:extLst>
          </p:cNvPr>
          <p:cNvSpPr txBox="1"/>
          <p:nvPr/>
        </p:nvSpPr>
        <p:spPr>
          <a:xfrm>
            <a:off x="6207567" y="1232238"/>
            <a:ext cx="592112" cy="923458"/>
          </a:xfrm>
          <a:prstGeom prst="rect">
            <a:avLst/>
          </a:prstGeom>
          <a:noFill/>
        </p:spPr>
        <p:txBody>
          <a:bodyPr wrap="square" rtlCol="0">
            <a:spAutoFit/>
          </a:bodyPr>
          <a:lstStyle/>
          <a:p>
            <a:r>
              <a:rPr lang="en-US" sz="5401" dirty="0">
                <a:solidFill>
                  <a:schemeClr val="bg1">
                    <a:lumMod val="50000"/>
                  </a:schemeClr>
                </a:solidFill>
              </a:rPr>
              <a:t>“</a:t>
            </a:r>
          </a:p>
        </p:txBody>
      </p:sp>
      <p:sp>
        <p:nvSpPr>
          <p:cNvPr id="8" name="TextBox 7">
            <a:extLst>
              <a:ext uri="{FF2B5EF4-FFF2-40B4-BE49-F238E27FC236}">
                <a16:creationId xmlns:a16="http://schemas.microsoft.com/office/drawing/2014/main" id="{019C0A0E-46CF-7C47-AF27-A742231A1B8A}"/>
              </a:ext>
            </a:extLst>
          </p:cNvPr>
          <p:cNvSpPr txBox="1"/>
          <p:nvPr/>
        </p:nvSpPr>
        <p:spPr>
          <a:xfrm rot="10800000">
            <a:off x="8304812" y="4705379"/>
            <a:ext cx="597108" cy="923458"/>
          </a:xfrm>
          <a:prstGeom prst="rect">
            <a:avLst/>
          </a:prstGeom>
          <a:noFill/>
        </p:spPr>
        <p:txBody>
          <a:bodyPr wrap="square" rtlCol="0">
            <a:spAutoFit/>
          </a:bodyPr>
          <a:lstStyle/>
          <a:p>
            <a:r>
              <a:rPr lang="en-US" sz="5401" dirty="0">
                <a:solidFill>
                  <a:schemeClr val="bg1">
                    <a:lumMod val="50000"/>
                  </a:schemeClr>
                </a:solidFill>
              </a:rPr>
              <a:t>“</a:t>
            </a:r>
          </a:p>
        </p:txBody>
      </p:sp>
      <p:sp>
        <p:nvSpPr>
          <p:cNvPr id="4" name="Rectangle 3">
            <a:extLst>
              <a:ext uri="{FF2B5EF4-FFF2-40B4-BE49-F238E27FC236}">
                <a16:creationId xmlns:a16="http://schemas.microsoft.com/office/drawing/2014/main" id="{A72832DF-C30F-3C40-863C-0D90485D778B}"/>
              </a:ext>
            </a:extLst>
          </p:cNvPr>
          <p:cNvSpPr/>
          <p:nvPr/>
        </p:nvSpPr>
        <p:spPr>
          <a:xfrm>
            <a:off x="121114" y="5831571"/>
            <a:ext cx="1556297" cy="787232"/>
          </a:xfrm>
          <a:prstGeom prst="rect">
            <a:avLst/>
          </a:prstGeom>
          <a:solidFill>
            <a:srgbClr val="3C3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9" name="Rectangle 8">
            <a:extLst>
              <a:ext uri="{FF2B5EF4-FFF2-40B4-BE49-F238E27FC236}">
                <a16:creationId xmlns:a16="http://schemas.microsoft.com/office/drawing/2014/main" id="{69590078-13D7-0841-9FE1-8507B4C53525}"/>
              </a:ext>
            </a:extLst>
          </p:cNvPr>
          <p:cNvSpPr/>
          <p:nvPr/>
        </p:nvSpPr>
        <p:spPr>
          <a:xfrm>
            <a:off x="2363470" y="69557"/>
            <a:ext cx="4547777" cy="11626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pic>
        <p:nvPicPr>
          <p:cNvPr id="13" name="Picture 12">
            <a:extLst>
              <a:ext uri="{FF2B5EF4-FFF2-40B4-BE49-F238E27FC236}">
                <a16:creationId xmlns:a16="http://schemas.microsoft.com/office/drawing/2014/main" id="{A887C98C-D7CB-6844-A5A9-0DC655D42524}"/>
              </a:ext>
            </a:extLst>
          </p:cNvPr>
          <p:cNvPicPr>
            <a:picLocks noChangeAspect="1"/>
          </p:cNvPicPr>
          <p:nvPr/>
        </p:nvPicPr>
        <p:blipFill>
          <a:blip r:embed="rId4"/>
          <a:stretch>
            <a:fillRect/>
          </a:stretch>
        </p:blipFill>
        <p:spPr>
          <a:xfrm>
            <a:off x="10492640" y="6089900"/>
            <a:ext cx="1621652" cy="763283"/>
          </a:xfrm>
          <a:prstGeom prst="rect">
            <a:avLst/>
          </a:prstGeom>
        </p:spPr>
      </p:pic>
      <p:grpSp>
        <p:nvGrpSpPr>
          <p:cNvPr id="21" name="Group 20">
            <a:extLst>
              <a:ext uri="{FF2B5EF4-FFF2-40B4-BE49-F238E27FC236}">
                <a16:creationId xmlns:a16="http://schemas.microsoft.com/office/drawing/2014/main" id="{3935487E-0A53-694C-A262-48E3D0CB6677}"/>
              </a:ext>
            </a:extLst>
          </p:cNvPr>
          <p:cNvGrpSpPr/>
          <p:nvPr/>
        </p:nvGrpSpPr>
        <p:grpSpPr>
          <a:xfrm>
            <a:off x="983812" y="189168"/>
            <a:ext cx="4009481" cy="1294180"/>
            <a:chOff x="643591" y="389286"/>
            <a:chExt cx="4009481" cy="1294180"/>
          </a:xfrm>
        </p:grpSpPr>
        <p:sp>
          <p:nvSpPr>
            <p:cNvPr id="11" name="TextBox 10">
              <a:extLst>
                <a:ext uri="{FF2B5EF4-FFF2-40B4-BE49-F238E27FC236}">
                  <a16:creationId xmlns:a16="http://schemas.microsoft.com/office/drawing/2014/main" id="{2F8F8548-1476-8044-B2AA-BBED45FBBFBF}"/>
                </a:ext>
              </a:extLst>
            </p:cNvPr>
            <p:cNvSpPr txBox="1"/>
            <p:nvPr/>
          </p:nvSpPr>
          <p:spPr>
            <a:xfrm>
              <a:off x="643591" y="389286"/>
              <a:ext cx="3911430" cy="523220"/>
            </a:xfrm>
            <a:prstGeom prst="rect">
              <a:avLst/>
            </a:prstGeom>
            <a:noFill/>
          </p:spPr>
          <p:txBody>
            <a:bodyPr wrap="square" rtlCol="0">
              <a:spAutoFit/>
            </a:bodyPr>
            <a:lstStyle/>
            <a:p>
              <a:pPr algn="r"/>
              <a:r>
                <a:rPr lang="en-US" sz="2800" b="1" kern="700" spc="-100" dirty="0">
                  <a:latin typeface="Avenir Black" panose="02000503020000020003" pitchFamily="2" charset="0"/>
                </a:rPr>
                <a:t>A Positive Youth</a:t>
              </a:r>
            </a:p>
          </p:txBody>
        </p:sp>
        <p:sp>
          <p:nvSpPr>
            <p:cNvPr id="12" name="TextBox 11">
              <a:extLst>
                <a:ext uri="{FF2B5EF4-FFF2-40B4-BE49-F238E27FC236}">
                  <a16:creationId xmlns:a16="http://schemas.microsoft.com/office/drawing/2014/main" id="{CD415B9B-7D7B-784A-8F5E-EB65A6C6A671}"/>
                </a:ext>
              </a:extLst>
            </p:cNvPr>
            <p:cNvSpPr txBox="1"/>
            <p:nvPr/>
          </p:nvSpPr>
          <p:spPr>
            <a:xfrm>
              <a:off x="643591" y="749565"/>
              <a:ext cx="3911430" cy="584775"/>
            </a:xfrm>
            <a:prstGeom prst="rect">
              <a:avLst/>
            </a:prstGeom>
            <a:noFill/>
          </p:spPr>
          <p:txBody>
            <a:bodyPr wrap="square" rtlCol="0">
              <a:spAutoFit/>
            </a:bodyPr>
            <a:lstStyle/>
            <a:p>
              <a:pPr algn="r"/>
              <a:r>
                <a:rPr lang="en-US" sz="3200" kern="700" dirty="0">
                  <a:solidFill>
                    <a:srgbClr val="57A7B5"/>
                  </a:solidFill>
                  <a:latin typeface="Avenir Light" panose="020B0402020203020204" pitchFamily="34" charset="77"/>
                </a:rPr>
                <a:t>Justice System</a:t>
              </a:r>
            </a:p>
          </p:txBody>
        </p:sp>
        <p:cxnSp>
          <p:nvCxnSpPr>
            <p:cNvPr id="15" name="Straight Connector 14">
              <a:extLst>
                <a:ext uri="{FF2B5EF4-FFF2-40B4-BE49-F238E27FC236}">
                  <a16:creationId xmlns:a16="http://schemas.microsoft.com/office/drawing/2014/main" id="{F470122E-BC9D-3843-9502-17890D62E330}"/>
                </a:ext>
              </a:extLst>
            </p:cNvPr>
            <p:cNvCxnSpPr>
              <a:cxnSpLocks/>
            </p:cNvCxnSpPr>
            <p:nvPr/>
          </p:nvCxnSpPr>
          <p:spPr>
            <a:xfrm>
              <a:off x="4653072" y="413510"/>
              <a:ext cx="0" cy="126995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358602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6325E1B-51CC-5242-8A4E-06F5E142A013}"/>
              </a:ext>
            </a:extLst>
          </p:cNvPr>
          <p:cNvSpPr txBox="1"/>
          <p:nvPr/>
        </p:nvSpPr>
        <p:spPr>
          <a:xfrm>
            <a:off x="1640242" y="281753"/>
            <a:ext cx="2389205" cy="400110"/>
          </a:xfrm>
          <a:prstGeom prst="rect">
            <a:avLst/>
          </a:prstGeom>
          <a:noFill/>
        </p:spPr>
        <p:txBody>
          <a:bodyPr wrap="square" rtlCol="0">
            <a:spAutoFit/>
          </a:bodyPr>
          <a:lstStyle/>
          <a:p>
            <a:r>
              <a:rPr lang="en-US" sz="2000" b="1" kern="700" spc="-100" dirty="0">
                <a:latin typeface="Avenir Black" panose="02000503020000020003" pitchFamily="2" charset="0"/>
              </a:rPr>
              <a:t>A Positive Youth</a:t>
            </a:r>
          </a:p>
        </p:txBody>
      </p:sp>
      <p:sp>
        <p:nvSpPr>
          <p:cNvPr id="6" name="TextBox 5">
            <a:extLst>
              <a:ext uri="{FF2B5EF4-FFF2-40B4-BE49-F238E27FC236}">
                <a16:creationId xmlns:a16="http://schemas.microsoft.com/office/drawing/2014/main" id="{4372249F-48F6-5F4A-B9B4-C7CCA1158783}"/>
              </a:ext>
            </a:extLst>
          </p:cNvPr>
          <p:cNvSpPr txBox="1"/>
          <p:nvPr/>
        </p:nvSpPr>
        <p:spPr>
          <a:xfrm>
            <a:off x="1640244" y="506734"/>
            <a:ext cx="2469801" cy="461665"/>
          </a:xfrm>
          <a:prstGeom prst="rect">
            <a:avLst/>
          </a:prstGeom>
          <a:noFill/>
        </p:spPr>
        <p:txBody>
          <a:bodyPr wrap="square" rtlCol="0">
            <a:spAutoFit/>
          </a:bodyPr>
          <a:lstStyle/>
          <a:p>
            <a:r>
              <a:rPr lang="en-US" sz="2400" kern="700" spc="-100" dirty="0">
                <a:solidFill>
                  <a:srgbClr val="57A7B5"/>
                </a:solidFill>
                <a:latin typeface="Avenir Light" panose="020B0402020203020204" pitchFamily="34" charset="77"/>
              </a:rPr>
              <a:t>Justice System</a:t>
            </a:r>
          </a:p>
        </p:txBody>
      </p:sp>
      <p:pic>
        <p:nvPicPr>
          <p:cNvPr id="8" name="Picture 7">
            <a:extLst>
              <a:ext uri="{FF2B5EF4-FFF2-40B4-BE49-F238E27FC236}">
                <a16:creationId xmlns:a16="http://schemas.microsoft.com/office/drawing/2014/main" id="{D8EBFB7D-99B7-3C4C-87AD-0DEEFFA5D08B}"/>
              </a:ext>
            </a:extLst>
          </p:cNvPr>
          <p:cNvPicPr>
            <a:picLocks noChangeAspect="1"/>
          </p:cNvPicPr>
          <p:nvPr/>
        </p:nvPicPr>
        <p:blipFill>
          <a:blip r:embed="rId3"/>
          <a:stretch>
            <a:fillRect/>
          </a:stretch>
        </p:blipFill>
        <p:spPr>
          <a:xfrm>
            <a:off x="435558" y="296407"/>
            <a:ext cx="1074532" cy="555175"/>
          </a:xfrm>
          <a:prstGeom prst="rect">
            <a:avLst/>
          </a:prstGeom>
        </p:spPr>
      </p:pic>
      <p:cxnSp>
        <p:nvCxnSpPr>
          <p:cNvPr id="10" name="Straight Connector 9">
            <a:extLst>
              <a:ext uri="{FF2B5EF4-FFF2-40B4-BE49-F238E27FC236}">
                <a16:creationId xmlns:a16="http://schemas.microsoft.com/office/drawing/2014/main" id="{85262004-9AA5-7F4D-917E-DE5005146493}"/>
              </a:ext>
            </a:extLst>
          </p:cNvPr>
          <p:cNvCxnSpPr/>
          <p:nvPr/>
        </p:nvCxnSpPr>
        <p:spPr>
          <a:xfrm>
            <a:off x="435559" y="5906860"/>
            <a:ext cx="3926543" cy="0"/>
          </a:xfrm>
          <a:prstGeom prst="line">
            <a:avLst/>
          </a:prstGeom>
          <a:ln>
            <a:solidFill>
              <a:schemeClr val="tx1">
                <a:alpha val="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37C077D-8E19-B24D-88AA-5A67511444E5}"/>
              </a:ext>
            </a:extLst>
          </p:cNvPr>
          <p:cNvCxnSpPr>
            <a:cxnSpLocks/>
          </p:cNvCxnSpPr>
          <p:nvPr/>
        </p:nvCxnSpPr>
        <p:spPr>
          <a:xfrm>
            <a:off x="0" y="1059987"/>
            <a:ext cx="12192000" cy="0"/>
          </a:xfrm>
          <a:prstGeom prst="line">
            <a:avLst/>
          </a:prstGeom>
          <a:ln w="15875">
            <a:solidFill>
              <a:srgbClr val="57A7B5"/>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8E0C2315-2391-4240-9ACD-51E67DEC437F}"/>
              </a:ext>
            </a:extLst>
          </p:cNvPr>
          <p:cNvSpPr/>
          <p:nvPr/>
        </p:nvSpPr>
        <p:spPr>
          <a:xfrm>
            <a:off x="0" y="6634719"/>
            <a:ext cx="12192000" cy="223284"/>
          </a:xfrm>
          <a:prstGeom prst="rect">
            <a:avLst/>
          </a:prstGeom>
          <a:solidFill>
            <a:srgbClr val="57A7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34" name="Rectangle 33">
            <a:extLst>
              <a:ext uri="{FF2B5EF4-FFF2-40B4-BE49-F238E27FC236}">
                <a16:creationId xmlns:a16="http://schemas.microsoft.com/office/drawing/2014/main" id="{5291FFF5-511B-3B4E-BAD5-039F5F978DBA}"/>
              </a:ext>
            </a:extLst>
          </p:cNvPr>
          <p:cNvSpPr/>
          <p:nvPr/>
        </p:nvSpPr>
        <p:spPr>
          <a:xfrm>
            <a:off x="0" y="2"/>
            <a:ext cx="12192000" cy="177321"/>
          </a:xfrm>
          <a:prstGeom prst="rect">
            <a:avLst/>
          </a:prstGeom>
          <a:solidFill>
            <a:srgbClr val="57A7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cxnSp>
        <p:nvCxnSpPr>
          <p:cNvPr id="23" name="Straight Connector 22">
            <a:extLst>
              <a:ext uri="{FF2B5EF4-FFF2-40B4-BE49-F238E27FC236}">
                <a16:creationId xmlns:a16="http://schemas.microsoft.com/office/drawing/2014/main" id="{6B9E9A71-0AB3-3F4F-BAA8-8CB3A3F378CD}"/>
              </a:ext>
            </a:extLst>
          </p:cNvPr>
          <p:cNvCxnSpPr/>
          <p:nvPr/>
        </p:nvCxnSpPr>
        <p:spPr>
          <a:xfrm>
            <a:off x="1601039" y="323202"/>
            <a:ext cx="0" cy="555175"/>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47DB64FB-FFB4-2F4F-9EAD-A0E37E37BCBB}"/>
              </a:ext>
            </a:extLst>
          </p:cNvPr>
          <p:cNvSpPr/>
          <p:nvPr/>
        </p:nvSpPr>
        <p:spPr>
          <a:xfrm>
            <a:off x="682052" y="3282759"/>
            <a:ext cx="3427989" cy="1755096"/>
          </a:xfrm>
          <a:prstGeom prst="rect">
            <a:avLst/>
          </a:prstGeom>
        </p:spPr>
        <p:txBody>
          <a:bodyPr wrap="square">
            <a:spAutoFit/>
          </a:bodyPr>
          <a:lstStyle/>
          <a:p>
            <a:r>
              <a:rPr lang="en-US" sz="1801" dirty="0"/>
              <a:t>When the first juvenile court was established in 1899, </a:t>
            </a:r>
            <a:r>
              <a:rPr lang="en-US" sz="1801" dirty="0">
                <a:solidFill>
                  <a:srgbClr val="C00000"/>
                </a:solidFill>
              </a:rPr>
              <a:t>its purpose </a:t>
            </a:r>
            <a:r>
              <a:rPr lang="en-US" sz="1801" i="1" dirty="0">
                <a:solidFill>
                  <a:srgbClr val="C00000"/>
                </a:solidFill>
              </a:rPr>
              <a:t>was to create a system separate from the criminal court to meet youth needs rather than punish their acts</a:t>
            </a:r>
            <a:r>
              <a:rPr lang="en-US" sz="1801" i="1" dirty="0"/>
              <a:t>.</a:t>
            </a:r>
          </a:p>
        </p:txBody>
      </p:sp>
      <p:sp>
        <p:nvSpPr>
          <p:cNvPr id="3" name="TextBox 2">
            <a:extLst>
              <a:ext uri="{FF2B5EF4-FFF2-40B4-BE49-F238E27FC236}">
                <a16:creationId xmlns:a16="http://schemas.microsoft.com/office/drawing/2014/main" id="{35074A73-22A9-D64B-84C5-75C31174A37E}"/>
              </a:ext>
            </a:extLst>
          </p:cNvPr>
          <p:cNvSpPr txBox="1"/>
          <p:nvPr/>
        </p:nvSpPr>
        <p:spPr>
          <a:xfrm>
            <a:off x="682053" y="1914301"/>
            <a:ext cx="1875835" cy="1108124"/>
          </a:xfrm>
          <a:prstGeom prst="rect">
            <a:avLst/>
          </a:prstGeom>
          <a:noFill/>
        </p:spPr>
        <p:txBody>
          <a:bodyPr wrap="none" rtlCol="0">
            <a:spAutoFit/>
          </a:bodyPr>
          <a:lstStyle/>
          <a:p>
            <a:r>
              <a:rPr lang="en-US" sz="6601" dirty="0">
                <a:latin typeface="Impact" panose="020B0806030902050204" pitchFamily="34" charset="0"/>
              </a:rPr>
              <a:t>1899</a:t>
            </a:r>
          </a:p>
        </p:txBody>
      </p:sp>
      <p:pic>
        <p:nvPicPr>
          <p:cNvPr id="9" name="Picture 8">
            <a:extLst>
              <a:ext uri="{FF2B5EF4-FFF2-40B4-BE49-F238E27FC236}">
                <a16:creationId xmlns:a16="http://schemas.microsoft.com/office/drawing/2014/main" id="{63DE9DED-8490-B34A-BB00-9D224FD81F67}"/>
              </a:ext>
            </a:extLst>
          </p:cNvPr>
          <p:cNvPicPr>
            <a:picLocks noChangeAspect="1"/>
          </p:cNvPicPr>
          <p:nvPr/>
        </p:nvPicPr>
        <p:blipFill>
          <a:blip r:embed="rId4"/>
          <a:stretch>
            <a:fillRect/>
          </a:stretch>
        </p:blipFill>
        <p:spPr>
          <a:xfrm>
            <a:off x="2519295" y="1901855"/>
            <a:ext cx="1103307" cy="1032763"/>
          </a:xfrm>
          <a:prstGeom prst="rect">
            <a:avLst/>
          </a:prstGeom>
        </p:spPr>
      </p:pic>
      <p:cxnSp>
        <p:nvCxnSpPr>
          <p:cNvPr id="16" name="Straight Connector 15">
            <a:extLst>
              <a:ext uri="{FF2B5EF4-FFF2-40B4-BE49-F238E27FC236}">
                <a16:creationId xmlns:a16="http://schemas.microsoft.com/office/drawing/2014/main" id="{7F0963F1-AA2B-D541-A320-127141442AAE}"/>
              </a:ext>
            </a:extLst>
          </p:cNvPr>
          <p:cNvCxnSpPr/>
          <p:nvPr/>
        </p:nvCxnSpPr>
        <p:spPr>
          <a:xfrm>
            <a:off x="682055" y="3095469"/>
            <a:ext cx="3170420" cy="0"/>
          </a:xfrm>
          <a:prstGeom prst="line">
            <a:avLst/>
          </a:prstGeom>
          <a:ln w="698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6" name="Group 25">
            <a:extLst>
              <a:ext uri="{FF2B5EF4-FFF2-40B4-BE49-F238E27FC236}">
                <a16:creationId xmlns:a16="http://schemas.microsoft.com/office/drawing/2014/main" id="{0E11684B-D1BD-DA4A-BE00-0214220CC875}"/>
              </a:ext>
            </a:extLst>
          </p:cNvPr>
          <p:cNvGrpSpPr/>
          <p:nvPr/>
        </p:nvGrpSpPr>
        <p:grpSpPr>
          <a:xfrm>
            <a:off x="5111087" y="1611177"/>
            <a:ext cx="6163691" cy="1323439"/>
            <a:chOff x="5545538" y="1613899"/>
            <a:chExt cx="6163690" cy="1323438"/>
          </a:xfrm>
        </p:grpSpPr>
        <p:sp>
          <p:nvSpPr>
            <p:cNvPr id="18" name="Rectangle 17">
              <a:extLst>
                <a:ext uri="{FF2B5EF4-FFF2-40B4-BE49-F238E27FC236}">
                  <a16:creationId xmlns:a16="http://schemas.microsoft.com/office/drawing/2014/main" id="{CA432503-F9DC-B346-BE49-EEC8152DEF94}"/>
                </a:ext>
              </a:extLst>
            </p:cNvPr>
            <p:cNvSpPr/>
            <p:nvPr/>
          </p:nvSpPr>
          <p:spPr>
            <a:xfrm>
              <a:off x="6564683" y="1613899"/>
              <a:ext cx="5144545" cy="1323438"/>
            </a:xfrm>
            <a:prstGeom prst="rect">
              <a:avLst/>
            </a:prstGeom>
          </p:spPr>
          <p:txBody>
            <a:bodyPr wrap="square">
              <a:spAutoFit/>
            </a:bodyPr>
            <a:lstStyle/>
            <a:p>
              <a:r>
                <a:rPr lang="en-US" sz="2000" dirty="0"/>
                <a:t>Overwhelming evidence shows that involvement in the juvenile justice system in and of itself </a:t>
              </a:r>
              <a:r>
                <a:rPr lang="en-US" sz="2000" b="1" dirty="0"/>
                <a:t>produces negative outcomes for young people.</a:t>
              </a:r>
            </a:p>
          </p:txBody>
        </p:sp>
        <p:grpSp>
          <p:nvGrpSpPr>
            <p:cNvPr id="22" name="Group 21">
              <a:extLst>
                <a:ext uri="{FF2B5EF4-FFF2-40B4-BE49-F238E27FC236}">
                  <a16:creationId xmlns:a16="http://schemas.microsoft.com/office/drawing/2014/main" id="{EA4E8141-AFC3-FB4B-97DD-FBACDA21ACD5}"/>
                </a:ext>
              </a:extLst>
            </p:cNvPr>
            <p:cNvGrpSpPr/>
            <p:nvPr/>
          </p:nvGrpSpPr>
          <p:grpSpPr>
            <a:xfrm>
              <a:off x="5545538" y="1731076"/>
              <a:ext cx="693304" cy="693304"/>
              <a:chOff x="5545538" y="1731076"/>
              <a:chExt cx="693304" cy="693304"/>
            </a:xfrm>
          </p:grpSpPr>
          <p:pic>
            <p:nvPicPr>
              <p:cNvPr id="21" name="Picture 20">
                <a:extLst>
                  <a:ext uri="{FF2B5EF4-FFF2-40B4-BE49-F238E27FC236}">
                    <a16:creationId xmlns:a16="http://schemas.microsoft.com/office/drawing/2014/main" id="{8D696ADD-E63C-A544-8206-D691BEE7AE91}"/>
                  </a:ext>
                </a:extLst>
              </p:cNvPr>
              <p:cNvPicPr>
                <a:picLocks noChangeAspect="1"/>
              </p:cNvPicPr>
              <p:nvPr/>
            </p:nvPicPr>
            <p:blipFill>
              <a:blip r:embed="rId5"/>
              <a:stretch>
                <a:fillRect/>
              </a:stretch>
            </p:blipFill>
            <p:spPr>
              <a:xfrm>
                <a:off x="5639108" y="1805338"/>
                <a:ext cx="506164" cy="519407"/>
              </a:xfrm>
              <a:prstGeom prst="rect">
                <a:avLst/>
              </a:prstGeom>
            </p:spPr>
          </p:pic>
          <p:sp>
            <p:nvSpPr>
              <p:cNvPr id="42" name="Oval 41">
                <a:extLst>
                  <a:ext uri="{FF2B5EF4-FFF2-40B4-BE49-F238E27FC236}">
                    <a16:creationId xmlns:a16="http://schemas.microsoft.com/office/drawing/2014/main" id="{8FDAA3D5-EC2B-DB4B-B0B7-EEF3D7E7A1B1}"/>
                  </a:ext>
                </a:extLst>
              </p:cNvPr>
              <p:cNvSpPr/>
              <p:nvPr/>
            </p:nvSpPr>
            <p:spPr>
              <a:xfrm>
                <a:off x="5545538" y="1731076"/>
                <a:ext cx="693304" cy="69330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grpSp>
      </p:grpSp>
      <p:grpSp>
        <p:nvGrpSpPr>
          <p:cNvPr id="30" name="Group 29">
            <a:extLst>
              <a:ext uri="{FF2B5EF4-FFF2-40B4-BE49-F238E27FC236}">
                <a16:creationId xmlns:a16="http://schemas.microsoft.com/office/drawing/2014/main" id="{F951AA61-C932-754A-B597-F14F77238E9D}"/>
              </a:ext>
            </a:extLst>
          </p:cNvPr>
          <p:cNvGrpSpPr/>
          <p:nvPr/>
        </p:nvGrpSpPr>
        <p:grpSpPr>
          <a:xfrm>
            <a:off x="5074408" y="3685467"/>
            <a:ext cx="6166139" cy="2216119"/>
            <a:chOff x="5074406" y="3685465"/>
            <a:chExt cx="6166139" cy="2216119"/>
          </a:xfrm>
        </p:grpSpPr>
        <p:pic>
          <p:nvPicPr>
            <p:cNvPr id="48" name="Picture 47">
              <a:extLst>
                <a:ext uri="{FF2B5EF4-FFF2-40B4-BE49-F238E27FC236}">
                  <a16:creationId xmlns:a16="http://schemas.microsoft.com/office/drawing/2014/main" id="{EF0B0AA9-28FA-8648-BFD5-905DCD4C21A8}"/>
                </a:ext>
              </a:extLst>
            </p:cNvPr>
            <p:cNvPicPr>
              <a:picLocks noChangeAspect="1"/>
            </p:cNvPicPr>
            <p:nvPr/>
          </p:nvPicPr>
          <p:blipFill>
            <a:blip r:embed="rId6">
              <a:duotone>
                <a:schemeClr val="accent5">
                  <a:shade val="45000"/>
                  <a:satMod val="135000"/>
                </a:schemeClr>
                <a:prstClr val="white"/>
              </a:duotone>
            </a:blip>
            <a:stretch>
              <a:fillRect/>
            </a:stretch>
          </p:blipFill>
          <p:spPr>
            <a:xfrm>
              <a:off x="5111087" y="4099440"/>
              <a:ext cx="555761" cy="537132"/>
            </a:xfrm>
            <a:prstGeom prst="rect">
              <a:avLst/>
            </a:prstGeom>
          </p:spPr>
        </p:pic>
        <p:sp>
          <p:nvSpPr>
            <p:cNvPr id="39" name="Oval 38">
              <a:extLst>
                <a:ext uri="{FF2B5EF4-FFF2-40B4-BE49-F238E27FC236}">
                  <a16:creationId xmlns:a16="http://schemas.microsoft.com/office/drawing/2014/main" id="{5B767679-293E-7340-A374-C62FF0D48210}"/>
                </a:ext>
              </a:extLst>
            </p:cNvPr>
            <p:cNvSpPr/>
            <p:nvPr/>
          </p:nvSpPr>
          <p:spPr>
            <a:xfrm>
              <a:off x="5074406" y="4041005"/>
              <a:ext cx="693304" cy="693304"/>
            </a:xfrm>
            <a:prstGeom prst="ellipse">
              <a:avLst/>
            </a:prstGeom>
            <a:noFill/>
            <a:ln>
              <a:solidFill>
                <a:srgbClr val="2E6C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28" name="Rectangle 27">
              <a:extLst>
                <a:ext uri="{FF2B5EF4-FFF2-40B4-BE49-F238E27FC236}">
                  <a16:creationId xmlns:a16="http://schemas.microsoft.com/office/drawing/2014/main" id="{B92C7A65-8927-8B47-A118-14A024ADFBF4}"/>
                </a:ext>
              </a:extLst>
            </p:cNvPr>
            <p:cNvSpPr/>
            <p:nvPr/>
          </p:nvSpPr>
          <p:spPr>
            <a:xfrm>
              <a:off x="6095999" y="3685465"/>
              <a:ext cx="5144546" cy="2216119"/>
            </a:xfrm>
            <a:prstGeom prst="rect">
              <a:avLst/>
            </a:prstGeom>
          </p:spPr>
          <p:txBody>
            <a:bodyPr wrap="square">
              <a:spAutoFit/>
            </a:bodyPr>
            <a:lstStyle/>
            <a:p>
              <a:r>
                <a:rPr lang="en-US" sz="1801" dirty="0"/>
                <a:t>With reform efforts moving in the right direction, </a:t>
              </a:r>
              <a:r>
                <a:rPr lang="en-US" sz="2400" b="1" dirty="0">
                  <a:solidFill>
                    <a:srgbClr val="2E6CA4"/>
                  </a:solidFill>
                  <a:latin typeface="Avenir Black" panose="02000503020000020003" pitchFamily="2" charset="0"/>
                </a:rPr>
                <a:t>how do we establish a juvenile justice system that reflects the original intentions of the juvenile court, and provide the kind of support and guidance our youth deserve. </a:t>
              </a:r>
            </a:p>
          </p:txBody>
        </p:sp>
      </p:grpSp>
    </p:spTree>
    <p:extLst>
      <p:ext uri="{BB962C8B-B14F-4D97-AF65-F5344CB8AC3E}">
        <p14:creationId xmlns:p14="http://schemas.microsoft.com/office/powerpoint/2010/main" val="1673334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1+#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additive="base">
                                        <p:cTn id="13" dur="500" fill="hold"/>
                                        <p:tgtEl>
                                          <p:spTgt spid="30"/>
                                        </p:tgtEl>
                                        <p:attrNameLst>
                                          <p:attrName>ppt_x</p:attrName>
                                        </p:attrNameLst>
                                      </p:cBhvr>
                                      <p:tavLst>
                                        <p:tav tm="0">
                                          <p:val>
                                            <p:strVal val="1+#ppt_w/2"/>
                                          </p:val>
                                        </p:tav>
                                        <p:tav tm="100000">
                                          <p:val>
                                            <p:strVal val="#ppt_x"/>
                                          </p:val>
                                        </p:tav>
                                      </p:tavLst>
                                    </p:anim>
                                    <p:anim calcmode="lin" valueType="num">
                                      <p:cBhvr additive="base">
                                        <p:cTn id="14"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6325E1B-51CC-5242-8A4E-06F5E142A013}"/>
              </a:ext>
            </a:extLst>
          </p:cNvPr>
          <p:cNvSpPr txBox="1"/>
          <p:nvPr/>
        </p:nvSpPr>
        <p:spPr>
          <a:xfrm>
            <a:off x="1640242" y="281753"/>
            <a:ext cx="2389205" cy="400110"/>
          </a:xfrm>
          <a:prstGeom prst="rect">
            <a:avLst/>
          </a:prstGeom>
          <a:noFill/>
        </p:spPr>
        <p:txBody>
          <a:bodyPr wrap="square" rtlCol="0">
            <a:spAutoFit/>
          </a:bodyPr>
          <a:lstStyle/>
          <a:p>
            <a:r>
              <a:rPr lang="en-US" sz="2000" b="1" kern="700" spc="-100" dirty="0">
                <a:latin typeface="Avenir Black" panose="02000503020000020003" pitchFamily="2" charset="0"/>
              </a:rPr>
              <a:t>A Positive Youth</a:t>
            </a:r>
          </a:p>
        </p:txBody>
      </p:sp>
      <p:sp>
        <p:nvSpPr>
          <p:cNvPr id="6" name="TextBox 5">
            <a:extLst>
              <a:ext uri="{FF2B5EF4-FFF2-40B4-BE49-F238E27FC236}">
                <a16:creationId xmlns:a16="http://schemas.microsoft.com/office/drawing/2014/main" id="{4372249F-48F6-5F4A-B9B4-C7CCA1158783}"/>
              </a:ext>
            </a:extLst>
          </p:cNvPr>
          <p:cNvSpPr txBox="1"/>
          <p:nvPr/>
        </p:nvSpPr>
        <p:spPr>
          <a:xfrm>
            <a:off x="1640244" y="506734"/>
            <a:ext cx="2469801" cy="461665"/>
          </a:xfrm>
          <a:prstGeom prst="rect">
            <a:avLst/>
          </a:prstGeom>
          <a:noFill/>
        </p:spPr>
        <p:txBody>
          <a:bodyPr wrap="square" rtlCol="0">
            <a:spAutoFit/>
          </a:bodyPr>
          <a:lstStyle/>
          <a:p>
            <a:r>
              <a:rPr lang="en-US" sz="2400" kern="700" spc="-100" dirty="0">
                <a:solidFill>
                  <a:srgbClr val="57A7B5"/>
                </a:solidFill>
                <a:latin typeface="Avenir Light" panose="020B0402020203020204" pitchFamily="34" charset="77"/>
              </a:rPr>
              <a:t>Justice System</a:t>
            </a:r>
          </a:p>
        </p:txBody>
      </p:sp>
      <p:pic>
        <p:nvPicPr>
          <p:cNvPr id="8" name="Picture 7">
            <a:extLst>
              <a:ext uri="{FF2B5EF4-FFF2-40B4-BE49-F238E27FC236}">
                <a16:creationId xmlns:a16="http://schemas.microsoft.com/office/drawing/2014/main" id="{D8EBFB7D-99B7-3C4C-87AD-0DEEFFA5D08B}"/>
              </a:ext>
            </a:extLst>
          </p:cNvPr>
          <p:cNvPicPr>
            <a:picLocks noChangeAspect="1"/>
          </p:cNvPicPr>
          <p:nvPr/>
        </p:nvPicPr>
        <p:blipFill>
          <a:blip r:embed="rId3"/>
          <a:stretch>
            <a:fillRect/>
          </a:stretch>
        </p:blipFill>
        <p:spPr>
          <a:xfrm>
            <a:off x="435558" y="296407"/>
            <a:ext cx="1074532" cy="555175"/>
          </a:xfrm>
          <a:prstGeom prst="rect">
            <a:avLst/>
          </a:prstGeom>
        </p:spPr>
      </p:pic>
      <p:cxnSp>
        <p:nvCxnSpPr>
          <p:cNvPr id="10" name="Straight Connector 9">
            <a:extLst>
              <a:ext uri="{FF2B5EF4-FFF2-40B4-BE49-F238E27FC236}">
                <a16:creationId xmlns:a16="http://schemas.microsoft.com/office/drawing/2014/main" id="{85262004-9AA5-7F4D-917E-DE5005146493}"/>
              </a:ext>
            </a:extLst>
          </p:cNvPr>
          <p:cNvCxnSpPr/>
          <p:nvPr/>
        </p:nvCxnSpPr>
        <p:spPr>
          <a:xfrm>
            <a:off x="435559" y="5906860"/>
            <a:ext cx="3926543" cy="0"/>
          </a:xfrm>
          <a:prstGeom prst="line">
            <a:avLst/>
          </a:prstGeom>
          <a:ln>
            <a:solidFill>
              <a:schemeClr val="tx1">
                <a:alpha val="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37C077D-8E19-B24D-88AA-5A67511444E5}"/>
              </a:ext>
            </a:extLst>
          </p:cNvPr>
          <p:cNvCxnSpPr>
            <a:cxnSpLocks/>
          </p:cNvCxnSpPr>
          <p:nvPr/>
        </p:nvCxnSpPr>
        <p:spPr>
          <a:xfrm>
            <a:off x="0" y="1059987"/>
            <a:ext cx="12192000" cy="0"/>
          </a:xfrm>
          <a:prstGeom prst="line">
            <a:avLst/>
          </a:prstGeom>
          <a:ln w="15875">
            <a:solidFill>
              <a:srgbClr val="57A7B5"/>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8E0C2315-2391-4240-9ACD-51E67DEC437F}"/>
              </a:ext>
            </a:extLst>
          </p:cNvPr>
          <p:cNvSpPr/>
          <p:nvPr/>
        </p:nvSpPr>
        <p:spPr>
          <a:xfrm>
            <a:off x="0" y="6634719"/>
            <a:ext cx="12192000" cy="223284"/>
          </a:xfrm>
          <a:prstGeom prst="rect">
            <a:avLst/>
          </a:prstGeom>
          <a:solidFill>
            <a:srgbClr val="57A7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34" name="Rectangle 33">
            <a:extLst>
              <a:ext uri="{FF2B5EF4-FFF2-40B4-BE49-F238E27FC236}">
                <a16:creationId xmlns:a16="http://schemas.microsoft.com/office/drawing/2014/main" id="{5291FFF5-511B-3B4E-BAD5-039F5F978DBA}"/>
              </a:ext>
            </a:extLst>
          </p:cNvPr>
          <p:cNvSpPr/>
          <p:nvPr/>
        </p:nvSpPr>
        <p:spPr>
          <a:xfrm>
            <a:off x="0" y="2"/>
            <a:ext cx="12192000" cy="177321"/>
          </a:xfrm>
          <a:prstGeom prst="rect">
            <a:avLst/>
          </a:prstGeom>
          <a:solidFill>
            <a:srgbClr val="57A7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cxnSp>
        <p:nvCxnSpPr>
          <p:cNvPr id="23" name="Straight Connector 22">
            <a:extLst>
              <a:ext uri="{FF2B5EF4-FFF2-40B4-BE49-F238E27FC236}">
                <a16:creationId xmlns:a16="http://schemas.microsoft.com/office/drawing/2014/main" id="{6B9E9A71-0AB3-3F4F-BAA8-8CB3A3F378CD}"/>
              </a:ext>
            </a:extLst>
          </p:cNvPr>
          <p:cNvCxnSpPr/>
          <p:nvPr/>
        </p:nvCxnSpPr>
        <p:spPr>
          <a:xfrm>
            <a:off x="1601039" y="323202"/>
            <a:ext cx="0" cy="555175"/>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5" name="Group 34">
            <a:extLst>
              <a:ext uri="{FF2B5EF4-FFF2-40B4-BE49-F238E27FC236}">
                <a16:creationId xmlns:a16="http://schemas.microsoft.com/office/drawing/2014/main" id="{69EA91C1-C572-DE40-90E9-17D9E33CA143}"/>
              </a:ext>
            </a:extLst>
          </p:cNvPr>
          <p:cNvGrpSpPr/>
          <p:nvPr/>
        </p:nvGrpSpPr>
        <p:grpSpPr>
          <a:xfrm>
            <a:off x="682052" y="1328367"/>
            <a:ext cx="10617200" cy="1377635"/>
            <a:chOff x="682052" y="1328368"/>
            <a:chExt cx="10617200" cy="1377634"/>
          </a:xfrm>
        </p:grpSpPr>
        <p:cxnSp>
          <p:nvCxnSpPr>
            <p:cNvPr id="16" name="Straight Connector 15">
              <a:extLst>
                <a:ext uri="{FF2B5EF4-FFF2-40B4-BE49-F238E27FC236}">
                  <a16:creationId xmlns:a16="http://schemas.microsoft.com/office/drawing/2014/main" id="{7F0963F1-AA2B-D541-A320-127141442AAE}"/>
                </a:ext>
              </a:extLst>
            </p:cNvPr>
            <p:cNvCxnSpPr>
              <a:cxnSpLocks/>
            </p:cNvCxnSpPr>
            <p:nvPr/>
          </p:nvCxnSpPr>
          <p:spPr>
            <a:xfrm>
              <a:off x="1909439" y="2706002"/>
              <a:ext cx="9173428" cy="0"/>
            </a:xfrm>
            <a:prstGeom prst="line">
              <a:avLst/>
            </a:prstGeom>
            <a:ln w="69850">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8742CA9A-E475-FE4D-A470-6C31CBD3C151}"/>
                </a:ext>
              </a:extLst>
            </p:cNvPr>
            <p:cNvPicPr>
              <a:picLocks noChangeAspect="1"/>
            </p:cNvPicPr>
            <p:nvPr/>
          </p:nvPicPr>
          <p:blipFill>
            <a:blip r:embed="rId4"/>
            <a:stretch>
              <a:fillRect/>
            </a:stretch>
          </p:blipFill>
          <p:spPr>
            <a:xfrm>
              <a:off x="682052" y="1328368"/>
              <a:ext cx="1227387" cy="1259130"/>
            </a:xfrm>
            <a:prstGeom prst="rect">
              <a:avLst/>
            </a:prstGeom>
          </p:spPr>
        </p:pic>
        <p:sp>
          <p:nvSpPr>
            <p:cNvPr id="12" name="Rectangle 11">
              <a:extLst>
                <a:ext uri="{FF2B5EF4-FFF2-40B4-BE49-F238E27FC236}">
                  <a16:creationId xmlns:a16="http://schemas.microsoft.com/office/drawing/2014/main" id="{DCAF551E-DA19-BB47-A102-86961819EC67}"/>
                </a:ext>
              </a:extLst>
            </p:cNvPr>
            <p:cNvSpPr/>
            <p:nvPr/>
          </p:nvSpPr>
          <p:spPr>
            <a:xfrm>
              <a:off x="1901252" y="1445888"/>
              <a:ext cx="9398000" cy="1200328"/>
            </a:xfrm>
            <a:prstGeom prst="rect">
              <a:avLst/>
            </a:prstGeom>
          </p:spPr>
          <p:txBody>
            <a:bodyPr wrap="square">
              <a:spAutoFit/>
            </a:bodyPr>
            <a:lstStyle/>
            <a:p>
              <a:r>
                <a:rPr lang="en-US" sz="2400" b="1" dirty="0">
                  <a:latin typeface="Avenir Black" panose="02000503020000020003" pitchFamily="2" charset="0"/>
                </a:rPr>
                <a:t>Numerous studies have found that involvement in the juvenile justice system alone, even while controlling for other factors, </a:t>
              </a:r>
              <a:r>
                <a:rPr lang="en-US" sz="2400" b="1" dirty="0">
                  <a:solidFill>
                    <a:srgbClr val="C00000"/>
                  </a:solidFill>
                  <a:latin typeface="Avenir Black" panose="02000503020000020003" pitchFamily="2" charset="0"/>
                </a:rPr>
                <a:t>causes youth to have worse outcomes</a:t>
              </a:r>
            </a:p>
          </p:txBody>
        </p:sp>
      </p:grpSp>
      <p:grpSp>
        <p:nvGrpSpPr>
          <p:cNvPr id="32" name="Group 31">
            <a:extLst>
              <a:ext uri="{FF2B5EF4-FFF2-40B4-BE49-F238E27FC236}">
                <a16:creationId xmlns:a16="http://schemas.microsoft.com/office/drawing/2014/main" id="{08707DD2-CCD2-CD46-B1CA-203594C854D6}"/>
              </a:ext>
            </a:extLst>
          </p:cNvPr>
          <p:cNvGrpSpPr/>
          <p:nvPr/>
        </p:nvGrpSpPr>
        <p:grpSpPr>
          <a:xfrm>
            <a:off x="1901255" y="2997313"/>
            <a:ext cx="8588951" cy="1523436"/>
            <a:chOff x="1901252" y="2997318"/>
            <a:chExt cx="8588950" cy="1523437"/>
          </a:xfrm>
        </p:grpSpPr>
        <p:sp>
          <p:nvSpPr>
            <p:cNvPr id="4" name="Rectangle 3">
              <a:extLst>
                <a:ext uri="{FF2B5EF4-FFF2-40B4-BE49-F238E27FC236}">
                  <a16:creationId xmlns:a16="http://schemas.microsoft.com/office/drawing/2014/main" id="{E581DA74-34A2-8D4B-9DDE-73AFD6F0AF4E}"/>
                </a:ext>
              </a:extLst>
            </p:cNvPr>
            <p:cNvSpPr/>
            <p:nvPr/>
          </p:nvSpPr>
          <p:spPr>
            <a:xfrm>
              <a:off x="3175348" y="3042785"/>
              <a:ext cx="7314854" cy="1477970"/>
            </a:xfrm>
            <a:prstGeom prst="rect">
              <a:avLst/>
            </a:prstGeom>
          </p:spPr>
          <p:txBody>
            <a:bodyPr wrap="square">
              <a:spAutoFit/>
            </a:bodyPr>
            <a:lstStyle/>
            <a:p>
              <a:r>
                <a:rPr lang="en-US" sz="1801" dirty="0"/>
                <a:t>One study that rigorously examined the effects of the juvenile justice system found that incarceration itself resulted in negative consequences for youth (</a:t>
              </a:r>
              <a:r>
                <a:rPr lang="en-US" sz="1801" dirty="0" err="1"/>
                <a:t>Aizer</a:t>
              </a:r>
              <a:r>
                <a:rPr lang="en-US" sz="1801" dirty="0"/>
                <a:t> and Doyle, 2015). The report states, </a:t>
              </a:r>
              <a:r>
                <a:rPr lang="en-US" sz="1801" b="1" dirty="0">
                  <a:solidFill>
                    <a:srgbClr val="57A7B5"/>
                  </a:solidFill>
                </a:rPr>
                <a:t>“juvenile incarceration results in large decreases in the likelihood of high school completion and large increases in the likelihood of adult incarceration.”</a:t>
              </a:r>
            </a:p>
          </p:txBody>
        </p:sp>
        <p:pic>
          <p:nvPicPr>
            <p:cNvPr id="24" name="Picture 23">
              <a:extLst>
                <a:ext uri="{FF2B5EF4-FFF2-40B4-BE49-F238E27FC236}">
                  <a16:creationId xmlns:a16="http://schemas.microsoft.com/office/drawing/2014/main" id="{954AF1A8-41A9-5942-B0DB-B8E8BD2EE5BB}"/>
                </a:ext>
              </a:extLst>
            </p:cNvPr>
            <p:cNvPicPr>
              <a:picLocks noChangeAspect="1"/>
            </p:cNvPicPr>
            <p:nvPr/>
          </p:nvPicPr>
          <p:blipFill>
            <a:blip r:embed="rId5"/>
            <a:stretch>
              <a:fillRect/>
            </a:stretch>
          </p:blipFill>
          <p:spPr>
            <a:xfrm>
              <a:off x="1901252" y="2997318"/>
              <a:ext cx="1147028" cy="1095432"/>
            </a:xfrm>
            <a:prstGeom prst="rect">
              <a:avLst/>
            </a:prstGeom>
          </p:spPr>
        </p:pic>
      </p:grpSp>
      <p:grpSp>
        <p:nvGrpSpPr>
          <p:cNvPr id="31" name="Group 30">
            <a:extLst>
              <a:ext uri="{FF2B5EF4-FFF2-40B4-BE49-F238E27FC236}">
                <a16:creationId xmlns:a16="http://schemas.microsoft.com/office/drawing/2014/main" id="{277B686D-8A3F-164D-B52A-548A9CF80147}"/>
              </a:ext>
            </a:extLst>
          </p:cNvPr>
          <p:cNvGrpSpPr/>
          <p:nvPr/>
        </p:nvGrpSpPr>
        <p:grpSpPr>
          <a:xfrm>
            <a:off x="2013759" y="4956899"/>
            <a:ext cx="8171643" cy="1080356"/>
            <a:chOff x="2013757" y="4956897"/>
            <a:chExt cx="8171643" cy="1080356"/>
          </a:xfrm>
        </p:grpSpPr>
        <p:sp>
          <p:nvSpPr>
            <p:cNvPr id="25" name="Rectangle 24">
              <a:extLst>
                <a:ext uri="{FF2B5EF4-FFF2-40B4-BE49-F238E27FC236}">
                  <a16:creationId xmlns:a16="http://schemas.microsoft.com/office/drawing/2014/main" id="{7D71DA47-719C-4E43-91EE-0CD7AF83D104}"/>
                </a:ext>
              </a:extLst>
            </p:cNvPr>
            <p:cNvSpPr/>
            <p:nvPr/>
          </p:nvSpPr>
          <p:spPr>
            <a:xfrm>
              <a:off x="3216993" y="4956897"/>
              <a:ext cx="6968407" cy="923714"/>
            </a:xfrm>
            <a:prstGeom prst="rect">
              <a:avLst/>
            </a:prstGeom>
          </p:spPr>
          <p:txBody>
            <a:bodyPr wrap="square">
              <a:spAutoFit/>
            </a:bodyPr>
            <a:lstStyle/>
            <a:p>
              <a:r>
                <a:rPr lang="en-US" sz="1801" b="1" dirty="0">
                  <a:latin typeface="Avenir Black" panose="02000503020000020003" pitchFamily="2" charset="0"/>
                </a:rPr>
                <a:t>Another study found that </a:t>
              </a:r>
              <a:r>
                <a:rPr lang="en-US" sz="1801" b="1" dirty="0">
                  <a:solidFill>
                    <a:srgbClr val="FF0000"/>
                  </a:solidFill>
                  <a:latin typeface="Avenir Black" panose="02000503020000020003" pitchFamily="2" charset="0"/>
                </a:rPr>
                <a:t>doing nothing </a:t>
              </a:r>
              <a:r>
                <a:rPr lang="en-US" sz="1801" b="1" dirty="0">
                  <a:latin typeface="Avenir Black" panose="02000503020000020003" pitchFamily="2" charset="0"/>
                </a:rPr>
                <a:t>with youth who commit delinquent acts resulted in </a:t>
              </a:r>
              <a:r>
                <a:rPr lang="en-US" sz="1801" b="1" dirty="0">
                  <a:solidFill>
                    <a:srgbClr val="FF0000"/>
                  </a:solidFill>
                  <a:latin typeface="Avenir Black" panose="02000503020000020003" pitchFamily="2" charset="0"/>
                </a:rPr>
                <a:t>better outcomes </a:t>
              </a:r>
              <a:r>
                <a:rPr lang="en-US" sz="1801" b="1" dirty="0">
                  <a:latin typeface="Avenir Black" panose="02000503020000020003" pitchFamily="2" charset="0"/>
                </a:rPr>
                <a:t>than placing youth in the juvenile justice system </a:t>
              </a:r>
              <a:r>
                <a:rPr lang="en-US" sz="1801" dirty="0"/>
                <a:t>(</a:t>
              </a:r>
              <a:r>
                <a:rPr lang="en-US" sz="1801" dirty="0" err="1"/>
                <a:t>Gatti</a:t>
              </a:r>
              <a:r>
                <a:rPr lang="en-US" sz="1801" dirty="0"/>
                <a:t>, Tremblay and </a:t>
              </a:r>
              <a:r>
                <a:rPr lang="en-US" sz="1801" dirty="0" err="1"/>
                <a:t>Vitar</a:t>
              </a:r>
              <a:r>
                <a:rPr lang="en-US" sz="1801" dirty="0"/>
                <a:t>, 2009).</a:t>
              </a:r>
            </a:p>
          </p:txBody>
        </p:sp>
        <p:pic>
          <p:nvPicPr>
            <p:cNvPr id="29" name="Picture 28">
              <a:extLst>
                <a:ext uri="{FF2B5EF4-FFF2-40B4-BE49-F238E27FC236}">
                  <a16:creationId xmlns:a16="http://schemas.microsoft.com/office/drawing/2014/main" id="{41CB9764-41F3-2344-A062-A1973FA03866}"/>
                </a:ext>
              </a:extLst>
            </p:cNvPr>
            <p:cNvPicPr>
              <a:picLocks noChangeAspect="1"/>
            </p:cNvPicPr>
            <p:nvPr/>
          </p:nvPicPr>
          <p:blipFill>
            <a:blip r:embed="rId6"/>
            <a:stretch>
              <a:fillRect/>
            </a:stretch>
          </p:blipFill>
          <p:spPr>
            <a:xfrm>
              <a:off x="2013757" y="4956897"/>
              <a:ext cx="1034523" cy="1080356"/>
            </a:xfrm>
            <a:prstGeom prst="rect">
              <a:avLst/>
            </a:prstGeom>
          </p:spPr>
        </p:pic>
      </p:grpSp>
    </p:spTree>
    <p:extLst>
      <p:ext uri="{BB962C8B-B14F-4D97-AF65-F5344CB8AC3E}">
        <p14:creationId xmlns:p14="http://schemas.microsoft.com/office/powerpoint/2010/main" val="623023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additive="base">
                                        <p:cTn id="13" dur="500" fill="hold"/>
                                        <p:tgtEl>
                                          <p:spTgt spid="31"/>
                                        </p:tgtEl>
                                        <p:attrNameLst>
                                          <p:attrName>ppt_x</p:attrName>
                                        </p:attrNameLst>
                                      </p:cBhvr>
                                      <p:tavLst>
                                        <p:tav tm="0">
                                          <p:val>
                                            <p:strVal val="#ppt_x"/>
                                          </p:val>
                                        </p:tav>
                                        <p:tav tm="100000">
                                          <p:val>
                                            <p:strVal val="#ppt_x"/>
                                          </p:val>
                                        </p:tav>
                                      </p:tavLst>
                                    </p:anim>
                                    <p:anim calcmode="lin" valueType="num">
                                      <p:cBhvr additive="base">
                                        <p:cTn id="14"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6325E1B-51CC-5242-8A4E-06F5E142A013}"/>
              </a:ext>
            </a:extLst>
          </p:cNvPr>
          <p:cNvSpPr txBox="1"/>
          <p:nvPr/>
        </p:nvSpPr>
        <p:spPr>
          <a:xfrm>
            <a:off x="1640242" y="281753"/>
            <a:ext cx="2389205"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700" cap="none" spc="-100" normalizeH="0" baseline="0" noProof="0" dirty="0">
                <a:ln>
                  <a:noFill/>
                </a:ln>
                <a:solidFill>
                  <a:prstClr val="black"/>
                </a:solidFill>
                <a:effectLst/>
                <a:uLnTx/>
                <a:uFillTx/>
                <a:latin typeface="Avenir Black" panose="02000503020000020003" pitchFamily="2" charset="0"/>
                <a:ea typeface="+mn-ea"/>
                <a:cs typeface="+mn-cs"/>
              </a:rPr>
              <a:t>A Positive Youth</a:t>
            </a:r>
          </a:p>
        </p:txBody>
      </p:sp>
      <p:sp>
        <p:nvSpPr>
          <p:cNvPr id="6" name="TextBox 5">
            <a:extLst>
              <a:ext uri="{FF2B5EF4-FFF2-40B4-BE49-F238E27FC236}">
                <a16:creationId xmlns:a16="http://schemas.microsoft.com/office/drawing/2014/main" id="{4372249F-48F6-5F4A-B9B4-C7CCA1158783}"/>
              </a:ext>
            </a:extLst>
          </p:cNvPr>
          <p:cNvSpPr txBox="1"/>
          <p:nvPr/>
        </p:nvSpPr>
        <p:spPr>
          <a:xfrm>
            <a:off x="1640244" y="506734"/>
            <a:ext cx="246980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700" cap="none" spc="-100" normalizeH="0" baseline="0" noProof="0" dirty="0">
                <a:ln>
                  <a:noFill/>
                </a:ln>
                <a:solidFill>
                  <a:srgbClr val="57A7B5"/>
                </a:solidFill>
                <a:effectLst/>
                <a:uLnTx/>
                <a:uFillTx/>
                <a:latin typeface="Avenir Light" panose="020B0402020203020204" pitchFamily="34" charset="77"/>
                <a:ea typeface="+mn-ea"/>
                <a:cs typeface="+mn-cs"/>
              </a:rPr>
              <a:t>Justice System</a:t>
            </a:r>
          </a:p>
        </p:txBody>
      </p:sp>
      <p:pic>
        <p:nvPicPr>
          <p:cNvPr id="8" name="Picture 7">
            <a:extLst>
              <a:ext uri="{FF2B5EF4-FFF2-40B4-BE49-F238E27FC236}">
                <a16:creationId xmlns:a16="http://schemas.microsoft.com/office/drawing/2014/main" id="{D8EBFB7D-99B7-3C4C-87AD-0DEEFFA5D08B}"/>
              </a:ext>
            </a:extLst>
          </p:cNvPr>
          <p:cNvPicPr>
            <a:picLocks noChangeAspect="1"/>
          </p:cNvPicPr>
          <p:nvPr/>
        </p:nvPicPr>
        <p:blipFill>
          <a:blip r:embed="rId3"/>
          <a:stretch>
            <a:fillRect/>
          </a:stretch>
        </p:blipFill>
        <p:spPr>
          <a:xfrm>
            <a:off x="435558" y="296407"/>
            <a:ext cx="1074532" cy="555175"/>
          </a:xfrm>
          <a:prstGeom prst="rect">
            <a:avLst/>
          </a:prstGeom>
        </p:spPr>
      </p:pic>
      <p:cxnSp>
        <p:nvCxnSpPr>
          <p:cNvPr id="17" name="Straight Connector 16">
            <a:extLst>
              <a:ext uri="{FF2B5EF4-FFF2-40B4-BE49-F238E27FC236}">
                <a16:creationId xmlns:a16="http://schemas.microsoft.com/office/drawing/2014/main" id="{637C077D-8E19-B24D-88AA-5A67511444E5}"/>
              </a:ext>
            </a:extLst>
          </p:cNvPr>
          <p:cNvCxnSpPr>
            <a:cxnSpLocks/>
          </p:cNvCxnSpPr>
          <p:nvPr/>
        </p:nvCxnSpPr>
        <p:spPr>
          <a:xfrm>
            <a:off x="0" y="1059987"/>
            <a:ext cx="12192000" cy="0"/>
          </a:xfrm>
          <a:prstGeom prst="line">
            <a:avLst/>
          </a:prstGeom>
          <a:ln w="15875">
            <a:solidFill>
              <a:srgbClr val="57A7B5"/>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8E0C2315-2391-4240-9ACD-51E67DEC437F}"/>
              </a:ext>
            </a:extLst>
          </p:cNvPr>
          <p:cNvSpPr/>
          <p:nvPr/>
        </p:nvSpPr>
        <p:spPr>
          <a:xfrm>
            <a:off x="0" y="6634719"/>
            <a:ext cx="12192000" cy="223284"/>
          </a:xfrm>
          <a:prstGeom prst="rect">
            <a:avLst/>
          </a:prstGeom>
          <a:solidFill>
            <a:srgbClr val="57A7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5291FFF5-511B-3B4E-BAD5-039F5F978DBA}"/>
              </a:ext>
            </a:extLst>
          </p:cNvPr>
          <p:cNvSpPr/>
          <p:nvPr/>
        </p:nvSpPr>
        <p:spPr>
          <a:xfrm>
            <a:off x="0" y="2"/>
            <a:ext cx="12192000" cy="177321"/>
          </a:xfrm>
          <a:prstGeom prst="rect">
            <a:avLst/>
          </a:prstGeom>
          <a:solidFill>
            <a:srgbClr val="57A7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3" name="Straight Connector 22">
            <a:extLst>
              <a:ext uri="{FF2B5EF4-FFF2-40B4-BE49-F238E27FC236}">
                <a16:creationId xmlns:a16="http://schemas.microsoft.com/office/drawing/2014/main" id="{6B9E9A71-0AB3-3F4F-BAA8-8CB3A3F378CD}"/>
              </a:ext>
            </a:extLst>
          </p:cNvPr>
          <p:cNvCxnSpPr/>
          <p:nvPr/>
        </p:nvCxnSpPr>
        <p:spPr>
          <a:xfrm>
            <a:off x="1601039" y="323202"/>
            <a:ext cx="0" cy="555175"/>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118E17DE-5D38-C348-A576-96623F0445F1}"/>
              </a:ext>
            </a:extLst>
          </p:cNvPr>
          <p:cNvPicPr>
            <a:picLocks noChangeAspect="1"/>
          </p:cNvPicPr>
          <p:nvPr/>
        </p:nvPicPr>
        <p:blipFill>
          <a:blip r:embed="rId4"/>
          <a:stretch>
            <a:fillRect/>
          </a:stretch>
        </p:blipFill>
        <p:spPr>
          <a:xfrm>
            <a:off x="4029447" y="2376166"/>
            <a:ext cx="3949700" cy="3975100"/>
          </a:xfrm>
          <a:prstGeom prst="rect">
            <a:avLst/>
          </a:prstGeom>
        </p:spPr>
      </p:pic>
      <p:pic>
        <p:nvPicPr>
          <p:cNvPr id="4" name="Picture 3">
            <a:extLst>
              <a:ext uri="{FF2B5EF4-FFF2-40B4-BE49-F238E27FC236}">
                <a16:creationId xmlns:a16="http://schemas.microsoft.com/office/drawing/2014/main" id="{47CFAF7A-E7A0-4644-AE8F-E027B06C5A95}"/>
              </a:ext>
            </a:extLst>
          </p:cNvPr>
          <p:cNvPicPr>
            <a:picLocks noChangeAspect="1"/>
          </p:cNvPicPr>
          <p:nvPr/>
        </p:nvPicPr>
        <p:blipFill>
          <a:blip r:embed="rId5"/>
          <a:stretch>
            <a:fillRect/>
          </a:stretch>
        </p:blipFill>
        <p:spPr>
          <a:xfrm>
            <a:off x="7991580" y="1207786"/>
            <a:ext cx="4044473" cy="4590221"/>
          </a:xfrm>
          <a:prstGeom prst="rect">
            <a:avLst/>
          </a:prstGeom>
        </p:spPr>
      </p:pic>
      <p:pic>
        <p:nvPicPr>
          <p:cNvPr id="9" name="Picture 8">
            <a:extLst>
              <a:ext uri="{FF2B5EF4-FFF2-40B4-BE49-F238E27FC236}">
                <a16:creationId xmlns:a16="http://schemas.microsoft.com/office/drawing/2014/main" id="{7A37454F-80DE-B742-8793-29B281EA1B8F}"/>
              </a:ext>
            </a:extLst>
          </p:cNvPr>
          <p:cNvPicPr>
            <a:picLocks noChangeAspect="1"/>
          </p:cNvPicPr>
          <p:nvPr/>
        </p:nvPicPr>
        <p:blipFill>
          <a:blip r:embed="rId6"/>
          <a:stretch>
            <a:fillRect/>
          </a:stretch>
        </p:blipFill>
        <p:spPr>
          <a:xfrm>
            <a:off x="264523" y="1207787"/>
            <a:ext cx="3764924" cy="4115149"/>
          </a:xfrm>
          <a:prstGeom prst="rect">
            <a:avLst/>
          </a:prstGeom>
        </p:spPr>
      </p:pic>
    </p:spTree>
    <p:extLst>
      <p:ext uri="{BB962C8B-B14F-4D97-AF65-F5344CB8AC3E}">
        <p14:creationId xmlns:p14="http://schemas.microsoft.com/office/powerpoint/2010/main" val="10906589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6325E1B-51CC-5242-8A4E-06F5E142A013}"/>
              </a:ext>
            </a:extLst>
          </p:cNvPr>
          <p:cNvSpPr txBox="1"/>
          <p:nvPr/>
        </p:nvSpPr>
        <p:spPr>
          <a:xfrm>
            <a:off x="1640242" y="281753"/>
            <a:ext cx="2389205"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700" cap="none" spc="-100" normalizeH="0" baseline="0" noProof="0" dirty="0">
                <a:ln>
                  <a:noFill/>
                </a:ln>
                <a:solidFill>
                  <a:prstClr val="black"/>
                </a:solidFill>
                <a:effectLst/>
                <a:uLnTx/>
                <a:uFillTx/>
                <a:latin typeface="Avenir Black" panose="02000503020000020003" pitchFamily="2" charset="0"/>
                <a:ea typeface="+mn-ea"/>
                <a:cs typeface="+mn-cs"/>
              </a:rPr>
              <a:t>A Positive Youth</a:t>
            </a:r>
          </a:p>
        </p:txBody>
      </p:sp>
      <p:sp>
        <p:nvSpPr>
          <p:cNvPr id="6" name="TextBox 5">
            <a:extLst>
              <a:ext uri="{FF2B5EF4-FFF2-40B4-BE49-F238E27FC236}">
                <a16:creationId xmlns:a16="http://schemas.microsoft.com/office/drawing/2014/main" id="{4372249F-48F6-5F4A-B9B4-C7CCA1158783}"/>
              </a:ext>
            </a:extLst>
          </p:cNvPr>
          <p:cNvSpPr txBox="1"/>
          <p:nvPr/>
        </p:nvSpPr>
        <p:spPr>
          <a:xfrm>
            <a:off x="1640244" y="506734"/>
            <a:ext cx="246980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700" cap="none" spc="-100" normalizeH="0" baseline="0" noProof="0" dirty="0">
                <a:ln>
                  <a:noFill/>
                </a:ln>
                <a:solidFill>
                  <a:srgbClr val="57A7B5"/>
                </a:solidFill>
                <a:effectLst/>
                <a:uLnTx/>
                <a:uFillTx/>
                <a:latin typeface="Avenir Light" panose="020B0402020203020204" pitchFamily="34" charset="77"/>
                <a:ea typeface="+mn-ea"/>
                <a:cs typeface="+mn-cs"/>
              </a:rPr>
              <a:t>Justice System</a:t>
            </a:r>
          </a:p>
        </p:txBody>
      </p:sp>
      <p:pic>
        <p:nvPicPr>
          <p:cNvPr id="8" name="Picture 7">
            <a:extLst>
              <a:ext uri="{FF2B5EF4-FFF2-40B4-BE49-F238E27FC236}">
                <a16:creationId xmlns:a16="http://schemas.microsoft.com/office/drawing/2014/main" id="{D8EBFB7D-99B7-3C4C-87AD-0DEEFFA5D08B}"/>
              </a:ext>
            </a:extLst>
          </p:cNvPr>
          <p:cNvPicPr>
            <a:picLocks noChangeAspect="1"/>
          </p:cNvPicPr>
          <p:nvPr/>
        </p:nvPicPr>
        <p:blipFill>
          <a:blip r:embed="rId3"/>
          <a:stretch>
            <a:fillRect/>
          </a:stretch>
        </p:blipFill>
        <p:spPr>
          <a:xfrm>
            <a:off x="435558" y="296407"/>
            <a:ext cx="1074532" cy="555175"/>
          </a:xfrm>
          <a:prstGeom prst="rect">
            <a:avLst/>
          </a:prstGeom>
        </p:spPr>
      </p:pic>
      <p:cxnSp>
        <p:nvCxnSpPr>
          <p:cNvPr id="17" name="Straight Connector 16">
            <a:extLst>
              <a:ext uri="{FF2B5EF4-FFF2-40B4-BE49-F238E27FC236}">
                <a16:creationId xmlns:a16="http://schemas.microsoft.com/office/drawing/2014/main" id="{637C077D-8E19-B24D-88AA-5A67511444E5}"/>
              </a:ext>
            </a:extLst>
          </p:cNvPr>
          <p:cNvCxnSpPr>
            <a:cxnSpLocks/>
          </p:cNvCxnSpPr>
          <p:nvPr/>
        </p:nvCxnSpPr>
        <p:spPr>
          <a:xfrm>
            <a:off x="0" y="1059987"/>
            <a:ext cx="12192000" cy="0"/>
          </a:xfrm>
          <a:prstGeom prst="line">
            <a:avLst/>
          </a:prstGeom>
          <a:ln w="15875">
            <a:solidFill>
              <a:srgbClr val="57A7B5"/>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8E0C2315-2391-4240-9ACD-51E67DEC437F}"/>
              </a:ext>
            </a:extLst>
          </p:cNvPr>
          <p:cNvSpPr/>
          <p:nvPr/>
        </p:nvSpPr>
        <p:spPr>
          <a:xfrm>
            <a:off x="0" y="6634719"/>
            <a:ext cx="12192000" cy="223284"/>
          </a:xfrm>
          <a:prstGeom prst="rect">
            <a:avLst/>
          </a:prstGeom>
          <a:solidFill>
            <a:srgbClr val="57A7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5291FFF5-511B-3B4E-BAD5-039F5F978DBA}"/>
              </a:ext>
            </a:extLst>
          </p:cNvPr>
          <p:cNvSpPr/>
          <p:nvPr/>
        </p:nvSpPr>
        <p:spPr>
          <a:xfrm>
            <a:off x="0" y="2"/>
            <a:ext cx="12192000" cy="177321"/>
          </a:xfrm>
          <a:prstGeom prst="rect">
            <a:avLst/>
          </a:prstGeom>
          <a:solidFill>
            <a:srgbClr val="57A7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3" name="Straight Connector 22">
            <a:extLst>
              <a:ext uri="{FF2B5EF4-FFF2-40B4-BE49-F238E27FC236}">
                <a16:creationId xmlns:a16="http://schemas.microsoft.com/office/drawing/2014/main" id="{6B9E9A71-0AB3-3F4F-BAA8-8CB3A3F378CD}"/>
              </a:ext>
            </a:extLst>
          </p:cNvPr>
          <p:cNvCxnSpPr/>
          <p:nvPr/>
        </p:nvCxnSpPr>
        <p:spPr>
          <a:xfrm>
            <a:off x="1601039" y="323202"/>
            <a:ext cx="0" cy="555175"/>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DCE8B0CA-EAA0-C145-A584-81D1E7398D95}"/>
              </a:ext>
            </a:extLst>
          </p:cNvPr>
          <p:cNvPicPr>
            <a:picLocks noChangeAspect="1"/>
          </p:cNvPicPr>
          <p:nvPr/>
        </p:nvPicPr>
        <p:blipFill>
          <a:blip r:embed="rId4"/>
          <a:stretch>
            <a:fillRect/>
          </a:stretch>
        </p:blipFill>
        <p:spPr>
          <a:xfrm>
            <a:off x="223845" y="1297810"/>
            <a:ext cx="3886200" cy="4457700"/>
          </a:xfrm>
          <a:prstGeom prst="rect">
            <a:avLst/>
          </a:prstGeom>
        </p:spPr>
      </p:pic>
      <p:pic>
        <p:nvPicPr>
          <p:cNvPr id="7" name="Picture 6">
            <a:extLst>
              <a:ext uri="{FF2B5EF4-FFF2-40B4-BE49-F238E27FC236}">
                <a16:creationId xmlns:a16="http://schemas.microsoft.com/office/drawing/2014/main" id="{6EDEE108-E33D-A443-A22A-130D29C9891F}"/>
              </a:ext>
            </a:extLst>
          </p:cNvPr>
          <p:cNvPicPr>
            <a:picLocks noChangeAspect="1"/>
          </p:cNvPicPr>
          <p:nvPr/>
        </p:nvPicPr>
        <p:blipFill>
          <a:blip r:embed="rId5"/>
          <a:stretch>
            <a:fillRect/>
          </a:stretch>
        </p:blipFill>
        <p:spPr>
          <a:xfrm>
            <a:off x="4168847" y="1939197"/>
            <a:ext cx="3979352" cy="4557359"/>
          </a:xfrm>
          <a:prstGeom prst="rect">
            <a:avLst/>
          </a:prstGeom>
        </p:spPr>
      </p:pic>
      <p:pic>
        <p:nvPicPr>
          <p:cNvPr id="10" name="Picture 9">
            <a:extLst>
              <a:ext uri="{FF2B5EF4-FFF2-40B4-BE49-F238E27FC236}">
                <a16:creationId xmlns:a16="http://schemas.microsoft.com/office/drawing/2014/main" id="{291C68DE-5A07-3040-9798-9DDBE36759E8}"/>
              </a:ext>
            </a:extLst>
          </p:cNvPr>
          <p:cNvPicPr>
            <a:picLocks noChangeAspect="1"/>
          </p:cNvPicPr>
          <p:nvPr/>
        </p:nvPicPr>
        <p:blipFill>
          <a:blip r:embed="rId6"/>
          <a:stretch>
            <a:fillRect/>
          </a:stretch>
        </p:blipFill>
        <p:spPr>
          <a:xfrm>
            <a:off x="8207001" y="1151576"/>
            <a:ext cx="3784600" cy="4178300"/>
          </a:xfrm>
          <a:prstGeom prst="rect">
            <a:avLst/>
          </a:prstGeom>
        </p:spPr>
      </p:pic>
    </p:spTree>
    <p:extLst>
      <p:ext uri="{BB962C8B-B14F-4D97-AF65-F5344CB8AC3E}">
        <p14:creationId xmlns:p14="http://schemas.microsoft.com/office/powerpoint/2010/main" val="17703016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6325E1B-51CC-5242-8A4E-06F5E142A013}"/>
              </a:ext>
            </a:extLst>
          </p:cNvPr>
          <p:cNvSpPr txBox="1"/>
          <p:nvPr/>
        </p:nvSpPr>
        <p:spPr>
          <a:xfrm>
            <a:off x="1640242" y="281753"/>
            <a:ext cx="2389205" cy="400110"/>
          </a:xfrm>
          <a:prstGeom prst="rect">
            <a:avLst/>
          </a:prstGeom>
          <a:noFill/>
        </p:spPr>
        <p:txBody>
          <a:bodyPr wrap="square" rtlCol="0">
            <a:spAutoFit/>
          </a:bodyPr>
          <a:lstStyle/>
          <a:p>
            <a:r>
              <a:rPr lang="en-US" sz="2000" b="1" kern="700" spc="-100" dirty="0">
                <a:latin typeface="Avenir Black" panose="02000503020000020003" pitchFamily="2" charset="0"/>
              </a:rPr>
              <a:t>A Positive Youth</a:t>
            </a:r>
          </a:p>
        </p:txBody>
      </p:sp>
      <p:sp>
        <p:nvSpPr>
          <p:cNvPr id="6" name="TextBox 5">
            <a:extLst>
              <a:ext uri="{FF2B5EF4-FFF2-40B4-BE49-F238E27FC236}">
                <a16:creationId xmlns:a16="http://schemas.microsoft.com/office/drawing/2014/main" id="{4372249F-48F6-5F4A-B9B4-C7CCA1158783}"/>
              </a:ext>
            </a:extLst>
          </p:cNvPr>
          <p:cNvSpPr txBox="1"/>
          <p:nvPr/>
        </p:nvSpPr>
        <p:spPr>
          <a:xfrm>
            <a:off x="1640244" y="506734"/>
            <a:ext cx="2469801" cy="461665"/>
          </a:xfrm>
          <a:prstGeom prst="rect">
            <a:avLst/>
          </a:prstGeom>
          <a:noFill/>
        </p:spPr>
        <p:txBody>
          <a:bodyPr wrap="square" rtlCol="0">
            <a:spAutoFit/>
          </a:bodyPr>
          <a:lstStyle/>
          <a:p>
            <a:r>
              <a:rPr lang="en-US" sz="2400" kern="700" spc="-100" dirty="0">
                <a:solidFill>
                  <a:srgbClr val="57A7B5"/>
                </a:solidFill>
                <a:latin typeface="Avenir Light" panose="020B0402020203020204" pitchFamily="34" charset="77"/>
              </a:rPr>
              <a:t>Justice System</a:t>
            </a:r>
          </a:p>
        </p:txBody>
      </p:sp>
      <p:pic>
        <p:nvPicPr>
          <p:cNvPr id="8" name="Picture 7">
            <a:extLst>
              <a:ext uri="{FF2B5EF4-FFF2-40B4-BE49-F238E27FC236}">
                <a16:creationId xmlns:a16="http://schemas.microsoft.com/office/drawing/2014/main" id="{D8EBFB7D-99B7-3C4C-87AD-0DEEFFA5D08B}"/>
              </a:ext>
            </a:extLst>
          </p:cNvPr>
          <p:cNvPicPr>
            <a:picLocks noChangeAspect="1"/>
          </p:cNvPicPr>
          <p:nvPr/>
        </p:nvPicPr>
        <p:blipFill>
          <a:blip r:embed="rId3"/>
          <a:stretch>
            <a:fillRect/>
          </a:stretch>
        </p:blipFill>
        <p:spPr>
          <a:xfrm>
            <a:off x="435558" y="296407"/>
            <a:ext cx="1074532" cy="555175"/>
          </a:xfrm>
          <a:prstGeom prst="rect">
            <a:avLst/>
          </a:prstGeom>
        </p:spPr>
      </p:pic>
      <p:cxnSp>
        <p:nvCxnSpPr>
          <p:cNvPr id="17" name="Straight Connector 16">
            <a:extLst>
              <a:ext uri="{FF2B5EF4-FFF2-40B4-BE49-F238E27FC236}">
                <a16:creationId xmlns:a16="http://schemas.microsoft.com/office/drawing/2014/main" id="{637C077D-8E19-B24D-88AA-5A67511444E5}"/>
              </a:ext>
            </a:extLst>
          </p:cNvPr>
          <p:cNvCxnSpPr>
            <a:cxnSpLocks/>
          </p:cNvCxnSpPr>
          <p:nvPr/>
        </p:nvCxnSpPr>
        <p:spPr>
          <a:xfrm>
            <a:off x="0" y="1059987"/>
            <a:ext cx="12192000" cy="0"/>
          </a:xfrm>
          <a:prstGeom prst="line">
            <a:avLst/>
          </a:prstGeom>
          <a:ln w="15875">
            <a:solidFill>
              <a:srgbClr val="57A7B5"/>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8E0C2315-2391-4240-9ACD-51E67DEC437F}"/>
              </a:ext>
            </a:extLst>
          </p:cNvPr>
          <p:cNvSpPr/>
          <p:nvPr/>
        </p:nvSpPr>
        <p:spPr>
          <a:xfrm>
            <a:off x="0" y="6634719"/>
            <a:ext cx="12192000" cy="223284"/>
          </a:xfrm>
          <a:prstGeom prst="rect">
            <a:avLst/>
          </a:prstGeom>
          <a:solidFill>
            <a:srgbClr val="57A7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34" name="Rectangle 33">
            <a:extLst>
              <a:ext uri="{FF2B5EF4-FFF2-40B4-BE49-F238E27FC236}">
                <a16:creationId xmlns:a16="http://schemas.microsoft.com/office/drawing/2014/main" id="{5291FFF5-511B-3B4E-BAD5-039F5F978DBA}"/>
              </a:ext>
            </a:extLst>
          </p:cNvPr>
          <p:cNvSpPr/>
          <p:nvPr/>
        </p:nvSpPr>
        <p:spPr>
          <a:xfrm>
            <a:off x="0" y="2"/>
            <a:ext cx="12192000" cy="177321"/>
          </a:xfrm>
          <a:prstGeom prst="rect">
            <a:avLst/>
          </a:prstGeom>
          <a:solidFill>
            <a:srgbClr val="57A7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cxnSp>
        <p:nvCxnSpPr>
          <p:cNvPr id="23" name="Straight Connector 22">
            <a:extLst>
              <a:ext uri="{FF2B5EF4-FFF2-40B4-BE49-F238E27FC236}">
                <a16:creationId xmlns:a16="http://schemas.microsoft.com/office/drawing/2014/main" id="{6B9E9A71-0AB3-3F4F-BAA8-8CB3A3F378CD}"/>
              </a:ext>
            </a:extLst>
          </p:cNvPr>
          <p:cNvCxnSpPr/>
          <p:nvPr/>
        </p:nvCxnSpPr>
        <p:spPr>
          <a:xfrm>
            <a:off x="1601039" y="323202"/>
            <a:ext cx="0" cy="555175"/>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728711A8-D7C7-C74E-B8B5-CCBEEAAD524B}"/>
              </a:ext>
            </a:extLst>
          </p:cNvPr>
          <p:cNvPicPr>
            <a:picLocks noChangeAspect="1"/>
          </p:cNvPicPr>
          <p:nvPr/>
        </p:nvPicPr>
        <p:blipFill>
          <a:blip r:embed="rId4"/>
          <a:stretch>
            <a:fillRect/>
          </a:stretch>
        </p:blipFill>
        <p:spPr>
          <a:xfrm>
            <a:off x="78151" y="1159636"/>
            <a:ext cx="3911600" cy="4483100"/>
          </a:xfrm>
          <a:prstGeom prst="rect">
            <a:avLst/>
          </a:prstGeom>
        </p:spPr>
      </p:pic>
      <p:pic>
        <p:nvPicPr>
          <p:cNvPr id="7" name="Picture 6">
            <a:extLst>
              <a:ext uri="{FF2B5EF4-FFF2-40B4-BE49-F238E27FC236}">
                <a16:creationId xmlns:a16="http://schemas.microsoft.com/office/drawing/2014/main" id="{3F20C6A5-C7FE-1242-8749-E38D88C976DC}"/>
              </a:ext>
            </a:extLst>
          </p:cNvPr>
          <p:cNvPicPr>
            <a:picLocks noChangeAspect="1"/>
          </p:cNvPicPr>
          <p:nvPr/>
        </p:nvPicPr>
        <p:blipFill>
          <a:blip r:embed="rId5"/>
          <a:stretch>
            <a:fillRect/>
          </a:stretch>
        </p:blipFill>
        <p:spPr>
          <a:xfrm>
            <a:off x="3914504" y="1711051"/>
            <a:ext cx="4165330" cy="4865196"/>
          </a:xfrm>
          <a:prstGeom prst="rect">
            <a:avLst/>
          </a:prstGeom>
        </p:spPr>
      </p:pic>
      <p:pic>
        <p:nvPicPr>
          <p:cNvPr id="10" name="Picture 9">
            <a:extLst>
              <a:ext uri="{FF2B5EF4-FFF2-40B4-BE49-F238E27FC236}">
                <a16:creationId xmlns:a16="http://schemas.microsoft.com/office/drawing/2014/main" id="{DE003A5F-450C-6E46-91FE-B45E1634F245}"/>
              </a:ext>
            </a:extLst>
          </p:cNvPr>
          <p:cNvPicPr>
            <a:picLocks noChangeAspect="1"/>
          </p:cNvPicPr>
          <p:nvPr/>
        </p:nvPicPr>
        <p:blipFill>
          <a:blip r:embed="rId6"/>
          <a:stretch>
            <a:fillRect/>
          </a:stretch>
        </p:blipFill>
        <p:spPr>
          <a:xfrm>
            <a:off x="8157985" y="1241598"/>
            <a:ext cx="3955864" cy="4582749"/>
          </a:xfrm>
          <a:prstGeom prst="rect">
            <a:avLst/>
          </a:prstGeom>
        </p:spPr>
      </p:pic>
    </p:spTree>
    <p:extLst>
      <p:ext uri="{BB962C8B-B14F-4D97-AF65-F5344CB8AC3E}">
        <p14:creationId xmlns:p14="http://schemas.microsoft.com/office/powerpoint/2010/main" val="7560269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6325E1B-51CC-5242-8A4E-06F5E142A013}"/>
              </a:ext>
            </a:extLst>
          </p:cNvPr>
          <p:cNvSpPr txBox="1"/>
          <p:nvPr/>
        </p:nvSpPr>
        <p:spPr>
          <a:xfrm>
            <a:off x="1640242" y="281753"/>
            <a:ext cx="2389205" cy="400110"/>
          </a:xfrm>
          <a:prstGeom prst="rect">
            <a:avLst/>
          </a:prstGeom>
          <a:noFill/>
        </p:spPr>
        <p:txBody>
          <a:bodyPr wrap="square" rtlCol="0">
            <a:spAutoFit/>
          </a:bodyPr>
          <a:lstStyle/>
          <a:p>
            <a:r>
              <a:rPr lang="en-US" sz="2000" b="1" kern="700" spc="-100" dirty="0">
                <a:latin typeface="Avenir Black" panose="02000503020000020003" pitchFamily="2" charset="0"/>
              </a:rPr>
              <a:t>A Positive Youth</a:t>
            </a:r>
          </a:p>
        </p:txBody>
      </p:sp>
      <p:sp>
        <p:nvSpPr>
          <p:cNvPr id="6" name="TextBox 5">
            <a:extLst>
              <a:ext uri="{FF2B5EF4-FFF2-40B4-BE49-F238E27FC236}">
                <a16:creationId xmlns:a16="http://schemas.microsoft.com/office/drawing/2014/main" id="{4372249F-48F6-5F4A-B9B4-C7CCA1158783}"/>
              </a:ext>
            </a:extLst>
          </p:cNvPr>
          <p:cNvSpPr txBox="1"/>
          <p:nvPr/>
        </p:nvSpPr>
        <p:spPr>
          <a:xfrm>
            <a:off x="1640244" y="506734"/>
            <a:ext cx="2469801" cy="461665"/>
          </a:xfrm>
          <a:prstGeom prst="rect">
            <a:avLst/>
          </a:prstGeom>
          <a:noFill/>
        </p:spPr>
        <p:txBody>
          <a:bodyPr wrap="square" rtlCol="0">
            <a:spAutoFit/>
          </a:bodyPr>
          <a:lstStyle/>
          <a:p>
            <a:r>
              <a:rPr lang="en-US" sz="2400" kern="700" spc="-100" dirty="0">
                <a:solidFill>
                  <a:srgbClr val="57A7B5"/>
                </a:solidFill>
                <a:latin typeface="Avenir Light" panose="020B0402020203020204" pitchFamily="34" charset="77"/>
              </a:rPr>
              <a:t>Justice System</a:t>
            </a:r>
          </a:p>
        </p:txBody>
      </p:sp>
      <p:pic>
        <p:nvPicPr>
          <p:cNvPr id="8" name="Picture 7">
            <a:extLst>
              <a:ext uri="{FF2B5EF4-FFF2-40B4-BE49-F238E27FC236}">
                <a16:creationId xmlns:a16="http://schemas.microsoft.com/office/drawing/2014/main" id="{D8EBFB7D-99B7-3C4C-87AD-0DEEFFA5D08B}"/>
              </a:ext>
            </a:extLst>
          </p:cNvPr>
          <p:cNvPicPr>
            <a:picLocks noChangeAspect="1"/>
          </p:cNvPicPr>
          <p:nvPr/>
        </p:nvPicPr>
        <p:blipFill>
          <a:blip r:embed="rId3"/>
          <a:stretch>
            <a:fillRect/>
          </a:stretch>
        </p:blipFill>
        <p:spPr>
          <a:xfrm>
            <a:off x="435558" y="296407"/>
            <a:ext cx="1074532" cy="555175"/>
          </a:xfrm>
          <a:prstGeom prst="rect">
            <a:avLst/>
          </a:prstGeom>
        </p:spPr>
      </p:pic>
      <p:cxnSp>
        <p:nvCxnSpPr>
          <p:cNvPr id="17" name="Straight Connector 16">
            <a:extLst>
              <a:ext uri="{FF2B5EF4-FFF2-40B4-BE49-F238E27FC236}">
                <a16:creationId xmlns:a16="http://schemas.microsoft.com/office/drawing/2014/main" id="{637C077D-8E19-B24D-88AA-5A67511444E5}"/>
              </a:ext>
            </a:extLst>
          </p:cNvPr>
          <p:cNvCxnSpPr>
            <a:cxnSpLocks/>
          </p:cNvCxnSpPr>
          <p:nvPr/>
        </p:nvCxnSpPr>
        <p:spPr>
          <a:xfrm>
            <a:off x="0" y="1059987"/>
            <a:ext cx="12192000" cy="0"/>
          </a:xfrm>
          <a:prstGeom prst="line">
            <a:avLst/>
          </a:prstGeom>
          <a:ln w="15875">
            <a:solidFill>
              <a:srgbClr val="57A7B5"/>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8E0C2315-2391-4240-9ACD-51E67DEC437F}"/>
              </a:ext>
            </a:extLst>
          </p:cNvPr>
          <p:cNvSpPr/>
          <p:nvPr/>
        </p:nvSpPr>
        <p:spPr>
          <a:xfrm>
            <a:off x="0" y="6634719"/>
            <a:ext cx="12192000" cy="223284"/>
          </a:xfrm>
          <a:prstGeom prst="rect">
            <a:avLst/>
          </a:prstGeom>
          <a:solidFill>
            <a:srgbClr val="57A7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34" name="Rectangle 33">
            <a:extLst>
              <a:ext uri="{FF2B5EF4-FFF2-40B4-BE49-F238E27FC236}">
                <a16:creationId xmlns:a16="http://schemas.microsoft.com/office/drawing/2014/main" id="{5291FFF5-511B-3B4E-BAD5-039F5F978DBA}"/>
              </a:ext>
            </a:extLst>
          </p:cNvPr>
          <p:cNvSpPr/>
          <p:nvPr/>
        </p:nvSpPr>
        <p:spPr>
          <a:xfrm>
            <a:off x="0" y="2"/>
            <a:ext cx="12192000" cy="177321"/>
          </a:xfrm>
          <a:prstGeom prst="rect">
            <a:avLst/>
          </a:prstGeom>
          <a:solidFill>
            <a:srgbClr val="57A7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cxnSp>
        <p:nvCxnSpPr>
          <p:cNvPr id="23" name="Straight Connector 22">
            <a:extLst>
              <a:ext uri="{FF2B5EF4-FFF2-40B4-BE49-F238E27FC236}">
                <a16:creationId xmlns:a16="http://schemas.microsoft.com/office/drawing/2014/main" id="{6B9E9A71-0AB3-3F4F-BAA8-8CB3A3F378CD}"/>
              </a:ext>
            </a:extLst>
          </p:cNvPr>
          <p:cNvCxnSpPr/>
          <p:nvPr/>
        </p:nvCxnSpPr>
        <p:spPr>
          <a:xfrm>
            <a:off x="1601039" y="323202"/>
            <a:ext cx="0" cy="555175"/>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1" name="Group 30">
            <a:extLst>
              <a:ext uri="{FF2B5EF4-FFF2-40B4-BE49-F238E27FC236}">
                <a16:creationId xmlns:a16="http://schemas.microsoft.com/office/drawing/2014/main" id="{FDB5B600-1AB5-3D4F-A3D4-7E1CEB909C66}"/>
              </a:ext>
            </a:extLst>
          </p:cNvPr>
          <p:cNvGrpSpPr/>
          <p:nvPr/>
        </p:nvGrpSpPr>
        <p:grpSpPr>
          <a:xfrm>
            <a:off x="5269439" y="1825091"/>
            <a:ext cx="6096000" cy="3180886"/>
            <a:chOff x="5269439" y="1825090"/>
            <a:chExt cx="6096000" cy="3180885"/>
          </a:xfrm>
        </p:grpSpPr>
        <p:pic>
          <p:nvPicPr>
            <p:cNvPr id="28" name="Picture 27">
              <a:extLst>
                <a:ext uri="{FF2B5EF4-FFF2-40B4-BE49-F238E27FC236}">
                  <a16:creationId xmlns:a16="http://schemas.microsoft.com/office/drawing/2014/main" id="{063840EC-CA9F-BA42-A01F-A1A8F104B30E}"/>
                </a:ext>
              </a:extLst>
            </p:cNvPr>
            <p:cNvPicPr>
              <a:picLocks noChangeAspect="1"/>
            </p:cNvPicPr>
            <p:nvPr/>
          </p:nvPicPr>
          <p:blipFill>
            <a:blip r:embed="rId4"/>
            <a:stretch>
              <a:fillRect/>
            </a:stretch>
          </p:blipFill>
          <p:spPr>
            <a:xfrm>
              <a:off x="5269439" y="1825090"/>
              <a:ext cx="1216421" cy="1073096"/>
            </a:xfrm>
            <a:prstGeom prst="rect">
              <a:avLst/>
            </a:prstGeom>
          </p:spPr>
        </p:pic>
        <p:sp>
          <p:nvSpPr>
            <p:cNvPr id="30" name="Rectangle 29">
              <a:extLst>
                <a:ext uri="{FF2B5EF4-FFF2-40B4-BE49-F238E27FC236}">
                  <a16:creationId xmlns:a16="http://schemas.microsoft.com/office/drawing/2014/main" id="{BCF2F9AA-2CF7-884D-8DE0-E7829B1EA64F}"/>
                </a:ext>
              </a:extLst>
            </p:cNvPr>
            <p:cNvSpPr/>
            <p:nvPr/>
          </p:nvSpPr>
          <p:spPr>
            <a:xfrm>
              <a:off x="5269439" y="2913095"/>
              <a:ext cx="6096000" cy="2092880"/>
            </a:xfrm>
            <a:prstGeom prst="rect">
              <a:avLst/>
            </a:prstGeom>
          </p:spPr>
          <p:txBody>
            <a:bodyPr>
              <a:spAutoFit/>
            </a:bodyPr>
            <a:lstStyle/>
            <a:p>
              <a:r>
                <a:rPr lang="en-US" sz="2600" b="1" i="1" dirty="0"/>
                <a:t>Young people and their families are the best experts in their lives and experiences, and a collaborative approach in case plan development will produce greater investment and more positive outcomes</a:t>
              </a:r>
              <a:r>
                <a:rPr lang="en-US" sz="2600" dirty="0"/>
                <a:t>. </a:t>
              </a:r>
            </a:p>
          </p:txBody>
        </p:sp>
      </p:grpSp>
      <p:grpSp>
        <p:nvGrpSpPr>
          <p:cNvPr id="15" name="Group 14">
            <a:extLst>
              <a:ext uri="{FF2B5EF4-FFF2-40B4-BE49-F238E27FC236}">
                <a16:creationId xmlns:a16="http://schemas.microsoft.com/office/drawing/2014/main" id="{3A24B1B2-F118-C543-A99C-BB01A31B7E73}"/>
              </a:ext>
            </a:extLst>
          </p:cNvPr>
          <p:cNvGrpSpPr/>
          <p:nvPr/>
        </p:nvGrpSpPr>
        <p:grpSpPr>
          <a:xfrm>
            <a:off x="318811" y="1356472"/>
            <a:ext cx="3853140" cy="3944192"/>
            <a:chOff x="318807" y="1356470"/>
            <a:chExt cx="4370151" cy="5096634"/>
          </a:xfrm>
        </p:grpSpPr>
        <p:grpSp>
          <p:nvGrpSpPr>
            <p:cNvPr id="33" name="Group 32">
              <a:extLst>
                <a:ext uri="{FF2B5EF4-FFF2-40B4-BE49-F238E27FC236}">
                  <a16:creationId xmlns:a16="http://schemas.microsoft.com/office/drawing/2014/main" id="{4437AD95-FCD1-9643-B01F-D8E6422449E4}"/>
                </a:ext>
              </a:extLst>
            </p:cNvPr>
            <p:cNvGrpSpPr/>
            <p:nvPr/>
          </p:nvGrpSpPr>
          <p:grpSpPr>
            <a:xfrm>
              <a:off x="318807" y="1356470"/>
              <a:ext cx="4370151" cy="5096634"/>
              <a:chOff x="318807" y="1356470"/>
              <a:chExt cx="4370151" cy="5096634"/>
            </a:xfrm>
          </p:grpSpPr>
          <p:pic>
            <p:nvPicPr>
              <p:cNvPr id="7" name="Picture 6">
                <a:extLst>
                  <a:ext uri="{FF2B5EF4-FFF2-40B4-BE49-F238E27FC236}">
                    <a16:creationId xmlns:a16="http://schemas.microsoft.com/office/drawing/2014/main" id="{FF10C6C8-68BA-DA46-8400-311AF7CEE18B}"/>
                  </a:ext>
                </a:extLst>
              </p:cNvPr>
              <p:cNvPicPr>
                <a:picLocks noChangeAspect="1"/>
              </p:cNvPicPr>
              <p:nvPr/>
            </p:nvPicPr>
            <p:blipFill rotWithShape="1">
              <a:blip r:embed="rId5">
                <a:alphaModFix amt="50000"/>
              </a:blip>
              <a:srcRect l="900"/>
              <a:stretch/>
            </p:blipFill>
            <p:spPr>
              <a:xfrm>
                <a:off x="445059" y="1551979"/>
                <a:ext cx="4095911" cy="4749318"/>
              </a:xfrm>
              <a:prstGeom prst="rect">
                <a:avLst/>
              </a:prstGeom>
            </p:spPr>
          </p:pic>
          <p:sp>
            <p:nvSpPr>
              <p:cNvPr id="25" name="Rectangle 24">
                <a:extLst>
                  <a:ext uri="{FF2B5EF4-FFF2-40B4-BE49-F238E27FC236}">
                    <a16:creationId xmlns:a16="http://schemas.microsoft.com/office/drawing/2014/main" id="{3C496AD5-A803-8845-8E94-B409EBC8AAFA}"/>
                  </a:ext>
                </a:extLst>
              </p:cNvPr>
              <p:cNvSpPr/>
              <p:nvPr/>
            </p:nvSpPr>
            <p:spPr>
              <a:xfrm>
                <a:off x="440989" y="1508276"/>
                <a:ext cx="4112575" cy="4793021"/>
              </a:xfrm>
              <a:prstGeom prst="rect">
                <a:avLst/>
              </a:prstGeom>
              <a:solidFill>
                <a:schemeClr val="tx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dirty="0"/>
              </a:p>
            </p:txBody>
          </p:sp>
          <p:cxnSp>
            <p:nvCxnSpPr>
              <p:cNvPr id="10" name="Straight Connector 9">
                <a:extLst>
                  <a:ext uri="{FF2B5EF4-FFF2-40B4-BE49-F238E27FC236}">
                    <a16:creationId xmlns:a16="http://schemas.microsoft.com/office/drawing/2014/main" id="{85262004-9AA5-7F4D-917E-DE5005146493}"/>
                  </a:ext>
                </a:extLst>
              </p:cNvPr>
              <p:cNvCxnSpPr/>
              <p:nvPr/>
            </p:nvCxnSpPr>
            <p:spPr>
              <a:xfrm>
                <a:off x="435557" y="5906860"/>
                <a:ext cx="3926542" cy="0"/>
              </a:xfrm>
              <a:prstGeom prst="line">
                <a:avLst/>
              </a:prstGeom>
              <a:ln>
                <a:solidFill>
                  <a:schemeClr val="tx1">
                    <a:alpha val="0"/>
                  </a:schemeClr>
                </a:solidFill>
              </a:ln>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C6386710-6476-D043-A1E4-4097B2240BD1}"/>
                  </a:ext>
                </a:extLst>
              </p:cNvPr>
              <p:cNvGrpSpPr/>
              <p:nvPr/>
            </p:nvGrpSpPr>
            <p:grpSpPr>
              <a:xfrm>
                <a:off x="744685" y="1840136"/>
                <a:ext cx="517713" cy="598766"/>
                <a:chOff x="744685" y="1840136"/>
                <a:chExt cx="517713" cy="598766"/>
              </a:xfrm>
            </p:grpSpPr>
            <p:sp>
              <p:nvSpPr>
                <p:cNvPr id="11" name="Rectangle 10">
                  <a:extLst>
                    <a:ext uri="{FF2B5EF4-FFF2-40B4-BE49-F238E27FC236}">
                      <a16:creationId xmlns:a16="http://schemas.microsoft.com/office/drawing/2014/main" id="{290A0C87-6BBA-8646-BE02-BDC2961A1C01}"/>
                    </a:ext>
                  </a:extLst>
                </p:cNvPr>
                <p:cNvSpPr/>
                <p:nvPr/>
              </p:nvSpPr>
              <p:spPr>
                <a:xfrm>
                  <a:off x="744685" y="1840136"/>
                  <a:ext cx="517713" cy="598766"/>
                </a:xfrm>
                <a:prstGeom prst="rect">
                  <a:avLst/>
                </a:prstGeom>
                <a:solidFill>
                  <a:srgbClr val="57A7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dirty="0"/>
                </a:p>
              </p:txBody>
            </p:sp>
            <p:sp>
              <p:nvSpPr>
                <p:cNvPr id="12" name="TextBox 11">
                  <a:extLst>
                    <a:ext uri="{FF2B5EF4-FFF2-40B4-BE49-F238E27FC236}">
                      <a16:creationId xmlns:a16="http://schemas.microsoft.com/office/drawing/2014/main" id="{66F8F1F2-9316-244D-96A4-55DDFAB0B27B}"/>
                    </a:ext>
                  </a:extLst>
                </p:cNvPr>
                <p:cNvSpPr txBox="1"/>
                <p:nvPr/>
              </p:nvSpPr>
              <p:spPr>
                <a:xfrm>
                  <a:off x="820322" y="1917127"/>
                  <a:ext cx="376129" cy="461665"/>
                </a:xfrm>
                <a:prstGeom prst="rect">
                  <a:avLst/>
                </a:prstGeom>
                <a:noFill/>
              </p:spPr>
              <p:txBody>
                <a:bodyPr wrap="square" rtlCol="0">
                  <a:spAutoFit/>
                </a:bodyPr>
                <a:lstStyle/>
                <a:p>
                  <a:r>
                    <a:rPr lang="en-US" sz="2400" dirty="0">
                      <a:solidFill>
                        <a:schemeClr val="bg1"/>
                      </a:solidFill>
                      <a:latin typeface="Impact" panose="020B0806030902050204" pitchFamily="34" charset="0"/>
                    </a:rPr>
                    <a:t>2</a:t>
                  </a:r>
                </a:p>
              </p:txBody>
            </p:sp>
          </p:grpSp>
          <p:sp>
            <p:nvSpPr>
              <p:cNvPr id="14" name="TextBox 13">
                <a:extLst>
                  <a:ext uri="{FF2B5EF4-FFF2-40B4-BE49-F238E27FC236}">
                    <a16:creationId xmlns:a16="http://schemas.microsoft.com/office/drawing/2014/main" id="{084BB84D-8A39-5E43-A622-12342DD8F0C1}"/>
                  </a:ext>
                </a:extLst>
              </p:cNvPr>
              <p:cNvSpPr txBox="1"/>
              <p:nvPr/>
            </p:nvSpPr>
            <p:spPr>
              <a:xfrm>
                <a:off x="1298627" y="1868421"/>
                <a:ext cx="2730819" cy="586443"/>
              </a:xfrm>
              <a:prstGeom prst="rect">
                <a:avLst/>
              </a:prstGeom>
              <a:noFill/>
            </p:spPr>
            <p:txBody>
              <a:bodyPr wrap="square" rtlCol="0">
                <a:spAutoFit/>
              </a:bodyPr>
              <a:lstStyle/>
              <a:p>
                <a:pPr>
                  <a:lnSpc>
                    <a:spcPts val="1900"/>
                  </a:lnSpc>
                </a:pPr>
                <a:r>
                  <a:rPr lang="en-US" sz="2000" b="1" dirty="0">
                    <a:solidFill>
                      <a:schemeClr val="bg1"/>
                    </a:solidFill>
                    <a:latin typeface="Avenir Black" panose="02000503020000020003" pitchFamily="2" charset="0"/>
                  </a:rPr>
                  <a:t>Collaborate with youth and families</a:t>
                </a:r>
              </a:p>
            </p:txBody>
          </p:sp>
          <p:cxnSp>
            <p:nvCxnSpPr>
              <p:cNvPr id="29" name="Straight Connector 28">
                <a:extLst>
                  <a:ext uri="{FF2B5EF4-FFF2-40B4-BE49-F238E27FC236}">
                    <a16:creationId xmlns:a16="http://schemas.microsoft.com/office/drawing/2014/main" id="{38C85C40-6055-C844-8F1C-5BD1CFA92B18}"/>
                  </a:ext>
                </a:extLst>
              </p:cNvPr>
              <p:cNvCxnSpPr>
                <a:cxnSpLocks/>
              </p:cNvCxnSpPr>
              <p:nvPr/>
            </p:nvCxnSpPr>
            <p:spPr>
              <a:xfrm>
                <a:off x="737742" y="2669084"/>
                <a:ext cx="3589766" cy="0"/>
              </a:xfrm>
              <a:prstGeom prst="line">
                <a:avLst/>
              </a:prstGeom>
              <a:ln w="66675">
                <a:solidFill>
                  <a:srgbClr val="57A7B5"/>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B7EF8416-B6A7-7049-9355-F92C52BB03F8}"/>
                  </a:ext>
                </a:extLst>
              </p:cNvPr>
              <p:cNvSpPr txBox="1"/>
              <p:nvPr/>
            </p:nvSpPr>
            <p:spPr>
              <a:xfrm>
                <a:off x="735504" y="2898184"/>
                <a:ext cx="3523547" cy="1200842"/>
              </a:xfrm>
              <a:prstGeom prst="rect">
                <a:avLst/>
              </a:prstGeom>
              <a:noFill/>
            </p:spPr>
            <p:txBody>
              <a:bodyPr wrap="square" rtlCol="0">
                <a:spAutoFit/>
              </a:bodyPr>
              <a:lstStyle/>
              <a:p>
                <a:r>
                  <a:rPr lang="en-US" sz="1801" dirty="0">
                    <a:solidFill>
                      <a:schemeClr val="bg1"/>
                    </a:solidFill>
                    <a:latin typeface="Avenir Book" panose="02000503020000020003" pitchFamily="2" charset="0"/>
                  </a:rPr>
                  <a:t>Develop youth case plans collaboratively with youth and family, and share ownership of the plan</a:t>
                </a:r>
              </a:p>
            </p:txBody>
          </p:sp>
          <p:sp>
            <p:nvSpPr>
              <p:cNvPr id="24" name="Rectangle 23">
                <a:extLst>
                  <a:ext uri="{FF2B5EF4-FFF2-40B4-BE49-F238E27FC236}">
                    <a16:creationId xmlns:a16="http://schemas.microsoft.com/office/drawing/2014/main" id="{9B8EDD7D-FA22-954A-AB1F-801EC671161A}"/>
                  </a:ext>
                </a:extLst>
              </p:cNvPr>
              <p:cNvSpPr/>
              <p:nvPr/>
            </p:nvSpPr>
            <p:spPr>
              <a:xfrm>
                <a:off x="318807" y="1356470"/>
                <a:ext cx="4370151" cy="5096634"/>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grpSp>
        <p:grpSp>
          <p:nvGrpSpPr>
            <p:cNvPr id="27" name="Group 26">
              <a:extLst>
                <a:ext uri="{FF2B5EF4-FFF2-40B4-BE49-F238E27FC236}">
                  <a16:creationId xmlns:a16="http://schemas.microsoft.com/office/drawing/2014/main" id="{25A796C4-0E1B-7746-9C56-2FC184FBFE45}"/>
                </a:ext>
              </a:extLst>
            </p:cNvPr>
            <p:cNvGrpSpPr/>
            <p:nvPr/>
          </p:nvGrpSpPr>
          <p:grpSpPr>
            <a:xfrm>
              <a:off x="808746" y="4744548"/>
              <a:ext cx="696605" cy="696605"/>
              <a:chOff x="808746" y="4744548"/>
              <a:chExt cx="696605" cy="696605"/>
            </a:xfrm>
          </p:grpSpPr>
          <p:pic>
            <p:nvPicPr>
              <p:cNvPr id="35" name="Picture 34">
                <a:extLst>
                  <a:ext uri="{FF2B5EF4-FFF2-40B4-BE49-F238E27FC236}">
                    <a16:creationId xmlns:a16="http://schemas.microsoft.com/office/drawing/2014/main" id="{32BEFE31-DF05-AD48-8072-7494AD064D1F}"/>
                  </a:ext>
                </a:extLst>
              </p:cNvPr>
              <p:cNvPicPr>
                <a:picLocks noChangeAspect="1"/>
              </p:cNvPicPr>
              <p:nvPr/>
            </p:nvPicPr>
            <p:blipFill>
              <a:blip r:embed="rId6"/>
              <a:stretch>
                <a:fillRect/>
              </a:stretch>
            </p:blipFill>
            <p:spPr>
              <a:xfrm>
                <a:off x="879826" y="4855816"/>
                <a:ext cx="589007" cy="401520"/>
              </a:xfrm>
              <a:prstGeom prst="rect">
                <a:avLst/>
              </a:prstGeom>
            </p:spPr>
          </p:pic>
          <p:sp>
            <p:nvSpPr>
              <p:cNvPr id="36" name="Oval 35">
                <a:extLst>
                  <a:ext uri="{FF2B5EF4-FFF2-40B4-BE49-F238E27FC236}">
                    <a16:creationId xmlns:a16="http://schemas.microsoft.com/office/drawing/2014/main" id="{F5D59205-AB92-F04E-B417-D3902E34BD39}"/>
                  </a:ext>
                </a:extLst>
              </p:cNvPr>
              <p:cNvSpPr/>
              <p:nvPr/>
            </p:nvSpPr>
            <p:spPr>
              <a:xfrm>
                <a:off x="808746" y="4744548"/>
                <a:ext cx="696605" cy="69660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grpSp>
      </p:grpSp>
    </p:spTree>
    <p:extLst>
      <p:ext uri="{BB962C8B-B14F-4D97-AF65-F5344CB8AC3E}">
        <p14:creationId xmlns:p14="http://schemas.microsoft.com/office/powerpoint/2010/main" val="974040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1+#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6325E1B-51CC-5242-8A4E-06F5E142A013}"/>
              </a:ext>
            </a:extLst>
          </p:cNvPr>
          <p:cNvSpPr txBox="1"/>
          <p:nvPr/>
        </p:nvSpPr>
        <p:spPr>
          <a:xfrm>
            <a:off x="1640242" y="281753"/>
            <a:ext cx="2389205" cy="400110"/>
          </a:xfrm>
          <a:prstGeom prst="rect">
            <a:avLst/>
          </a:prstGeom>
          <a:noFill/>
        </p:spPr>
        <p:txBody>
          <a:bodyPr wrap="square" rtlCol="0">
            <a:spAutoFit/>
          </a:bodyPr>
          <a:lstStyle/>
          <a:p>
            <a:r>
              <a:rPr lang="en-US" sz="2000" b="1" kern="700" spc="-100" dirty="0">
                <a:latin typeface="Avenir Black" panose="02000503020000020003" pitchFamily="2" charset="0"/>
              </a:rPr>
              <a:t>A Positive Youth</a:t>
            </a:r>
          </a:p>
        </p:txBody>
      </p:sp>
      <p:sp>
        <p:nvSpPr>
          <p:cNvPr id="6" name="TextBox 5">
            <a:extLst>
              <a:ext uri="{FF2B5EF4-FFF2-40B4-BE49-F238E27FC236}">
                <a16:creationId xmlns:a16="http://schemas.microsoft.com/office/drawing/2014/main" id="{4372249F-48F6-5F4A-B9B4-C7CCA1158783}"/>
              </a:ext>
            </a:extLst>
          </p:cNvPr>
          <p:cNvSpPr txBox="1"/>
          <p:nvPr/>
        </p:nvSpPr>
        <p:spPr>
          <a:xfrm>
            <a:off x="1640244" y="506734"/>
            <a:ext cx="2469801" cy="461665"/>
          </a:xfrm>
          <a:prstGeom prst="rect">
            <a:avLst/>
          </a:prstGeom>
          <a:noFill/>
        </p:spPr>
        <p:txBody>
          <a:bodyPr wrap="square" rtlCol="0">
            <a:spAutoFit/>
          </a:bodyPr>
          <a:lstStyle/>
          <a:p>
            <a:r>
              <a:rPr lang="en-US" sz="2400" kern="700" spc="-100" dirty="0">
                <a:solidFill>
                  <a:srgbClr val="57A7B5"/>
                </a:solidFill>
                <a:latin typeface="Avenir Light" panose="020B0402020203020204" pitchFamily="34" charset="77"/>
              </a:rPr>
              <a:t>Justice System</a:t>
            </a:r>
          </a:p>
        </p:txBody>
      </p:sp>
      <p:pic>
        <p:nvPicPr>
          <p:cNvPr id="8" name="Picture 7">
            <a:extLst>
              <a:ext uri="{FF2B5EF4-FFF2-40B4-BE49-F238E27FC236}">
                <a16:creationId xmlns:a16="http://schemas.microsoft.com/office/drawing/2014/main" id="{D8EBFB7D-99B7-3C4C-87AD-0DEEFFA5D08B}"/>
              </a:ext>
            </a:extLst>
          </p:cNvPr>
          <p:cNvPicPr>
            <a:picLocks noChangeAspect="1"/>
          </p:cNvPicPr>
          <p:nvPr/>
        </p:nvPicPr>
        <p:blipFill>
          <a:blip r:embed="rId3"/>
          <a:stretch>
            <a:fillRect/>
          </a:stretch>
        </p:blipFill>
        <p:spPr>
          <a:xfrm>
            <a:off x="435558" y="296407"/>
            <a:ext cx="1074532" cy="555175"/>
          </a:xfrm>
          <a:prstGeom prst="rect">
            <a:avLst/>
          </a:prstGeom>
        </p:spPr>
      </p:pic>
      <p:cxnSp>
        <p:nvCxnSpPr>
          <p:cNvPr id="17" name="Straight Connector 16">
            <a:extLst>
              <a:ext uri="{FF2B5EF4-FFF2-40B4-BE49-F238E27FC236}">
                <a16:creationId xmlns:a16="http://schemas.microsoft.com/office/drawing/2014/main" id="{637C077D-8E19-B24D-88AA-5A67511444E5}"/>
              </a:ext>
            </a:extLst>
          </p:cNvPr>
          <p:cNvCxnSpPr>
            <a:cxnSpLocks/>
          </p:cNvCxnSpPr>
          <p:nvPr/>
        </p:nvCxnSpPr>
        <p:spPr>
          <a:xfrm>
            <a:off x="0" y="1059987"/>
            <a:ext cx="12192000" cy="0"/>
          </a:xfrm>
          <a:prstGeom prst="line">
            <a:avLst/>
          </a:prstGeom>
          <a:ln w="15875">
            <a:solidFill>
              <a:srgbClr val="57A7B5"/>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8E0C2315-2391-4240-9ACD-51E67DEC437F}"/>
              </a:ext>
            </a:extLst>
          </p:cNvPr>
          <p:cNvSpPr/>
          <p:nvPr/>
        </p:nvSpPr>
        <p:spPr>
          <a:xfrm>
            <a:off x="0" y="6634719"/>
            <a:ext cx="12192000" cy="223284"/>
          </a:xfrm>
          <a:prstGeom prst="rect">
            <a:avLst/>
          </a:prstGeom>
          <a:solidFill>
            <a:srgbClr val="57A7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34" name="Rectangle 33">
            <a:extLst>
              <a:ext uri="{FF2B5EF4-FFF2-40B4-BE49-F238E27FC236}">
                <a16:creationId xmlns:a16="http://schemas.microsoft.com/office/drawing/2014/main" id="{5291FFF5-511B-3B4E-BAD5-039F5F978DBA}"/>
              </a:ext>
            </a:extLst>
          </p:cNvPr>
          <p:cNvSpPr/>
          <p:nvPr/>
        </p:nvSpPr>
        <p:spPr>
          <a:xfrm>
            <a:off x="0" y="2"/>
            <a:ext cx="12192000" cy="177321"/>
          </a:xfrm>
          <a:prstGeom prst="rect">
            <a:avLst/>
          </a:prstGeom>
          <a:solidFill>
            <a:srgbClr val="57A7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cxnSp>
        <p:nvCxnSpPr>
          <p:cNvPr id="23" name="Straight Connector 22">
            <a:extLst>
              <a:ext uri="{FF2B5EF4-FFF2-40B4-BE49-F238E27FC236}">
                <a16:creationId xmlns:a16="http://schemas.microsoft.com/office/drawing/2014/main" id="{6B9E9A71-0AB3-3F4F-BAA8-8CB3A3F378CD}"/>
              </a:ext>
            </a:extLst>
          </p:cNvPr>
          <p:cNvCxnSpPr/>
          <p:nvPr/>
        </p:nvCxnSpPr>
        <p:spPr>
          <a:xfrm>
            <a:off x="1601039" y="323202"/>
            <a:ext cx="0" cy="555175"/>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B8406EF2-BBFB-0848-83C0-326CF89162BB}"/>
              </a:ext>
            </a:extLst>
          </p:cNvPr>
          <p:cNvSpPr txBox="1"/>
          <p:nvPr/>
        </p:nvSpPr>
        <p:spPr>
          <a:xfrm>
            <a:off x="4400550" y="2645473"/>
            <a:ext cx="6778259" cy="3231782"/>
          </a:xfrm>
          <a:prstGeom prst="rect">
            <a:avLst/>
          </a:prstGeom>
          <a:noFill/>
        </p:spPr>
        <p:txBody>
          <a:bodyPr wrap="square" rtlCol="0">
            <a:spAutoFit/>
          </a:bodyPr>
          <a:lstStyle/>
          <a:p>
            <a:r>
              <a:rPr lang="en-US" sz="2201" b="1" dirty="0"/>
              <a:t> </a:t>
            </a:r>
          </a:p>
          <a:p>
            <a:r>
              <a:rPr lang="en-US" sz="2600" dirty="0">
                <a:solidFill>
                  <a:srgbClr val="0070C0"/>
                </a:solidFill>
                <a:latin typeface="Avenir Book" panose="02000503020000020003" pitchFamily="2" charset="0"/>
              </a:rPr>
              <a:t>“When families are viewed and treated as partners in both their child’s care and in the operations of the juvenile justice system itself, the child, the family, and the system benefit. The most effective interventions for youth in the justice system are those that engage families in a </a:t>
            </a:r>
            <a:r>
              <a:rPr lang="en-US" sz="2600" b="1" dirty="0">
                <a:solidFill>
                  <a:srgbClr val="0070C0"/>
                </a:solidFill>
                <a:latin typeface="Avenir Book" panose="02000503020000020003" pitchFamily="2" charset="0"/>
              </a:rPr>
              <a:t>strength-based partnership</a:t>
            </a:r>
            <a:r>
              <a:rPr lang="en-US" sz="2600" dirty="0">
                <a:solidFill>
                  <a:srgbClr val="0070C0"/>
                </a:solidFill>
                <a:latin typeface="Avenir Book" panose="02000503020000020003" pitchFamily="2" charset="0"/>
              </a:rPr>
              <a:t>” </a:t>
            </a:r>
            <a:r>
              <a:rPr lang="en-US" sz="1600" b="1" dirty="0">
                <a:solidFill>
                  <a:srgbClr val="0070C0"/>
                </a:solidFill>
              </a:rPr>
              <a:t>(</a:t>
            </a:r>
            <a:r>
              <a:rPr lang="en-US" sz="1600" b="1" dirty="0" err="1">
                <a:solidFill>
                  <a:srgbClr val="0070C0"/>
                </a:solidFill>
              </a:rPr>
              <a:t>Rozzell</a:t>
            </a:r>
            <a:r>
              <a:rPr lang="en-US" sz="1600" b="1" dirty="0">
                <a:solidFill>
                  <a:srgbClr val="0070C0"/>
                </a:solidFill>
              </a:rPr>
              <a:t>, 2013). </a:t>
            </a:r>
          </a:p>
        </p:txBody>
      </p:sp>
      <p:sp>
        <p:nvSpPr>
          <p:cNvPr id="3" name="Rectangle 2">
            <a:extLst>
              <a:ext uri="{FF2B5EF4-FFF2-40B4-BE49-F238E27FC236}">
                <a16:creationId xmlns:a16="http://schemas.microsoft.com/office/drawing/2014/main" id="{E720025D-2F5F-3046-B3E4-EF0B10086642}"/>
              </a:ext>
            </a:extLst>
          </p:cNvPr>
          <p:cNvSpPr/>
          <p:nvPr/>
        </p:nvSpPr>
        <p:spPr>
          <a:xfrm>
            <a:off x="4988585" y="2143580"/>
            <a:ext cx="6590272" cy="646587"/>
          </a:xfrm>
          <a:prstGeom prst="rect">
            <a:avLst/>
          </a:prstGeom>
        </p:spPr>
        <p:txBody>
          <a:bodyPr wrap="square">
            <a:spAutoFit/>
          </a:bodyPr>
          <a:lstStyle/>
          <a:p>
            <a:r>
              <a:rPr lang="en-US" sz="1801" dirty="0">
                <a:latin typeface="Avenir Book" panose="02000503020000020003" pitchFamily="2" charset="0"/>
              </a:rPr>
              <a:t>underscored the vital role families play in an issue brief on family engagement in the juvenile justice system, noting: </a:t>
            </a:r>
          </a:p>
        </p:txBody>
      </p:sp>
      <p:sp>
        <p:nvSpPr>
          <p:cNvPr id="4" name="Rectangle 3">
            <a:extLst>
              <a:ext uri="{FF2B5EF4-FFF2-40B4-BE49-F238E27FC236}">
                <a16:creationId xmlns:a16="http://schemas.microsoft.com/office/drawing/2014/main" id="{FE74B7C0-FF35-D64E-9307-BA19086F4A60}"/>
              </a:ext>
            </a:extLst>
          </p:cNvPr>
          <p:cNvSpPr/>
          <p:nvPr/>
        </p:nvSpPr>
        <p:spPr>
          <a:xfrm>
            <a:off x="4867139" y="1632964"/>
            <a:ext cx="5946308" cy="461665"/>
          </a:xfrm>
          <a:prstGeom prst="rect">
            <a:avLst/>
          </a:prstGeom>
        </p:spPr>
        <p:txBody>
          <a:bodyPr wrap="none">
            <a:spAutoFit/>
          </a:bodyPr>
          <a:lstStyle/>
          <a:p>
            <a:r>
              <a:rPr lang="en-US" sz="2400" b="1" dirty="0">
                <a:latin typeface="Avenir Black" panose="02000503020000020003" pitchFamily="2" charset="0"/>
              </a:rPr>
              <a:t>The National Child Traumatic Stress Network </a:t>
            </a:r>
            <a:endParaRPr lang="en-US" sz="2400" dirty="0"/>
          </a:p>
        </p:txBody>
      </p:sp>
      <p:grpSp>
        <p:nvGrpSpPr>
          <p:cNvPr id="27" name="Group 26">
            <a:extLst>
              <a:ext uri="{FF2B5EF4-FFF2-40B4-BE49-F238E27FC236}">
                <a16:creationId xmlns:a16="http://schemas.microsoft.com/office/drawing/2014/main" id="{CE316F34-13A2-164A-B1F1-0571E505E4CC}"/>
              </a:ext>
            </a:extLst>
          </p:cNvPr>
          <p:cNvGrpSpPr/>
          <p:nvPr/>
        </p:nvGrpSpPr>
        <p:grpSpPr>
          <a:xfrm>
            <a:off x="318810" y="1356472"/>
            <a:ext cx="3145909" cy="3854822"/>
            <a:chOff x="318807" y="1356470"/>
            <a:chExt cx="4370151" cy="5096634"/>
          </a:xfrm>
        </p:grpSpPr>
        <p:pic>
          <p:nvPicPr>
            <p:cNvPr id="33" name="Picture 32">
              <a:extLst>
                <a:ext uri="{FF2B5EF4-FFF2-40B4-BE49-F238E27FC236}">
                  <a16:creationId xmlns:a16="http://schemas.microsoft.com/office/drawing/2014/main" id="{9E48048E-C601-754C-9A6A-581D82144D34}"/>
                </a:ext>
              </a:extLst>
            </p:cNvPr>
            <p:cNvPicPr>
              <a:picLocks noChangeAspect="1"/>
            </p:cNvPicPr>
            <p:nvPr/>
          </p:nvPicPr>
          <p:blipFill rotWithShape="1">
            <a:blip r:embed="rId4">
              <a:alphaModFix amt="50000"/>
            </a:blip>
            <a:srcRect l="900"/>
            <a:stretch/>
          </p:blipFill>
          <p:spPr>
            <a:xfrm>
              <a:off x="445059" y="1551979"/>
              <a:ext cx="4095911" cy="4749318"/>
            </a:xfrm>
            <a:prstGeom prst="rect">
              <a:avLst/>
            </a:prstGeom>
          </p:spPr>
        </p:pic>
        <p:sp>
          <p:nvSpPr>
            <p:cNvPr id="35" name="Rectangle 34">
              <a:extLst>
                <a:ext uri="{FF2B5EF4-FFF2-40B4-BE49-F238E27FC236}">
                  <a16:creationId xmlns:a16="http://schemas.microsoft.com/office/drawing/2014/main" id="{C34E04B4-2A4C-AA4F-BD04-458989D316AF}"/>
                </a:ext>
              </a:extLst>
            </p:cNvPr>
            <p:cNvSpPr/>
            <p:nvPr/>
          </p:nvSpPr>
          <p:spPr>
            <a:xfrm>
              <a:off x="440989" y="1508276"/>
              <a:ext cx="4112575" cy="4793021"/>
            </a:xfrm>
            <a:prstGeom prst="rect">
              <a:avLst/>
            </a:prstGeom>
            <a:solidFill>
              <a:schemeClr val="tx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cxnSp>
          <p:nvCxnSpPr>
            <p:cNvPr id="36" name="Straight Connector 35">
              <a:extLst>
                <a:ext uri="{FF2B5EF4-FFF2-40B4-BE49-F238E27FC236}">
                  <a16:creationId xmlns:a16="http://schemas.microsoft.com/office/drawing/2014/main" id="{FEA18ECE-668F-EB4C-A487-F7A4C09239A7}"/>
                </a:ext>
              </a:extLst>
            </p:cNvPr>
            <p:cNvCxnSpPr/>
            <p:nvPr/>
          </p:nvCxnSpPr>
          <p:spPr>
            <a:xfrm>
              <a:off x="435557" y="5906860"/>
              <a:ext cx="3926542" cy="0"/>
            </a:xfrm>
            <a:prstGeom prst="line">
              <a:avLst/>
            </a:prstGeom>
            <a:ln>
              <a:solidFill>
                <a:schemeClr val="tx1">
                  <a:alpha val="0"/>
                </a:schemeClr>
              </a:solidFill>
            </a:ln>
          </p:spPr>
          <p:style>
            <a:lnRef idx="1">
              <a:schemeClr val="accent1"/>
            </a:lnRef>
            <a:fillRef idx="0">
              <a:schemeClr val="accent1"/>
            </a:fillRef>
            <a:effectRef idx="0">
              <a:schemeClr val="accent1"/>
            </a:effectRef>
            <a:fontRef idx="minor">
              <a:schemeClr val="tx1"/>
            </a:fontRef>
          </p:style>
        </p:cxnSp>
        <p:grpSp>
          <p:nvGrpSpPr>
            <p:cNvPr id="37" name="Group 36">
              <a:extLst>
                <a:ext uri="{FF2B5EF4-FFF2-40B4-BE49-F238E27FC236}">
                  <a16:creationId xmlns:a16="http://schemas.microsoft.com/office/drawing/2014/main" id="{19EEF3F4-E2DD-314A-9293-049102BC25BF}"/>
                </a:ext>
              </a:extLst>
            </p:cNvPr>
            <p:cNvGrpSpPr/>
            <p:nvPr/>
          </p:nvGrpSpPr>
          <p:grpSpPr>
            <a:xfrm>
              <a:off x="744685" y="1840136"/>
              <a:ext cx="517713" cy="598766"/>
              <a:chOff x="744685" y="1840136"/>
              <a:chExt cx="517713" cy="598766"/>
            </a:xfrm>
          </p:grpSpPr>
          <p:sp>
            <p:nvSpPr>
              <p:cNvPr id="42" name="Rectangle 41">
                <a:extLst>
                  <a:ext uri="{FF2B5EF4-FFF2-40B4-BE49-F238E27FC236}">
                    <a16:creationId xmlns:a16="http://schemas.microsoft.com/office/drawing/2014/main" id="{3FDEFD2D-6EA7-4B4D-9F99-A392F4BA1F3F}"/>
                  </a:ext>
                </a:extLst>
              </p:cNvPr>
              <p:cNvSpPr/>
              <p:nvPr/>
            </p:nvSpPr>
            <p:spPr>
              <a:xfrm>
                <a:off x="744685" y="1840136"/>
                <a:ext cx="517713" cy="598766"/>
              </a:xfrm>
              <a:prstGeom prst="rect">
                <a:avLst/>
              </a:prstGeom>
              <a:solidFill>
                <a:srgbClr val="57A7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dirty="0"/>
              </a:p>
            </p:txBody>
          </p:sp>
          <p:sp>
            <p:nvSpPr>
              <p:cNvPr id="43" name="TextBox 42">
                <a:extLst>
                  <a:ext uri="{FF2B5EF4-FFF2-40B4-BE49-F238E27FC236}">
                    <a16:creationId xmlns:a16="http://schemas.microsoft.com/office/drawing/2014/main" id="{D24A4DDF-E931-E945-9F7B-A61DF9F122EF}"/>
                  </a:ext>
                </a:extLst>
              </p:cNvPr>
              <p:cNvSpPr txBox="1"/>
              <p:nvPr/>
            </p:nvSpPr>
            <p:spPr>
              <a:xfrm>
                <a:off x="820322" y="1917127"/>
                <a:ext cx="376129" cy="461665"/>
              </a:xfrm>
              <a:prstGeom prst="rect">
                <a:avLst/>
              </a:prstGeom>
              <a:noFill/>
            </p:spPr>
            <p:txBody>
              <a:bodyPr wrap="square" rtlCol="0">
                <a:spAutoFit/>
              </a:bodyPr>
              <a:lstStyle/>
              <a:p>
                <a:r>
                  <a:rPr lang="en-US" sz="2400" dirty="0">
                    <a:solidFill>
                      <a:schemeClr val="bg1"/>
                    </a:solidFill>
                    <a:latin typeface="Impact" panose="020B0806030902050204" pitchFamily="34" charset="0"/>
                  </a:rPr>
                  <a:t>2</a:t>
                </a:r>
              </a:p>
            </p:txBody>
          </p:sp>
        </p:grpSp>
        <p:sp>
          <p:nvSpPr>
            <p:cNvPr id="38" name="TextBox 37">
              <a:extLst>
                <a:ext uri="{FF2B5EF4-FFF2-40B4-BE49-F238E27FC236}">
                  <a16:creationId xmlns:a16="http://schemas.microsoft.com/office/drawing/2014/main" id="{D84145B7-9AA0-AC4A-BE30-A8A29A8EF999}"/>
                </a:ext>
              </a:extLst>
            </p:cNvPr>
            <p:cNvSpPr txBox="1"/>
            <p:nvPr/>
          </p:nvSpPr>
          <p:spPr>
            <a:xfrm>
              <a:off x="1298627" y="1868421"/>
              <a:ext cx="2730819" cy="586443"/>
            </a:xfrm>
            <a:prstGeom prst="rect">
              <a:avLst/>
            </a:prstGeom>
            <a:noFill/>
          </p:spPr>
          <p:txBody>
            <a:bodyPr wrap="square" rtlCol="0">
              <a:spAutoFit/>
            </a:bodyPr>
            <a:lstStyle/>
            <a:p>
              <a:pPr>
                <a:lnSpc>
                  <a:spcPts val="1900"/>
                </a:lnSpc>
              </a:pPr>
              <a:r>
                <a:rPr lang="en-US" sz="2000" b="1" dirty="0">
                  <a:solidFill>
                    <a:schemeClr val="bg1"/>
                  </a:solidFill>
                  <a:latin typeface="Avenir Black" panose="02000503020000020003" pitchFamily="2" charset="0"/>
                </a:rPr>
                <a:t>Collaborate with youth and families</a:t>
              </a:r>
            </a:p>
          </p:txBody>
        </p:sp>
        <p:cxnSp>
          <p:nvCxnSpPr>
            <p:cNvPr id="39" name="Straight Connector 38">
              <a:extLst>
                <a:ext uri="{FF2B5EF4-FFF2-40B4-BE49-F238E27FC236}">
                  <a16:creationId xmlns:a16="http://schemas.microsoft.com/office/drawing/2014/main" id="{E85D2E8D-301A-2842-A26A-1A8EB673C517}"/>
                </a:ext>
              </a:extLst>
            </p:cNvPr>
            <p:cNvCxnSpPr>
              <a:cxnSpLocks/>
            </p:cNvCxnSpPr>
            <p:nvPr/>
          </p:nvCxnSpPr>
          <p:spPr>
            <a:xfrm>
              <a:off x="737742" y="2927855"/>
              <a:ext cx="3589766" cy="0"/>
            </a:xfrm>
            <a:prstGeom prst="line">
              <a:avLst/>
            </a:prstGeom>
            <a:ln w="66675">
              <a:solidFill>
                <a:srgbClr val="57A7B5"/>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ECD8EB45-2819-4541-8FAB-D2BC7FE8F660}"/>
                </a:ext>
              </a:extLst>
            </p:cNvPr>
            <p:cNvSpPr txBox="1"/>
            <p:nvPr/>
          </p:nvSpPr>
          <p:spPr>
            <a:xfrm>
              <a:off x="735504" y="3276384"/>
              <a:ext cx="3523547" cy="1200842"/>
            </a:xfrm>
            <a:prstGeom prst="rect">
              <a:avLst/>
            </a:prstGeom>
            <a:noFill/>
          </p:spPr>
          <p:txBody>
            <a:bodyPr wrap="square" rtlCol="0">
              <a:spAutoFit/>
            </a:bodyPr>
            <a:lstStyle/>
            <a:p>
              <a:r>
                <a:rPr lang="en-US" sz="1801" dirty="0">
                  <a:solidFill>
                    <a:schemeClr val="bg1"/>
                  </a:solidFill>
                  <a:latin typeface="Avenir Book" panose="02000503020000020003" pitchFamily="2" charset="0"/>
                </a:rPr>
                <a:t>Develop youth case plans collaboratively with youth and family, and share ownership of the plan</a:t>
              </a:r>
            </a:p>
          </p:txBody>
        </p:sp>
        <p:sp>
          <p:nvSpPr>
            <p:cNvPr id="41" name="Rectangle 40">
              <a:extLst>
                <a:ext uri="{FF2B5EF4-FFF2-40B4-BE49-F238E27FC236}">
                  <a16:creationId xmlns:a16="http://schemas.microsoft.com/office/drawing/2014/main" id="{B14EB2A8-FA27-F149-9DF6-B4356737C88A}"/>
                </a:ext>
              </a:extLst>
            </p:cNvPr>
            <p:cNvSpPr/>
            <p:nvPr/>
          </p:nvSpPr>
          <p:spPr>
            <a:xfrm>
              <a:off x="318807" y="1356470"/>
              <a:ext cx="4370151" cy="5096634"/>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grpSp>
      <p:grpSp>
        <p:nvGrpSpPr>
          <p:cNvPr id="7" name="Group 6">
            <a:extLst>
              <a:ext uri="{FF2B5EF4-FFF2-40B4-BE49-F238E27FC236}">
                <a16:creationId xmlns:a16="http://schemas.microsoft.com/office/drawing/2014/main" id="{46278211-C09F-354E-AEBA-1FC1F4DADBF8}"/>
              </a:ext>
            </a:extLst>
          </p:cNvPr>
          <p:cNvGrpSpPr/>
          <p:nvPr/>
        </p:nvGrpSpPr>
        <p:grpSpPr>
          <a:xfrm>
            <a:off x="808749" y="4227605"/>
            <a:ext cx="696607" cy="696607"/>
            <a:chOff x="808746" y="4227602"/>
            <a:chExt cx="696605" cy="696605"/>
          </a:xfrm>
        </p:grpSpPr>
        <p:pic>
          <p:nvPicPr>
            <p:cNvPr id="24" name="Picture 23">
              <a:extLst>
                <a:ext uri="{FF2B5EF4-FFF2-40B4-BE49-F238E27FC236}">
                  <a16:creationId xmlns:a16="http://schemas.microsoft.com/office/drawing/2014/main" id="{506DF65D-1F91-C041-9239-78F60AAA8770}"/>
                </a:ext>
              </a:extLst>
            </p:cNvPr>
            <p:cNvPicPr>
              <a:picLocks noChangeAspect="1"/>
            </p:cNvPicPr>
            <p:nvPr/>
          </p:nvPicPr>
          <p:blipFill>
            <a:blip r:embed="rId5"/>
            <a:stretch>
              <a:fillRect/>
            </a:stretch>
          </p:blipFill>
          <p:spPr>
            <a:xfrm>
              <a:off x="879826" y="4357326"/>
              <a:ext cx="589007" cy="401520"/>
            </a:xfrm>
            <a:prstGeom prst="rect">
              <a:avLst/>
            </a:prstGeom>
          </p:spPr>
        </p:pic>
        <p:sp>
          <p:nvSpPr>
            <p:cNvPr id="2" name="Oval 1">
              <a:extLst>
                <a:ext uri="{FF2B5EF4-FFF2-40B4-BE49-F238E27FC236}">
                  <a16:creationId xmlns:a16="http://schemas.microsoft.com/office/drawing/2014/main" id="{E1CCB304-B408-3F40-8B1B-277F78986F20}"/>
                </a:ext>
              </a:extLst>
            </p:cNvPr>
            <p:cNvSpPr/>
            <p:nvPr/>
          </p:nvSpPr>
          <p:spPr>
            <a:xfrm>
              <a:off x="808746" y="4227602"/>
              <a:ext cx="696605" cy="69660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grpSp>
    </p:spTree>
    <p:extLst>
      <p:ext uri="{BB962C8B-B14F-4D97-AF65-F5344CB8AC3E}">
        <p14:creationId xmlns:p14="http://schemas.microsoft.com/office/powerpoint/2010/main" val="37971372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6325E1B-51CC-5242-8A4E-06F5E142A013}"/>
              </a:ext>
            </a:extLst>
          </p:cNvPr>
          <p:cNvSpPr txBox="1"/>
          <p:nvPr/>
        </p:nvSpPr>
        <p:spPr>
          <a:xfrm>
            <a:off x="1640242" y="281753"/>
            <a:ext cx="2389205" cy="400110"/>
          </a:xfrm>
          <a:prstGeom prst="rect">
            <a:avLst/>
          </a:prstGeom>
          <a:noFill/>
        </p:spPr>
        <p:txBody>
          <a:bodyPr wrap="square" rtlCol="0">
            <a:spAutoFit/>
          </a:bodyPr>
          <a:lstStyle/>
          <a:p>
            <a:r>
              <a:rPr lang="en-US" sz="2000" b="1" kern="700" spc="-100" dirty="0">
                <a:latin typeface="Avenir Black" panose="02000503020000020003" pitchFamily="2" charset="0"/>
              </a:rPr>
              <a:t>A Positive Youth</a:t>
            </a:r>
          </a:p>
        </p:txBody>
      </p:sp>
      <p:sp>
        <p:nvSpPr>
          <p:cNvPr id="6" name="TextBox 5">
            <a:extLst>
              <a:ext uri="{FF2B5EF4-FFF2-40B4-BE49-F238E27FC236}">
                <a16:creationId xmlns:a16="http://schemas.microsoft.com/office/drawing/2014/main" id="{4372249F-48F6-5F4A-B9B4-C7CCA1158783}"/>
              </a:ext>
            </a:extLst>
          </p:cNvPr>
          <p:cNvSpPr txBox="1"/>
          <p:nvPr/>
        </p:nvSpPr>
        <p:spPr>
          <a:xfrm>
            <a:off x="1640244" y="506734"/>
            <a:ext cx="2469801" cy="461665"/>
          </a:xfrm>
          <a:prstGeom prst="rect">
            <a:avLst/>
          </a:prstGeom>
          <a:noFill/>
        </p:spPr>
        <p:txBody>
          <a:bodyPr wrap="square" rtlCol="0">
            <a:spAutoFit/>
          </a:bodyPr>
          <a:lstStyle/>
          <a:p>
            <a:r>
              <a:rPr lang="en-US" sz="2400" kern="700" spc="-100" dirty="0">
                <a:solidFill>
                  <a:srgbClr val="57A7B5"/>
                </a:solidFill>
                <a:latin typeface="Avenir Light" panose="020B0402020203020204" pitchFamily="34" charset="77"/>
              </a:rPr>
              <a:t>Justice System</a:t>
            </a:r>
          </a:p>
        </p:txBody>
      </p:sp>
      <p:pic>
        <p:nvPicPr>
          <p:cNvPr id="8" name="Picture 7">
            <a:extLst>
              <a:ext uri="{FF2B5EF4-FFF2-40B4-BE49-F238E27FC236}">
                <a16:creationId xmlns:a16="http://schemas.microsoft.com/office/drawing/2014/main" id="{D8EBFB7D-99B7-3C4C-87AD-0DEEFFA5D08B}"/>
              </a:ext>
            </a:extLst>
          </p:cNvPr>
          <p:cNvPicPr>
            <a:picLocks noChangeAspect="1"/>
          </p:cNvPicPr>
          <p:nvPr/>
        </p:nvPicPr>
        <p:blipFill>
          <a:blip r:embed="rId3"/>
          <a:stretch>
            <a:fillRect/>
          </a:stretch>
        </p:blipFill>
        <p:spPr>
          <a:xfrm>
            <a:off x="435558" y="296407"/>
            <a:ext cx="1074532" cy="555175"/>
          </a:xfrm>
          <a:prstGeom prst="rect">
            <a:avLst/>
          </a:prstGeom>
        </p:spPr>
      </p:pic>
      <p:cxnSp>
        <p:nvCxnSpPr>
          <p:cNvPr id="17" name="Straight Connector 16">
            <a:extLst>
              <a:ext uri="{FF2B5EF4-FFF2-40B4-BE49-F238E27FC236}">
                <a16:creationId xmlns:a16="http://schemas.microsoft.com/office/drawing/2014/main" id="{637C077D-8E19-B24D-88AA-5A67511444E5}"/>
              </a:ext>
            </a:extLst>
          </p:cNvPr>
          <p:cNvCxnSpPr>
            <a:cxnSpLocks/>
          </p:cNvCxnSpPr>
          <p:nvPr/>
        </p:nvCxnSpPr>
        <p:spPr>
          <a:xfrm>
            <a:off x="0" y="1059987"/>
            <a:ext cx="12192000" cy="0"/>
          </a:xfrm>
          <a:prstGeom prst="line">
            <a:avLst/>
          </a:prstGeom>
          <a:ln w="15875">
            <a:solidFill>
              <a:srgbClr val="57A7B5"/>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8E0C2315-2391-4240-9ACD-51E67DEC437F}"/>
              </a:ext>
            </a:extLst>
          </p:cNvPr>
          <p:cNvSpPr/>
          <p:nvPr/>
        </p:nvSpPr>
        <p:spPr>
          <a:xfrm>
            <a:off x="0" y="6634719"/>
            <a:ext cx="12192000" cy="223284"/>
          </a:xfrm>
          <a:prstGeom prst="rect">
            <a:avLst/>
          </a:prstGeom>
          <a:solidFill>
            <a:srgbClr val="57A7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34" name="Rectangle 33">
            <a:extLst>
              <a:ext uri="{FF2B5EF4-FFF2-40B4-BE49-F238E27FC236}">
                <a16:creationId xmlns:a16="http://schemas.microsoft.com/office/drawing/2014/main" id="{5291FFF5-511B-3B4E-BAD5-039F5F978DBA}"/>
              </a:ext>
            </a:extLst>
          </p:cNvPr>
          <p:cNvSpPr/>
          <p:nvPr/>
        </p:nvSpPr>
        <p:spPr>
          <a:xfrm>
            <a:off x="0" y="2"/>
            <a:ext cx="12192000" cy="177321"/>
          </a:xfrm>
          <a:prstGeom prst="rect">
            <a:avLst/>
          </a:prstGeom>
          <a:solidFill>
            <a:srgbClr val="57A7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cxnSp>
        <p:nvCxnSpPr>
          <p:cNvPr id="23" name="Straight Connector 22">
            <a:extLst>
              <a:ext uri="{FF2B5EF4-FFF2-40B4-BE49-F238E27FC236}">
                <a16:creationId xmlns:a16="http://schemas.microsoft.com/office/drawing/2014/main" id="{6B9E9A71-0AB3-3F4F-BAA8-8CB3A3F378CD}"/>
              </a:ext>
            </a:extLst>
          </p:cNvPr>
          <p:cNvCxnSpPr/>
          <p:nvPr/>
        </p:nvCxnSpPr>
        <p:spPr>
          <a:xfrm>
            <a:off x="1601039" y="323202"/>
            <a:ext cx="0" cy="555175"/>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4" name="Group 13">
            <a:extLst>
              <a:ext uri="{FF2B5EF4-FFF2-40B4-BE49-F238E27FC236}">
                <a16:creationId xmlns:a16="http://schemas.microsoft.com/office/drawing/2014/main" id="{5A22E2E8-35BC-AA43-A601-8302C8E9F898}"/>
              </a:ext>
            </a:extLst>
          </p:cNvPr>
          <p:cNvGrpSpPr/>
          <p:nvPr/>
        </p:nvGrpSpPr>
        <p:grpSpPr>
          <a:xfrm>
            <a:off x="5027113" y="1367737"/>
            <a:ext cx="6590272" cy="1287580"/>
            <a:chOff x="5048545" y="1410597"/>
            <a:chExt cx="6590272" cy="1287579"/>
          </a:xfrm>
        </p:grpSpPr>
        <p:sp>
          <p:nvSpPr>
            <p:cNvPr id="3" name="Rectangle 2">
              <a:extLst>
                <a:ext uri="{FF2B5EF4-FFF2-40B4-BE49-F238E27FC236}">
                  <a16:creationId xmlns:a16="http://schemas.microsoft.com/office/drawing/2014/main" id="{E720025D-2F5F-3046-B3E4-EF0B10086642}"/>
                </a:ext>
              </a:extLst>
            </p:cNvPr>
            <p:cNvSpPr/>
            <p:nvPr/>
          </p:nvSpPr>
          <p:spPr>
            <a:xfrm>
              <a:off x="5048545" y="1774462"/>
              <a:ext cx="6590272" cy="923714"/>
            </a:xfrm>
            <a:prstGeom prst="rect">
              <a:avLst/>
            </a:prstGeom>
          </p:spPr>
          <p:txBody>
            <a:bodyPr wrap="square">
              <a:spAutoFit/>
            </a:bodyPr>
            <a:lstStyle/>
            <a:p>
              <a:r>
                <a:rPr lang="en-US" sz="1801" dirty="0"/>
                <a:t>For the far fewer youth who remain in the Youth Justice System, along with the risk assessment and trauma screening, assessments should be conducted of the youth’s needs and strengths. </a:t>
              </a:r>
            </a:p>
          </p:txBody>
        </p:sp>
        <p:sp>
          <p:nvSpPr>
            <p:cNvPr id="4" name="Rectangle 3">
              <a:extLst>
                <a:ext uri="{FF2B5EF4-FFF2-40B4-BE49-F238E27FC236}">
                  <a16:creationId xmlns:a16="http://schemas.microsoft.com/office/drawing/2014/main" id="{FE74B7C0-FF35-D64E-9307-BA19086F4A60}"/>
                </a:ext>
              </a:extLst>
            </p:cNvPr>
            <p:cNvSpPr/>
            <p:nvPr/>
          </p:nvSpPr>
          <p:spPr>
            <a:xfrm>
              <a:off x="5048545" y="1410597"/>
              <a:ext cx="3949992" cy="461665"/>
            </a:xfrm>
            <a:prstGeom prst="rect">
              <a:avLst/>
            </a:prstGeom>
          </p:spPr>
          <p:txBody>
            <a:bodyPr wrap="none">
              <a:spAutoFit/>
            </a:bodyPr>
            <a:lstStyle/>
            <a:p>
              <a:r>
                <a:rPr lang="en-US" sz="2400" b="1" dirty="0">
                  <a:latin typeface="Avenir Black" panose="02000503020000020003" pitchFamily="2" charset="0"/>
                </a:rPr>
                <a:t>Focus on needs and strengths</a:t>
              </a:r>
              <a:endParaRPr lang="en-US" sz="2400" dirty="0"/>
            </a:p>
          </p:txBody>
        </p:sp>
      </p:grpSp>
      <p:grpSp>
        <p:nvGrpSpPr>
          <p:cNvPr id="27" name="Group 26">
            <a:extLst>
              <a:ext uri="{FF2B5EF4-FFF2-40B4-BE49-F238E27FC236}">
                <a16:creationId xmlns:a16="http://schemas.microsoft.com/office/drawing/2014/main" id="{CE316F34-13A2-164A-B1F1-0571E505E4CC}"/>
              </a:ext>
            </a:extLst>
          </p:cNvPr>
          <p:cNvGrpSpPr/>
          <p:nvPr/>
        </p:nvGrpSpPr>
        <p:grpSpPr>
          <a:xfrm>
            <a:off x="318811" y="1356471"/>
            <a:ext cx="3395940" cy="3865605"/>
            <a:chOff x="318807" y="1356470"/>
            <a:chExt cx="4370151" cy="5096634"/>
          </a:xfrm>
        </p:grpSpPr>
        <p:pic>
          <p:nvPicPr>
            <p:cNvPr id="33" name="Picture 32">
              <a:extLst>
                <a:ext uri="{FF2B5EF4-FFF2-40B4-BE49-F238E27FC236}">
                  <a16:creationId xmlns:a16="http://schemas.microsoft.com/office/drawing/2014/main" id="{9E48048E-C601-754C-9A6A-581D82144D34}"/>
                </a:ext>
              </a:extLst>
            </p:cNvPr>
            <p:cNvPicPr>
              <a:picLocks noChangeAspect="1"/>
            </p:cNvPicPr>
            <p:nvPr/>
          </p:nvPicPr>
          <p:blipFill rotWithShape="1">
            <a:blip r:embed="rId4">
              <a:alphaModFix amt="50000"/>
            </a:blip>
            <a:srcRect l="900"/>
            <a:stretch/>
          </p:blipFill>
          <p:spPr>
            <a:xfrm>
              <a:off x="445059" y="1551979"/>
              <a:ext cx="4095911" cy="4749318"/>
            </a:xfrm>
            <a:prstGeom prst="rect">
              <a:avLst/>
            </a:prstGeom>
          </p:spPr>
        </p:pic>
        <p:sp>
          <p:nvSpPr>
            <p:cNvPr id="35" name="Rectangle 34">
              <a:extLst>
                <a:ext uri="{FF2B5EF4-FFF2-40B4-BE49-F238E27FC236}">
                  <a16:creationId xmlns:a16="http://schemas.microsoft.com/office/drawing/2014/main" id="{C34E04B4-2A4C-AA4F-BD04-458989D316AF}"/>
                </a:ext>
              </a:extLst>
            </p:cNvPr>
            <p:cNvSpPr/>
            <p:nvPr/>
          </p:nvSpPr>
          <p:spPr>
            <a:xfrm>
              <a:off x="440989" y="1508276"/>
              <a:ext cx="4112575" cy="4793021"/>
            </a:xfrm>
            <a:prstGeom prst="rect">
              <a:avLst/>
            </a:prstGeom>
            <a:solidFill>
              <a:schemeClr val="tx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cxnSp>
          <p:nvCxnSpPr>
            <p:cNvPr id="36" name="Straight Connector 35">
              <a:extLst>
                <a:ext uri="{FF2B5EF4-FFF2-40B4-BE49-F238E27FC236}">
                  <a16:creationId xmlns:a16="http://schemas.microsoft.com/office/drawing/2014/main" id="{FEA18ECE-668F-EB4C-A487-F7A4C09239A7}"/>
                </a:ext>
              </a:extLst>
            </p:cNvPr>
            <p:cNvCxnSpPr/>
            <p:nvPr/>
          </p:nvCxnSpPr>
          <p:spPr>
            <a:xfrm>
              <a:off x="435557" y="5906860"/>
              <a:ext cx="3926542" cy="0"/>
            </a:xfrm>
            <a:prstGeom prst="line">
              <a:avLst/>
            </a:prstGeom>
            <a:ln>
              <a:solidFill>
                <a:schemeClr val="tx1">
                  <a:alpha val="0"/>
                </a:schemeClr>
              </a:solidFill>
            </a:ln>
          </p:spPr>
          <p:style>
            <a:lnRef idx="1">
              <a:schemeClr val="accent1"/>
            </a:lnRef>
            <a:fillRef idx="0">
              <a:schemeClr val="accent1"/>
            </a:fillRef>
            <a:effectRef idx="0">
              <a:schemeClr val="accent1"/>
            </a:effectRef>
            <a:fontRef idx="minor">
              <a:schemeClr val="tx1"/>
            </a:fontRef>
          </p:style>
        </p:cxnSp>
        <p:grpSp>
          <p:nvGrpSpPr>
            <p:cNvPr id="37" name="Group 36">
              <a:extLst>
                <a:ext uri="{FF2B5EF4-FFF2-40B4-BE49-F238E27FC236}">
                  <a16:creationId xmlns:a16="http://schemas.microsoft.com/office/drawing/2014/main" id="{19EEF3F4-E2DD-314A-9293-049102BC25BF}"/>
                </a:ext>
              </a:extLst>
            </p:cNvPr>
            <p:cNvGrpSpPr/>
            <p:nvPr/>
          </p:nvGrpSpPr>
          <p:grpSpPr>
            <a:xfrm>
              <a:off x="744685" y="1840136"/>
              <a:ext cx="517713" cy="598766"/>
              <a:chOff x="744685" y="1840136"/>
              <a:chExt cx="517713" cy="598766"/>
            </a:xfrm>
          </p:grpSpPr>
          <p:sp>
            <p:nvSpPr>
              <p:cNvPr id="42" name="Rectangle 41">
                <a:extLst>
                  <a:ext uri="{FF2B5EF4-FFF2-40B4-BE49-F238E27FC236}">
                    <a16:creationId xmlns:a16="http://schemas.microsoft.com/office/drawing/2014/main" id="{3FDEFD2D-6EA7-4B4D-9F99-A392F4BA1F3F}"/>
                  </a:ext>
                </a:extLst>
              </p:cNvPr>
              <p:cNvSpPr/>
              <p:nvPr/>
            </p:nvSpPr>
            <p:spPr>
              <a:xfrm>
                <a:off x="744685" y="1840136"/>
                <a:ext cx="517713" cy="598766"/>
              </a:xfrm>
              <a:prstGeom prst="rect">
                <a:avLst/>
              </a:prstGeom>
              <a:solidFill>
                <a:srgbClr val="57A7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dirty="0"/>
              </a:p>
            </p:txBody>
          </p:sp>
          <p:sp>
            <p:nvSpPr>
              <p:cNvPr id="43" name="TextBox 42">
                <a:extLst>
                  <a:ext uri="{FF2B5EF4-FFF2-40B4-BE49-F238E27FC236}">
                    <a16:creationId xmlns:a16="http://schemas.microsoft.com/office/drawing/2014/main" id="{D24A4DDF-E931-E945-9F7B-A61DF9F122EF}"/>
                  </a:ext>
                </a:extLst>
              </p:cNvPr>
              <p:cNvSpPr txBox="1"/>
              <p:nvPr/>
            </p:nvSpPr>
            <p:spPr>
              <a:xfrm>
                <a:off x="820322" y="1917127"/>
                <a:ext cx="376129" cy="461665"/>
              </a:xfrm>
              <a:prstGeom prst="rect">
                <a:avLst/>
              </a:prstGeom>
              <a:noFill/>
            </p:spPr>
            <p:txBody>
              <a:bodyPr wrap="square" rtlCol="0">
                <a:spAutoFit/>
              </a:bodyPr>
              <a:lstStyle/>
              <a:p>
                <a:r>
                  <a:rPr lang="en-US" sz="2400" dirty="0">
                    <a:solidFill>
                      <a:schemeClr val="bg1"/>
                    </a:solidFill>
                    <a:latin typeface="Impact" panose="020B0806030902050204" pitchFamily="34" charset="0"/>
                  </a:rPr>
                  <a:t>2</a:t>
                </a:r>
              </a:p>
            </p:txBody>
          </p:sp>
        </p:grpSp>
        <p:sp>
          <p:nvSpPr>
            <p:cNvPr id="38" name="TextBox 37">
              <a:extLst>
                <a:ext uri="{FF2B5EF4-FFF2-40B4-BE49-F238E27FC236}">
                  <a16:creationId xmlns:a16="http://schemas.microsoft.com/office/drawing/2014/main" id="{D84145B7-9AA0-AC4A-BE30-A8A29A8EF999}"/>
                </a:ext>
              </a:extLst>
            </p:cNvPr>
            <p:cNvSpPr txBox="1"/>
            <p:nvPr/>
          </p:nvSpPr>
          <p:spPr>
            <a:xfrm>
              <a:off x="1298627" y="1868421"/>
              <a:ext cx="2730819" cy="586443"/>
            </a:xfrm>
            <a:prstGeom prst="rect">
              <a:avLst/>
            </a:prstGeom>
            <a:noFill/>
          </p:spPr>
          <p:txBody>
            <a:bodyPr wrap="square" rtlCol="0">
              <a:spAutoFit/>
            </a:bodyPr>
            <a:lstStyle/>
            <a:p>
              <a:pPr>
                <a:lnSpc>
                  <a:spcPts val="1900"/>
                </a:lnSpc>
              </a:pPr>
              <a:r>
                <a:rPr lang="en-US" sz="2000" b="1" dirty="0">
                  <a:solidFill>
                    <a:schemeClr val="bg1"/>
                  </a:solidFill>
                  <a:latin typeface="Avenir Black" panose="02000503020000020003" pitchFamily="2" charset="0"/>
                </a:rPr>
                <a:t>Collaborate with youth and families</a:t>
              </a:r>
            </a:p>
          </p:txBody>
        </p:sp>
        <p:cxnSp>
          <p:nvCxnSpPr>
            <p:cNvPr id="39" name="Straight Connector 38">
              <a:extLst>
                <a:ext uri="{FF2B5EF4-FFF2-40B4-BE49-F238E27FC236}">
                  <a16:creationId xmlns:a16="http://schemas.microsoft.com/office/drawing/2014/main" id="{E85D2E8D-301A-2842-A26A-1A8EB673C517}"/>
                </a:ext>
              </a:extLst>
            </p:cNvPr>
            <p:cNvCxnSpPr>
              <a:cxnSpLocks/>
            </p:cNvCxnSpPr>
            <p:nvPr/>
          </p:nvCxnSpPr>
          <p:spPr>
            <a:xfrm>
              <a:off x="737742" y="2979906"/>
              <a:ext cx="3589765" cy="0"/>
            </a:xfrm>
            <a:prstGeom prst="line">
              <a:avLst/>
            </a:prstGeom>
            <a:ln w="66675">
              <a:solidFill>
                <a:srgbClr val="57A7B5"/>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ECD8EB45-2819-4541-8FAB-D2BC7FE8F660}"/>
                </a:ext>
              </a:extLst>
            </p:cNvPr>
            <p:cNvSpPr txBox="1"/>
            <p:nvPr/>
          </p:nvSpPr>
          <p:spPr>
            <a:xfrm>
              <a:off x="735504" y="3256100"/>
              <a:ext cx="3523547" cy="1200841"/>
            </a:xfrm>
            <a:prstGeom prst="rect">
              <a:avLst/>
            </a:prstGeom>
            <a:noFill/>
          </p:spPr>
          <p:txBody>
            <a:bodyPr wrap="square" rtlCol="0">
              <a:spAutoFit/>
            </a:bodyPr>
            <a:lstStyle/>
            <a:p>
              <a:r>
                <a:rPr lang="en-US" sz="1801" dirty="0">
                  <a:solidFill>
                    <a:schemeClr val="bg1"/>
                  </a:solidFill>
                  <a:latin typeface="Avenir Book" panose="02000503020000020003" pitchFamily="2" charset="0"/>
                </a:rPr>
                <a:t>Develop youth case plans collaboratively with youth and family, and share ownership of the plan</a:t>
              </a:r>
            </a:p>
          </p:txBody>
        </p:sp>
        <p:sp>
          <p:nvSpPr>
            <p:cNvPr id="41" name="Rectangle 40">
              <a:extLst>
                <a:ext uri="{FF2B5EF4-FFF2-40B4-BE49-F238E27FC236}">
                  <a16:creationId xmlns:a16="http://schemas.microsoft.com/office/drawing/2014/main" id="{B14EB2A8-FA27-F149-9DF6-B4356737C88A}"/>
                </a:ext>
              </a:extLst>
            </p:cNvPr>
            <p:cNvSpPr/>
            <p:nvPr/>
          </p:nvSpPr>
          <p:spPr>
            <a:xfrm>
              <a:off x="318807" y="1356470"/>
              <a:ext cx="4370151" cy="5096634"/>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grpSp>
      <p:sp>
        <p:nvSpPr>
          <p:cNvPr id="24" name="TextBox 23">
            <a:extLst>
              <a:ext uri="{FF2B5EF4-FFF2-40B4-BE49-F238E27FC236}">
                <a16:creationId xmlns:a16="http://schemas.microsoft.com/office/drawing/2014/main" id="{D0D3E7C9-0F62-B74B-878E-966F6F0EF6C5}"/>
              </a:ext>
            </a:extLst>
          </p:cNvPr>
          <p:cNvSpPr txBox="1"/>
          <p:nvPr/>
        </p:nvSpPr>
        <p:spPr>
          <a:xfrm>
            <a:off x="4805711" y="5606622"/>
            <a:ext cx="9177131" cy="1046825"/>
          </a:xfrm>
          <a:prstGeom prst="rect">
            <a:avLst/>
          </a:prstGeom>
          <a:noFill/>
        </p:spPr>
        <p:txBody>
          <a:bodyPr wrap="square" rtlCol="0">
            <a:spAutoFit/>
          </a:bodyPr>
          <a:lstStyle/>
          <a:p>
            <a:pPr marL="285737" indent="-285737">
              <a:buFont typeface="Arial" panose="020B0604020202020204" pitchFamily="34" charset="0"/>
              <a:buChar char="•"/>
            </a:pPr>
            <a:endParaRPr lang="en-US" sz="1801" dirty="0"/>
          </a:p>
          <a:p>
            <a:pPr marL="285737" indent="-285737">
              <a:buFont typeface="Arial" panose="020B0604020202020204" pitchFamily="34" charset="0"/>
              <a:buChar char="•"/>
            </a:pPr>
            <a:endParaRPr lang="en-US" sz="2201" dirty="0"/>
          </a:p>
          <a:p>
            <a:endParaRPr lang="en-US" sz="2201" dirty="0"/>
          </a:p>
        </p:txBody>
      </p:sp>
      <p:grpSp>
        <p:nvGrpSpPr>
          <p:cNvPr id="11" name="Group 10">
            <a:extLst>
              <a:ext uri="{FF2B5EF4-FFF2-40B4-BE49-F238E27FC236}">
                <a16:creationId xmlns:a16="http://schemas.microsoft.com/office/drawing/2014/main" id="{F89D2C6B-5896-CB49-955D-7B9EA69326B5}"/>
              </a:ext>
            </a:extLst>
          </p:cNvPr>
          <p:cNvGrpSpPr/>
          <p:nvPr/>
        </p:nvGrpSpPr>
        <p:grpSpPr>
          <a:xfrm>
            <a:off x="4912812" y="5157578"/>
            <a:ext cx="6093503" cy="1286243"/>
            <a:chOff x="5048545" y="5121858"/>
            <a:chExt cx="6093501" cy="1286244"/>
          </a:xfrm>
        </p:grpSpPr>
        <p:sp>
          <p:nvSpPr>
            <p:cNvPr id="29" name="Rectangle 28">
              <a:extLst>
                <a:ext uri="{FF2B5EF4-FFF2-40B4-BE49-F238E27FC236}">
                  <a16:creationId xmlns:a16="http://schemas.microsoft.com/office/drawing/2014/main" id="{177C6FB6-CCE0-594B-8E54-1DEEDD474F8B}"/>
                </a:ext>
              </a:extLst>
            </p:cNvPr>
            <p:cNvSpPr/>
            <p:nvPr/>
          </p:nvSpPr>
          <p:spPr>
            <a:xfrm>
              <a:off x="5048545" y="5121858"/>
              <a:ext cx="1269899" cy="461665"/>
            </a:xfrm>
            <a:prstGeom prst="rect">
              <a:avLst/>
            </a:prstGeom>
          </p:spPr>
          <p:txBody>
            <a:bodyPr wrap="none">
              <a:spAutoFit/>
            </a:bodyPr>
            <a:lstStyle/>
            <a:p>
              <a:r>
                <a:rPr lang="en-US" sz="2400" b="1" u="sng" dirty="0">
                  <a:latin typeface="Avenir Black" panose="02000503020000020003" pitchFamily="2" charset="0"/>
                </a:rPr>
                <a:t>Example</a:t>
              </a:r>
              <a:endParaRPr lang="en-US" sz="2400" u="sng" dirty="0"/>
            </a:p>
          </p:txBody>
        </p:sp>
        <p:sp>
          <p:nvSpPr>
            <p:cNvPr id="7" name="TextBox 6">
              <a:extLst>
                <a:ext uri="{FF2B5EF4-FFF2-40B4-BE49-F238E27FC236}">
                  <a16:creationId xmlns:a16="http://schemas.microsoft.com/office/drawing/2014/main" id="{9869821B-93AC-7542-8887-153B24046971}"/>
                </a:ext>
              </a:extLst>
            </p:cNvPr>
            <p:cNvSpPr txBox="1"/>
            <p:nvPr/>
          </p:nvSpPr>
          <p:spPr>
            <a:xfrm>
              <a:off x="5048545" y="5515293"/>
              <a:ext cx="6093501" cy="892809"/>
            </a:xfrm>
            <a:prstGeom prst="rect">
              <a:avLst/>
            </a:prstGeom>
            <a:noFill/>
          </p:spPr>
          <p:txBody>
            <a:bodyPr wrap="square" rtlCol="0">
              <a:spAutoFit/>
            </a:bodyPr>
            <a:lstStyle/>
            <a:p>
              <a:r>
                <a:rPr lang="en-US" sz="1801" dirty="0"/>
                <a:t>Washington, DC: Department of Youth Rehabilitation Services example of Youth/Family Team Meetings</a:t>
              </a:r>
            </a:p>
            <a:p>
              <a:pPr marL="285737" indent="-285737">
                <a:buFont typeface="Arial" panose="020B0604020202020204" pitchFamily="34" charset="0"/>
                <a:buChar char="•"/>
              </a:pPr>
              <a:endParaRPr lang="en-US" sz="1600" dirty="0"/>
            </a:p>
          </p:txBody>
        </p:sp>
      </p:grpSp>
      <p:grpSp>
        <p:nvGrpSpPr>
          <p:cNvPr id="12" name="Group 11">
            <a:extLst>
              <a:ext uri="{FF2B5EF4-FFF2-40B4-BE49-F238E27FC236}">
                <a16:creationId xmlns:a16="http://schemas.microsoft.com/office/drawing/2014/main" id="{1F71EE01-6F88-544D-94A8-972F1A454C2A}"/>
              </a:ext>
            </a:extLst>
          </p:cNvPr>
          <p:cNvGrpSpPr/>
          <p:nvPr/>
        </p:nvGrpSpPr>
        <p:grpSpPr>
          <a:xfrm>
            <a:off x="5048547" y="2838835"/>
            <a:ext cx="6868635" cy="2327553"/>
            <a:chOff x="5048545" y="2867408"/>
            <a:chExt cx="6868635" cy="2327552"/>
          </a:xfrm>
        </p:grpSpPr>
        <p:sp>
          <p:nvSpPr>
            <p:cNvPr id="25" name="Rectangle 24">
              <a:extLst>
                <a:ext uri="{FF2B5EF4-FFF2-40B4-BE49-F238E27FC236}">
                  <a16:creationId xmlns:a16="http://schemas.microsoft.com/office/drawing/2014/main" id="{657683A3-2B15-8848-86CD-01871E75E535}"/>
                </a:ext>
              </a:extLst>
            </p:cNvPr>
            <p:cNvSpPr/>
            <p:nvPr/>
          </p:nvSpPr>
          <p:spPr>
            <a:xfrm>
              <a:off x="5048545" y="2867408"/>
              <a:ext cx="2009012" cy="461665"/>
            </a:xfrm>
            <a:prstGeom prst="rect">
              <a:avLst/>
            </a:prstGeom>
          </p:spPr>
          <p:txBody>
            <a:bodyPr wrap="none">
              <a:spAutoFit/>
            </a:bodyPr>
            <a:lstStyle/>
            <a:p>
              <a:r>
                <a:rPr lang="en-US" sz="2400" b="1" dirty="0">
                  <a:latin typeface="Avenir Black" panose="02000503020000020003" pitchFamily="2" charset="0"/>
                </a:rPr>
                <a:t>Team Meeting</a:t>
              </a:r>
              <a:endParaRPr lang="en-US" sz="2400" dirty="0"/>
            </a:p>
          </p:txBody>
        </p:sp>
        <p:sp>
          <p:nvSpPr>
            <p:cNvPr id="2" name="Rectangle 1">
              <a:extLst>
                <a:ext uri="{FF2B5EF4-FFF2-40B4-BE49-F238E27FC236}">
                  <a16:creationId xmlns:a16="http://schemas.microsoft.com/office/drawing/2014/main" id="{34291C90-45E7-3D4F-BAFB-BD2930CC6FB7}"/>
                </a:ext>
              </a:extLst>
            </p:cNvPr>
            <p:cNvSpPr/>
            <p:nvPr/>
          </p:nvSpPr>
          <p:spPr>
            <a:xfrm>
              <a:off x="5048545" y="3329073"/>
              <a:ext cx="6868635" cy="923714"/>
            </a:xfrm>
            <a:prstGeom prst="rect">
              <a:avLst/>
            </a:prstGeom>
          </p:spPr>
          <p:txBody>
            <a:bodyPr wrap="square">
              <a:spAutoFit/>
            </a:bodyPr>
            <a:lstStyle/>
            <a:p>
              <a:r>
                <a:rPr lang="en-US" sz="1801" dirty="0"/>
                <a:t>The youth, their family, and system staff (who have been trained in PYD), should then meet to determine what the achievement plan will be for the youth and their family:</a:t>
              </a:r>
            </a:p>
          </p:txBody>
        </p:sp>
        <p:sp>
          <p:nvSpPr>
            <p:cNvPr id="28" name="Oval 27">
              <a:extLst>
                <a:ext uri="{FF2B5EF4-FFF2-40B4-BE49-F238E27FC236}">
                  <a16:creationId xmlns:a16="http://schemas.microsoft.com/office/drawing/2014/main" id="{6277139F-007B-B94E-A01E-0C0686DBB41B}"/>
                </a:ext>
              </a:extLst>
            </p:cNvPr>
            <p:cNvSpPr/>
            <p:nvPr/>
          </p:nvSpPr>
          <p:spPr>
            <a:xfrm>
              <a:off x="5506278" y="4387218"/>
              <a:ext cx="143468" cy="143468"/>
            </a:xfrm>
            <a:prstGeom prst="ellipse">
              <a:avLst/>
            </a:prstGeom>
            <a:solidFill>
              <a:srgbClr val="57A7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9" name="TextBox 8">
              <a:extLst>
                <a:ext uri="{FF2B5EF4-FFF2-40B4-BE49-F238E27FC236}">
                  <a16:creationId xmlns:a16="http://schemas.microsoft.com/office/drawing/2014/main" id="{9AD39B7D-7BA0-804A-B3F1-E03C8E413A9C}"/>
                </a:ext>
              </a:extLst>
            </p:cNvPr>
            <p:cNvSpPr txBox="1"/>
            <p:nvPr/>
          </p:nvSpPr>
          <p:spPr>
            <a:xfrm>
              <a:off x="5713405" y="4271630"/>
              <a:ext cx="5808688" cy="923330"/>
            </a:xfrm>
            <a:prstGeom prst="rect">
              <a:avLst/>
            </a:prstGeom>
            <a:noFill/>
          </p:spPr>
          <p:txBody>
            <a:bodyPr wrap="square" rtlCol="0">
              <a:spAutoFit/>
            </a:bodyPr>
            <a:lstStyle/>
            <a:p>
              <a:r>
                <a:rPr lang="en-US" dirty="0"/>
                <a:t>What </a:t>
              </a:r>
              <a:r>
                <a:rPr lang="en-US" b="1" dirty="0"/>
                <a:t>services, supports and opportunities </a:t>
              </a:r>
              <a:r>
                <a:rPr lang="en-US" dirty="0"/>
                <a:t>will the youth and family be connected with to address their needs and build on their strengths </a:t>
              </a:r>
            </a:p>
          </p:txBody>
        </p:sp>
      </p:grpSp>
      <p:grpSp>
        <p:nvGrpSpPr>
          <p:cNvPr id="45" name="Group 44">
            <a:extLst>
              <a:ext uri="{FF2B5EF4-FFF2-40B4-BE49-F238E27FC236}">
                <a16:creationId xmlns:a16="http://schemas.microsoft.com/office/drawing/2014/main" id="{33357B02-2FFE-FB41-B696-E5952AE23180}"/>
              </a:ext>
            </a:extLst>
          </p:cNvPr>
          <p:cNvGrpSpPr/>
          <p:nvPr/>
        </p:nvGrpSpPr>
        <p:grpSpPr>
          <a:xfrm>
            <a:off x="808749" y="4227605"/>
            <a:ext cx="696607" cy="696607"/>
            <a:chOff x="808746" y="4227602"/>
            <a:chExt cx="696605" cy="696605"/>
          </a:xfrm>
        </p:grpSpPr>
        <p:pic>
          <p:nvPicPr>
            <p:cNvPr id="46" name="Picture 45">
              <a:extLst>
                <a:ext uri="{FF2B5EF4-FFF2-40B4-BE49-F238E27FC236}">
                  <a16:creationId xmlns:a16="http://schemas.microsoft.com/office/drawing/2014/main" id="{5D36939A-A6D0-7249-B1E6-2907EF4B7791}"/>
                </a:ext>
              </a:extLst>
            </p:cNvPr>
            <p:cNvPicPr>
              <a:picLocks noChangeAspect="1"/>
            </p:cNvPicPr>
            <p:nvPr/>
          </p:nvPicPr>
          <p:blipFill>
            <a:blip r:embed="rId5"/>
            <a:stretch>
              <a:fillRect/>
            </a:stretch>
          </p:blipFill>
          <p:spPr>
            <a:xfrm>
              <a:off x="879826" y="4357326"/>
              <a:ext cx="589007" cy="401520"/>
            </a:xfrm>
            <a:prstGeom prst="rect">
              <a:avLst/>
            </a:prstGeom>
          </p:spPr>
        </p:pic>
        <p:sp>
          <p:nvSpPr>
            <p:cNvPr id="47" name="Oval 46">
              <a:extLst>
                <a:ext uri="{FF2B5EF4-FFF2-40B4-BE49-F238E27FC236}">
                  <a16:creationId xmlns:a16="http://schemas.microsoft.com/office/drawing/2014/main" id="{6D5759E2-811C-9D45-B278-F44347A0B964}"/>
                </a:ext>
              </a:extLst>
            </p:cNvPr>
            <p:cNvSpPr/>
            <p:nvPr/>
          </p:nvSpPr>
          <p:spPr>
            <a:xfrm>
              <a:off x="808746" y="4227602"/>
              <a:ext cx="696605" cy="69660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grpSp>
    </p:spTree>
    <p:extLst>
      <p:ext uri="{BB962C8B-B14F-4D97-AF65-F5344CB8AC3E}">
        <p14:creationId xmlns:p14="http://schemas.microsoft.com/office/powerpoint/2010/main" val="26345519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Straight Connector 16">
            <a:extLst>
              <a:ext uri="{FF2B5EF4-FFF2-40B4-BE49-F238E27FC236}">
                <a16:creationId xmlns:a16="http://schemas.microsoft.com/office/drawing/2014/main" id="{637C077D-8E19-B24D-88AA-5A67511444E5}"/>
              </a:ext>
            </a:extLst>
          </p:cNvPr>
          <p:cNvCxnSpPr>
            <a:cxnSpLocks/>
          </p:cNvCxnSpPr>
          <p:nvPr/>
        </p:nvCxnSpPr>
        <p:spPr>
          <a:xfrm>
            <a:off x="0" y="1059987"/>
            <a:ext cx="12192000" cy="0"/>
          </a:xfrm>
          <a:prstGeom prst="line">
            <a:avLst/>
          </a:prstGeom>
          <a:ln w="15875">
            <a:solidFill>
              <a:srgbClr val="57A7B5"/>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8E0C2315-2391-4240-9ACD-51E67DEC437F}"/>
              </a:ext>
            </a:extLst>
          </p:cNvPr>
          <p:cNvSpPr/>
          <p:nvPr/>
        </p:nvSpPr>
        <p:spPr>
          <a:xfrm>
            <a:off x="0" y="6634719"/>
            <a:ext cx="12192000" cy="223284"/>
          </a:xfrm>
          <a:prstGeom prst="rect">
            <a:avLst/>
          </a:prstGeom>
          <a:solidFill>
            <a:srgbClr val="57A7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34" name="Rectangle 33">
            <a:extLst>
              <a:ext uri="{FF2B5EF4-FFF2-40B4-BE49-F238E27FC236}">
                <a16:creationId xmlns:a16="http://schemas.microsoft.com/office/drawing/2014/main" id="{5291FFF5-511B-3B4E-BAD5-039F5F978DBA}"/>
              </a:ext>
            </a:extLst>
          </p:cNvPr>
          <p:cNvSpPr/>
          <p:nvPr/>
        </p:nvSpPr>
        <p:spPr>
          <a:xfrm>
            <a:off x="0" y="2"/>
            <a:ext cx="12192000" cy="177321"/>
          </a:xfrm>
          <a:prstGeom prst="rect">
            <a:avLst/>
          </a:prstGeom>
          <a:solidFill>
            <a:srgbClr val="57A7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3" name="Rectangle 2">
            <a:extLst>
              <a:ext uri="{FF2B5EF4-FFF2-40B4-BE49-F238E27FC236}">
                <a16:creationId xmlns:a16="http://schemas.microsoft.com/office/drawing/2014/main" id="{E720025D-2F5F-3046-B3E4-EF0B10086642}"/>
              </a:ext>
            </a:extLst>
          </p:cNvPr>
          <p:cNvSpPr/>
          <p:nvPr/>
        </p:nvSpPr>
        <p:spPr>
          <a:xfrm>
            <a:off x="4527348" y="1374674"/>
            <a:ext cx="7392903" cy="1200329"/>
          </a:xfrm>
          <a:prstGeom prst="rect">
            <a:avLst/>
          </a:prstGeom>
        </p:spPr>
        <p:txBody>
          <a:bodyPr wrap="square">
            <a:spAutoFit/>
          </a:bodyPr>
          <a:lstStyle/>
          <a:p>
            <a:pPr>
              <a:spcBef>
                <a:spcPts val="1800"/>
              </a:spcBef>
            </a:pPr>
            <a:r>
              <a:rPr lang="en-US" sz="2400" dirty="0"/>
              <a:t>Written and released by the Annie E. Casey Foundation in February, the guide details a model of case planning that is family-focused, youth-centered and strength-based.  </a:t>
            </a:r>
          </a:p>
        </p:txBody>
      </p:sp>
      <p:grpSp>
        <p:nvGrpSpPr>
          <p:cNvPr id="45" name="Group 44">
            <a:extLst>
              <a:ext uri="{FF2B5EF4-FFF2-40B4-BE49-F238E27FC236}">
                <a16:creationId xmlns:a16="http://schemas.microsoft.com/office/drawing/2014/main" id="{33357B02-2FFE-FB41-B696-E5952AE23180}"/>
              </a:ext>
            </a:extLst>
          </p:cNvPr>
          <p:cNvGrpSpPr/>
          <p:nvPr/>
        </p:nvGrpSpPr>
        <p:grpSpPr>
          <a:xfrm>
            <a:off x="808749" y="4227605"/>
            <a:ext cx="696607" cy="696607"/>
            <a:chOff x="808746" y="4227602"/>
            <a:chExt cx="696605" cy="696605"/>
          </a:xfrm>
        </p:grpSpPr>
        <p:pic>
          <p:nvPicPr>
            <p:cNvPr id="46" name="Picture 45">
              <a:extLst>
                <a:ext uri="{FF2B5EF4-FFF2-40B4-BE49-F238E27FC236}">
                  <a16:creationId xmlns:a16="http://schemas.microsoft.com/office/drawing/2014/main" id="{5D36939A-A6D0-7249-B1E6-2907EF4B7791}"/>
                </a:ext>
              </a:extLst>
            </p:cNvPr>
            <p:cNvPicPr>
              <a:picLocks noChangeAspect="1"/>
            </p:cNvPicPr>
            <p:nvPr/>
          </p:nvPicPr>
          <p:blipFill>
            <a:blip r:embed="rId3"/>
            <a:stretch>
              <a:fillRect/>
            </a:stretch>
          </p:blipFill>
          <p:spPr>
            <a:xfrm>
              <a:off x="879826" y="4357326"/>
              <a:ext cx="589007" cy="401520"/>
            </a:xfrm>
            <a:prstGeom prst="rect">
              <a:avLst/>
            </a:prstGeom>
          </p:spPr>
        </p:pic>
        <p:sp>
          <p:nvSpPr>
            <p:cNvPr id="47" name="Oval 46">
              <a:extLst>
                <a:ext uri="{FF2B5EF4-FFF2-40B4-BE49-F238E27FC236}">
                  <a16:creationId xmlns:a16="http://schemas.microsoft.com/office/drawing/2014/main" id="{6D5759E2-811C-9D45-B278-F44347A0B964}"/>
                </a:ext>
              </a:extLst>
            </p:cNvPr>
            <p:cNvSpPr/>
            <p:nvPr/>
          </p:nvSpPr>
          <p:spPr>
            <a:xfrm>
              <a:off x="808746" y="4227602"/>
              <a:ext cx="696605" cy="69660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grpSp>
      <p:sp>
        <p:nvSpPr>
          <p:cNvPr id="44" name="Title 1">
            <a:extLst>
              <a:ext uri="{FF2B5EF4-FFF2-40B4-BE49-F238E27FC236}">
                <a16:creationId xmlns:a16="http://schemas.microsoft.com/office/drawing/2014/main" id="{EABE938B-6666-7292-2333-49B3913DC865}"/>
              </a:ext>
            </a:extLst>
          </p:cNvPr>
          <p:cNvSpPr>
            <a:spLocks noGrp="1"/>
          </p:cNvSpPr>
          <p:nvPr>
            <p:ph type="title"/>
          </p:nvPr>
        </p:nvSpPr>
        <p:spPr>
          <a:xfrm>
            <a:off x="768379" y="167025"/>
            <a:ext cx="10828663" cy="903261"/>
          </a:xfrm>
        </p:spPr>
        <p:txBody>
          <a:bodyPr/>
          <a:lstStyle/>
          <a:p>
            <a:pPr algn="ctr"/>
            <a:r>
              <a:rPr lang="en-US" dirty="0"/>
              <a:t>Family-Engaged Case Planning Practice Guide</a:t>
            </a:r>
          </a:p>
        </p:txBody>
      </p:sp>
      <p:pic>
        <p:nvPicPr>
          <p:cNvPr id="48" name="Picture 47" descr="Graphical user interface&#10;&#10;Description automatically generated">
            <a:extLst>
              <a:ext uri="{FF2B5EF4-FFF2-40B4-BE49-F238E27FC236}">
                <a16:creationId xmlns:a16="http://schemas.microsoft.com/office/drawing/2014/main" id="{3ADAD5B8-C3AC-7C6A-E3FE-F62E2AC7D8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385" y="1114203"/>
            <a:ext cx="4206206" cy="5450982"/>
          </a:xfrm>
          <a:prstGeom prst="rect">
            <a:avLst/>
          </a:prstGeom>
          <a:ln>
            <a:solidFill>
              <a:schemeClr val="tx1">
                <a:lumMod val="50000"/>
                <a:lumOff val="50000"/>
              </a:schemeClr>
            </a:solidFill>
          </a:ln>
          <a:effectLst>
            <a:outerShdw blurRad="50800" dist="38100" dir="2700000" algn="tl" rotWithShape="0">
              <a:prstClr val="black">
                <a:alpha val="40000"/>
              </a:prstClr>
            </a:outerShdw>
          </a:effectLst>
        </p:spPr>
      </p:pic>
      <p:grpSp>
        <p:nvGrpSpPr>
          <p:cNvPr id="49" name="Group 48">
            <a:extLst>
              <a:ext uri="{FF2B5EF4-FFF2-40B4-BE49-F238E27FC236}">
                <a16:creationId xmlns:a16="http://schemas.microsoft.com/office/drawing/2014/main" id="{EE7D5E4F-0EBA-8DA3-FDDC-F539E881023A}"/>
              </a:ext>
            </a:extLst>
          </p:cNvPr>
          <p:cNvGrpSpPr/>
          <p:nvPr/>
        </p:nvGrpSpPr>
        <p:grpSpPr>
          <a:xfrm>
            <a:off x="4527348" y="2752901"/>
            <a:ext cx="6868635" cy="3208855"/>
            <a:chOff x="5048545" y="2867408"/>
            <a:chExt cx="6868635" cy="3208853"/>
          </a:xfrm>
        </p:grpSpPr>
        <p:sp>
          <p:nvSpPr>
            <p:cNvPr id="50" name="Rectangle 49">
              <a:extLst>
                <a:ext uri="{FF2B5EF4-FFF2-40B4-BE49-F238E27FC236}">
                  <a16:creationId xmlns:a16="http://schemas.microsoft.com/office/drawing/2014/main" id="{75BDBFB9-2000-D530-DBF4-9114AA01AF10}"/>
                </a:ext>
              </a:extLst>
            </p:cNvPr>
            <p:cNvSpPr/>
            <p:nvPr/>
          </p:nvSpPr>
          <p:spPr>
            <a:xfrm>
              <a:off x="5048545" y="2867408"/>
              <a:ext cx="4777270" cy="461665"/>
            </a:xfrm>
            <a:prstGeom prst="rect">
              <a:avLst/>
            </a:prstGeom>
          </p:spPr>
          <p:txBody>
            <a:bodyPr wrap="none">
              <a:spAutoFit/>
            </a:bodyPr>
            <a:lstStyle/>
            <a:p>
              <a:r>
                <a:rPr lang="en-US" sz="2400" b="1" dirty="0">
                  <a:latin typeface="Avenir Black" panose="02000503020000020003" pitchFamily="2" charset="0"/>
                </a:rPr>
                <a:t>The guide covers the following:</a:t>
              </a:r>
              <a:endParaRPr lang="en-US" sz="2400" dirty="0"/>
            </a:p>
          </p:txBody>
        </p:sp>
        <p:sp>
          <p:nvSpPr>
            <p:cNvPr id="51" name="Rectangle 50">
              <a:extLst>
                <a:ext uri="{FF2B5EF4-FFF2-40B4-BE49-F238E27FC236}">
                  <a16:creationId xmlns:a16="http://schemas.microsoft.com/office/drawing/2014/main" id="{BAA7B5E6-E4C8-F5EF-F1FC-0DDEF26389ED}"/>
                </a:ext>
              </a:extLst>
            </p:cNvPr>
            <p:cNvSpPr/>
            <p:nvPr/>
          </p:nvSpPr>
          <p:spPr>
            <a:xfrm>
              <a:off x="5048545" y="3329073"/>
              <a:ext cx="6868635" cy="369460"/>
            </a:xfrm>
            <a:prstGeom prst="rect">
              <a:avLst/>
            </a:prstGeom>
          </p:spPr>
          <p:txBody>
            <a:bodyPr wrap="square">
              <a:spAutoFit/>
            </a:bodyPr>
            <a:lstStyle/>
            <a:p>
              <a:endParaRPr lang="en-US" sz="1801" dirty="0"/>
            </a:p>
          </p:txBody>
        </p:sp>
        <p:sp>
          <p:nvSpPr>
            <p:cNvPr id="53" name="TextBox 52">
              <a:extLst>
                <a:ext uri="{FF2B5EF4-FFF2-40B4-BE49-F238E27FC236}">
                  <a16:creationId xmlns:a16="http://schemas.microsoft.com/office/drawing/2014/main" id="{BFE3BAB3-19B0-3EE4-820A-8255D1030DC0}"/>
                </a:ext>
              </a:extLst>
            </p:cNvPr>
            <p:cNvSpPr txBox="1"/>
            <p:nvPr/>
          </p:nvSpPr>
          <p:spPr>
            <a:xfrm>
              <a:off x="5048545" y="3398607"/>
              <a:ext cx="5808688" cy="2677654"/>
            </a:xfrm>
            <a:prstGeom prst="rect">
              <a:avLst/>
            </a:prstGeom>
            <a:noFill/>
          </p:spPr>
          <p:txBody>
            <a:bodyPr wrap="square" rtlCol="0">
              <a:spAutoFit/>
            </a:bodyPr>
            <a:lstStyle/>
            <a:p>
              <a:pPr marL="285750" indent="-285750">
                <a:spcBef>
                  <a:spcPts val="1800"/>
                </a:spcBef>
                <a:buFont typeface="Arial" panose="020B0604020202020204" pitchFamily="34" charset="0"/>
                <a:buChar char="•"/>
              </a:pPr>
              <a:r>
                <a:rPr lang="en-US" dirty="0"/>
                <a:t>Why family engagement is important — and a departure from status quo case planning.</a:t>
              </a:r>
            </a:p>
            <a:p>
              <a:pPr marL="285750" indent="-285750">
                <a:spcBef>
                  <a:spcPts val="1800"/>
                </a:spcBef>
                <a:buFont typeface="Arial" panose="020B0604020202020204" pitchFamily="34" charset="0"/>
                <a:buChar char="•"/>
              </a:pPr>
              <a:r>
                <a:rPr lang="en-US" dirty="0"/>
                <a:t>Three stages of the family-engaged case planning model.</a:t>
              </a:r>
            </a:p>
            <a:p>
              <a:pPr marL="285750" indent="-285750">
                <a:spcBef>
                  <a:spcPts val="1800"/>
                </a:spcBef>
                <a:buFont typeface="Arial" panose="020B0604020202020204" pitchFamily="34" charset="0"/>
                <a:buChar char="•"/>
              </a:pPr>
              <a:r>
                <a:rPr lang="en-US" dirty="0"/>
                <a:t>Advice on adapting this model to local jurisdictions.</a:t>
              </a:r>
            </a:p>
            <a:p>
              <a:pPr marL="285750" indent="-285750">
                <a:spcBef>
                  <a:spcPts val="1800"/>
                </a:spcBef>
                <a:buFont typeface="Arial" panose="020B0604020202020204" pitchFamily="34" charset="0"/>
                <a:buChar char="•"/>
              </a:pPr>
              <a:r>
                <a:rPr lang="en-US" dirty="0"/>
                <a:t>Six common challenges to meaningfully engaging family.</a:t>
              </a:r>
            </a:p>
            <a:p>
              <a:pPr marL="285750" indent="-285750">
                <a:spcBef>
                  <a:spcPts val="1800"/>
                </a:spcBef>
                <a:buFont typeface="Arial" panose="020B0604020202020204" pitchFamily="34" charset="0"/>
                <a:buChar char="•"/>
              </a:pPr>
              <a:r>
                <a:rPr lang="en-US" dirty="0"/>
                <a:t>Tools to support family-engaged case planning.</a:t>
              </a:r>
            </a:p>
          </p:txBody>
        </p:sp>
      </p:grpSp>
      <p:sp>
        <p:nvSpPr>
          <p:cNvPr id="56" name="TextBox 55">
            <a:extLst>
              <a:ext uri="{FF2B5EF4-FFF2-40B4-BE49-F238E27FC236}">
                <a16:creationId xmlns:a16="http://schemas.microsoft.com/office/drawing/2014/main" id="{C5931B55-023C-BC40-FC8E-EDE283A1E223}"/>
              </a:ext>
            </a:extLst>
          </p:cNvPr>
          <p:cNvSpPr txBox="1"/>
          <p:nvPr/>
        </p:nvSpPr>
        <p:spPr>
          <a:xfrm>
            <a:off x="4527348" y="6153599"/>
            <a:ext cx="6093503" cy="369460"/>
          </a:xfrm>
          <a:prstGeom prst="rect">
            <a:avLst/>
          </a:prstGeom>
          <a:noFill/>
        </p:spPr>
        <p:txBody>
          <a:bodyPr wrap="square" rtlCol="0">
            <a:spAutoFit/>
          </a:bodyPr>
          <a:lstStyle/>
          <a:p>
            <a:r>
              <a:rPr lang="en-US" sz="1801" dirty="0">
                <a:hlinkClick r:id="rId5"/>
              </a:rPr>
              <a:t>https://www.aecf.org/resources/family-engaged-case-planning</a:t>
            </a:r>
            <a:r>
              <a:rPr lang="en-US" sz="1801" dirty="0"/>
              <a:t> </a:t>
            </a:r>
            <a:endParaRPr lang="en-US" sz="1600" dirty="0"/>
          </a:p>
        </p:txBody>
      </p:sp>
    </p:spTree>
    <p:extLst>
      <p:ext uri="{BB962C8B-B14F-4D97-AF65-F5344CB8AC3E}">
        <p14:creationId xmlns:p14="http://schemas.microsoft.com/office/powerpoint/2010/main" val="38263146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09DCDD4-5083-4E4F-A7E9-1B18C3ACFAA8}"/>
              </a:ext>
            </a:extLst>
          </p:cNvPr>
          <p:cNvSpPr txBox="1"/>
          <p:nvPr/>
        </p:nvSpPr>
        <p:spPr>
          <a:xfrm>
            <a:off x="3744637" y="1265859"/>
            <a:ext cx="3874050" cy="501784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defTabSz="410751" hangingPunct="0"/>
            <a:r>
              <a:rPr lang="en-US" sz="2000" dirty="0">
                <a:solidFill>
                  <a:srgbClr val="000000"/>
                </a:solidFill>
                <a:latin typeface="Gill Sans MT" panose="020B0502020104020203"/>
              </a:rPr>
              <a:t>People with similar lived experiences as the people they are serving. For instance, from the same neighborhood, formerly incarcerated, victim of gun violence, know their friends. Use that credibility to create a connection with the client. </a:t>
            </a:r>
          </a:p>
          <a:p>
            <a:pPr defTabSz="410751" hangingPunct="0"/>
            <a:endParaRPr lang="en-US" sz="2812" dirty="0">
              <a:solidFill>
                <a:srgbClr val="000000"/>
              </a:solidFill>
              <a:latin typeface="Gill Sans MT" panose="020B0502020104020203"/>
            </a:endParaRPr>
          </a:p>
          <a:p>
            <a:pPr defTabSz="410751" hangingPunct="0"/>
            <a:r>
              <a:rPr lang="en-US" sz="1828" dirty="0">
                <a:solidFill>
                  <a:srgbClr val="000000"/>
                </a:solidFill>
                <a:latin typeface="Gill Sans MT" panose="020B0502020104020203"/>
              </a:rPr>
              <a:t>“Credible Messengers are individuals who are able to connect with and motivate the most at-risk people to successfully challenge and transform destructive thinking, attitudes and actions” – Credible Messenger Justice Center</a:t>
            </a:r>
          </a:p>
          <a:p>
            <a:pPr algn="ctr" defTabSz="410751" hangingPunct="0"/>
            <a:endParaRPr lang="en-US" sz="2531" dirty="0">
              <a:solidFill>
                <a:srgbClr val="000000"/>
              </a:solidFill>
              <a:latin typeface="Gill Sans MT" panose="020B0502020104020203"/>
              <a:sym typeface="Helvetica"/>
            </a:endParaRPr>
          </a:p>
        </p:txBody>
      </p:sp>
      <p:pic>
        <p:nvPicPr>
          <p:cNvPr id="6" name="Picture 5">
            <a:extLst>
              <a:ext uri="{FF2B5EF4-FFF2-40B4-BE49-F238E27FC236}">
                <a16:creationId xmlns:a16="http://schemas.microsoft.com/office/drawing/2014/main" id="{3D1B33A7-9CD8-43C4-9C34-C61D6BB55E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278" y="6023419"/>
            <a:ext cx="1760212" cy="737386"/>
          </a:xfrm>
          <a:prstGeom prst="rect">
            <a:avLst/>
          </a:prstGeom>
        </p:spPr>
      </p:pic>
      <p:pic>
        <p:nvPicPr>
          <p:cNvPr id="1026" name="Picture 2" descr="From this Year's Annual Report: Credible Messengers Improving ...">
            <a:extLst>
              <a:ext uri="{FF2B5EF4-FFF2-40B4-BE49-F238E27FC236}">
                <a16:creationId xmlns:a16="http://schemas.microsoft.com/office/drawing/2014/main" id="{B528E6F1-EC8C-412F-B2D2-BC54660F96B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7740" y="1908444"/>
            <a:ext cx="3307935" cy="258827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ED3C1A0-669F-43B2-9B60-AB7ABB0A08BF}"/>
              </a:ext>
            </a:extLst>
          </p:cNvPr>
          <p:cNvSpPr txBox="1"/>
          <p:nvPr/>
        </p:nvSpPr>
        <p:spPr>
          <a:xfrm>
            <a:off x="432796" y="272796"/>
            <a:ext cx="11699459" cy="828175"/>
          </a:xfrm>
          <a:prstGeom prst="rect">
            <a:avLst/>
          </a:prstGeom>
          <a:noFill/>
        </p:spPr>
        <p:txBody>
          <a:bodyPr wrap="square" rtlCol="0">
            <a:spAutoFit/>
          </a:bodyPr>
          <a:lstStyle/>
          <a:p>
            <a:pPr defTabSz="321457"/>
            <a:r>
              <a:rPr lang="en-US" sz="3516" b="1" u="sng" dirty="0">
                <a:solidFill>
                  <a:srgbClr val="000000"/>
                </a:solidFill>
                <a:effectLst>
                  <a:outerShdw blurRad="38100" dist="38100" dir="2700000" algn="tl">
                    <a:srgbClr val="000000">
                      <a:alpha val="43137"/>
                    </a:srgbClr>
                  </a:outerShdw>
                </a:effectLst>
                <a:latin typeface="Gill Sans MT" panose="020B0502020104020203"/>
              </a:rPr>
              <a:t>Credible Messengers &amp; Intensive Life Coaching </a:t>
            </a:r>
          </a:p>
          <a:p>
            <a:pPr defTabSz="321457"/>
            <a:endParaRPr lang="en-US" sz="1266" dirty="0">
              <a:solidFill>
                <a:srgbClr val="000000"/>
              </a:solidFill>
              <a:latin typeface="Gill Sans MT" panose="020B0502020104020203"/>
            </a:endParaRPr>
          </a:p>
        </p:txBody>
      </p:sp>
      <p:sp>
        <p:nvSpPr>
          <p:cNvPr id="7" name="TextBox 6">
            <a:extLst>
              <a:ext uri="{FF2B5EF4-FFF2-40B4-BE49-F238E27FC236}">
                <a16:creationId xmlns:a16="http://schemas.microsoft.com/office/drawing/2014/main" id="{FDBD3720-653D-4060-9A36-252900290FA6}"/>
              </a:ext>
            </a:extLst>
          </p:cNvPr>
          <p:cNvSpPr txBox="1"/>
          <p:nvPr/>
        </p:nvSpPr>
        <p:spPr>
          <a:xfrm>
            <a:off x="8067675" y="1313862"/>
            <a:ext cx="3543300" cy="5078250"/>
          </a:xfrm>
          <a:prstGeom prst="rect">
            <a:avLst/>
          </a:prstGeom>
          <a:noFill/>
          <a:ln w="28575" cap="flat">
            <a:solidFill>
              <a:schemeClr val="tx1">
                <a:lumMod val="50000"/>
                <a:lumOff val="50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algn="ctr" defTabSz="410751" hangingPunct="0"/>
            <a:r>
              <a:rPr lang="en-US" sz="2000" b="1" dirty="0">
                <a:solidFill>
                  <a:srgbClr val="000000"/>
                </a:solidFill>
                <a:effectLst>
                  <a:outerShdw blurRad="38100" dist="38100" dir="2700000" algn="tl">
                    <a:srgbClr val="000000">
                      <a:alpha val="43137"/>
                    </a:srgbClr>
                  </a:outerShdw>
                </a:effectLst>
                <a:latin typeface="Gill Sans MT" panose="020B0502020104020203"/>
                <a:sym typeface="Helvetica"/>
              </a:rPr>
              <a:t>Intensive Life Coaching</a:t>
            </a:r>
          </a:p>
          <a:p>
            <a:pPr algn="ctr" defTabSz="410751" hangingPunct="0"/>
            <a:endParaRPr lang="en-US" sz="2000" dirty="0">
              <a:solidFill>
                <a:srgbClr val="000000"/>
              </a:solidFill>
              <a:latin typeface="Gill Sans MT" panose="020B0502020104020203"/>
            </a:endParaRPr>
          </a:p>
          <a:p>
            <a:pPr marL="522368" indent="-522368" defTabSz="410751" hangingPunct="0">
              <a:buFontTx/>
              <a:buAutoNum type="arabicParenR"/>
            </a:pPr>
            <a:r>
              <a:rPr lang="en-US" sz="2000" b="1" u="sng" dirty="0">
                <a:solidFill>
                  <a:srgbClr val="000000"/>
                </a:solidFill>
                <a:latin typeface="Gill Sans MT" panose="020B0502020104020203"/>
                <a:sym typeface="Helvetica"/>
              </a:rPr>
              <a:t>Relationship First</a:t>
            </a:r>
            <a:r>
              <a:rPr lang="en-US" sz="2000" dirty="0">
                <a:solidFill>
                  <a:srgbClr val="000000"/>
                </a:solidFill>
                <a:latin typeface="Gill Sans MT" panose="020B0502020104020203"/>
                <a:sym typeface="Helvetica"/>
              </a:rPr>
              <a:t>: Build a strong, trusting relationship between Life Coach (Credible Messenger) and participant </a:t>
            </a:r>
          </a:p>
          <a:p>
            <a:pPr marL="522368" indent="-522368" defTabSz="410751" hangingPunct="0">
              <a:buFontTx/>
              <a:buAutoNum type="arabicParenR"/>
            </a:pPr>
            <a:endParaRPr lang="en-US" sz="2000" dirty="0">
              <a:solidFill>
                <a:srgbClr val="000000"/>
              </a:solidFill>
              <a:latin typeface="Gill Sans MT" panose="020B0502020104020203"/>
            </a:endParaRPr>
          </a:p>
          <a:p>
            <a:pPr marL="522368" indent="-522368" defTabSz="410751" hangingPunct="0">
              <a:buFontTx/>
              <a:buAutoNum type="arabicParenR"/>
            </a:pPr>
            <a:r>
              <a:rPr lang="en-US" sz="2000" b="1" u="sng" dirty="0">
                <a:solidFill>
                  <a:srgbClr val="000000"/>
                </a:solidFill>
                <a:latin typeface="Gill Sans MT" panose="020B0502020104020203"/>
              </a:rPr>
              <a:t>Mentality Shift</a:t>
            </a:r>
            <a:r>
              <a:rPr lang="en-US" sz="2000" dirty="0">
                <a:solidFill>
                  <a:srgbClr val="000000"/>
                </a:solidFill>
                <a:latin typeface="Gill Sans MT" panose="020B0502020104020203"/>
              </a:rPr>
              <a:t>: Change the mentality that gives rise to destructive decisions</a:t>
            </a:r>
          </a:p>
          <a:p>
            <a:pPr marL="522368" indent="-522368" defTabSz="410751" hangingPunct="0">
              <a:buFontTx/>
              <a:buAutoNum type="arabicParenR"/>
            </a:pPr>
            <a:endParaRPr lang="en-US" sz="2000" dirty="0">
              <a:solidFill>
                <a:srgbClr val="000000"/>
              </a:solidFill>
              <a:latin typeface="Gill Sans MT" panose="020B0502020104020203"/>
              <a:sym typeface="Helvetica"/>
            </a:endParaRPr>
          </a:p>
          <a:p>
            <a:pPr marL="522368" indent="-522368" defTabSz="410751" hangingPunct="0">
              <a:buFontTx/>
              <a:buAutoNum type="arabicParenR"/>
            </a:pPr>
            <a:r>
              <a:rPr lang="en-US" sz="2000" dirty="0">
                <a:solidFill>
                  <a:srgbClr val="000000"/>
                </a:solidFill>
                <a:latin typeface="Gill Sans MT" panose="020B0502020104020203"/>
                <a:sym typeface="Helvetica"/>
              </a:rPr>
              <a:t>Provide </a:t>
            </a:r>
            <a:r>
              <a:rPr lang="en-US" sz="2000" dirty="0">
                <a:solidFill>
                  <a:srgbClr val="000000"/>
                </a:solidFill>
                <a:latin typeface="Gill Sans MT" panose="020B0502020104020203"/>
              </a:rPr>
              <a:t>needed </a:t>
            </a:r>
            <a:r>
              <a:rPr lang="en-US" sz="2000" b="1" u="sng" dirty="0">
                <a:solidFill>
                  <a:srgbClr val="000000"/>
                </a:solidFill>
                <a:latin typeface="Gill Sans MT" panose="020B0502020104020203"/>
              </a:rPr>
              <a:t>Services, Supports, &amp; Opportunities</a:t>
            </a:r>
          </a:p>
          <a:p>
            <a:pPr algn="ctr" defTabSz="410751" hangingPunct="0"/>
            <a:endParaRPr lang="en-US" sz="2531" dirty="0">
              <a:solidFill>
                <a:srgbClr val="000000"/>
              </a:solidFill>
              <a:latin typeface="Gill Sans MT" panose="020B0502020104020203"/>
              <a:sym typeface="Helvetica"/>
            </a:endParaRPr>
          </a:p>
        </p:txBody>
      </p:sp>
    </p:spTree>
    <p:extLst>
      <p:ext uri="{BB962C8B-B14F-4D97-AF65-F5344CB8AC3E}">
        <p14:creationId xmlns:p14="http://schemas.microsoft.com/office/powerpoint/2010/main" val="1113141312"/>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73F47-8FC6-E548-B218-B0BBE1C8745A}"/>
              </a:ext>
            </a:extLst>
          </p:cNvPr>
          <p:cNvSpPr>
            <a:spLocks noGrp="1"/>
          </p:cNvSpPr>
          <p:nvPr>
            <p:ph type="title"/>
          </p:nvPr>
        </p:nvSpPr>
        <p:spPr>
          <a:xfrm>
            <a:off x="1704975" y="154019"/>
            <a:ext cx="9382125" cy="1101751"/>
          </a:xfrm>
        </p:spPr>
        <p:txBody>
          <a:bodyPr/>
          <a:lstStyle/>
          <a:p>
            <a:r>
              <a:rPr lang="en-US" b="1" dirty="0"/>
              <a:t>Credible Messenger Life Coach Models</a:t>
            </a:r>
          </a:p>
        </p:txBody>
      </p:sp>
      <p:sp>
        <p:nvSpPr>
          <p:cNvPr id="3" name="Content Placeholder 2">
            <a:extLst>
              <a:ext uri="{FF2B5EF4-FFF2-40B4-BE49-F238E27FC236}">
                <a16:creationId xmlns:a16="http://schemas.microsoft.com/office/drawing/2014/main" id="{AE4643D0-2EFE-7F4D-9B6D-CB3E83D4F906}"/>
              </a:ext>
            </a:extLst>
          </p:cNvPr>
          <p:cNvSpPr>
            <a:spLocks noGrp="1"/>
          </p:cNvSpPr>
          <p:nvPr>
            <p:ph idx="1"/>
          </p:nvPr>
        </p:nvSpPr>
        <p:spPr>
          <a:xfrm>
            <a:off x="2283022" y="4541835"/>
            <a:ext cx="6070404" cy="1325563"/>
          </a:xfrm>
        </p:spPr>
        <p:txBody>
          <a:bodyPr>
            <a:normAutofit/>
          </a:bodyPr>
          <a:lstStyle/>
          <a:p>
            <a:pPr marL="0" indent="0">
              <a:buNone/>
            </a:pPr>
            <a:r>
              <a:rPr lang="en-US" sz="2000" b="1" u="sng" dirty="0"/>
              <a:t>In Development</a:t>
            </a:r>
            <a:r>
              <a:rPr lang="en-US" sz="2000" b="1" dirty="0"/>
              <a:t>:</a:t>
            </a:r>
          </a:p>
          <a:p>
            <a:r>
              <a:rPr lang="en-US" sz="2000" dirty="0"/>
              <a:t>Alameda Co: 7-day per week in CMs in juvenile hall</a:t>
            </a:r>
          </a:p>
          <a:p>
            <a:r>
              <a:rPr lang="en-US" sz="2000" dirty="0"/>
              <a:t>Los Angeles Co</a:t>
            </a:r>
          </a:p>
        </p:txBody>
      </p:sp>
      <p:sp>
        <p:nvSpPr>
          <p:cNvPr id="4" name="Slide Number Placeholder 3">
            <a:extLst>
              <a:ext uri="{FF2B5EF4-FFF2-40B4-BE49-F238E27FC236}">
                <a16:creationId xmlns:a16="http://schemas.microsoft.com/office/drawing/2014/main" id="{76DEB1D9-EF65-EA4D-B6DE-D7674A47F5F4}"/>
              </a:ext>
            </a:extLst>
          </p:cNvPr>
          <p:cNvSpPr>
            <a:spLocks noGrp="1"/>
          </p:cNvSpPr>
          <p:nvPr>
            <p:ph type="sldNum" sz="quarter" idx="12"/>
          </p:nvPr>
        </p:nvSpPr>
        <p:spPr/>
        <p:txBody>
          <a:bodyPr/>
          <a:lstStyle/>
          <a:p>
            <a:fld id="{24D931CB-057E-41F5-9F3F-81FEEE75F699}" type="slidenum">
              <a:rPr lang="en-US" smtClean="0"/>
              <a:pPr/>
              <a:t>13</a:t>
            </a:fld>
            <a:endParaRPr lang="en-US" dirty="0"/>
          </a:p>
        </p:txBody>
      </p:sp>
      <p:pic>
        <p:nvPicPr>
          <p:cNvPr id="1026" name="Picture 2" descr="DYRS Logo">
            <a:extLst>
              <a:ext uri="{FF2B5EF4-FFF2-40B4-BE49-F238E27FC236}">
                <a16:creationId xmlns:a16="http://schemas.microsoft.com/office/drawing/2014/main" id="{31CD1AA7-BA0B-478D-A5E8-28324DBBD6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230" y="1611552"/>
            <a:ext cx="2467489" cy="2216307"/>
          </a:xfrm>
          <a:prstGeom prst="rect">
            <a:avLst/>
          </a:prstGeom>
          <a:noFill/>
          <a:ln>
            <a:solidFill>
              <a:schemeClr val="tx1">
                <a:lumMod val="50000"/>
                <a:lumOff val="50000"/>
              </a:schemeClr>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C2A066AA-0AB1-4DF4-BD6B-E151B0BC27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57366" y="1800770"/>
            <a:ext cx="3683339" cy="1858113"/>
          </a:xfrm>
          <a:prstGeom prst="rect">
            <a:avLst/>
          </a:prstGeom>
          <a:noFill/>
          <a:ln>
            <a:solidFill>
              <a:schemeClr val="tx1">
                <a:lumMod val="50000"/>
                <a:lumOff val="50000"/>
              </a:schemeClr>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30" name="Picture 6" descr="Arches">
            <a:extLst>
              <a:ext uri="{FF2B5EF4-FFF2-40B4-BE49-F238E27FC236}">
                <a16:creationId xmlns:a16="http://schemas.microsoft.com/office/drawing/2014/main" id="{98BE3AE4-C717-4EE5-ADE2-784777DCA48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74795" y="1442574"/>
            <a:ext cx="2554261" cy="2554261"/>
          </a:xfrm>
          <a:prstGeom prst="rect">
            <a:avLst/>
          </a:prstGeom>
          <a:noFill/>
          <a:ln>
            <a:solidFill>
              <a:schemeClr val="tx1">
                <a:lumMod val="50000"/>
                <a:lumOff val="50000"/>
              </a:schemeClr>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6" name="AutoShape 10" descr="Probation">
            <a:extLst>
              <a:ext uri="{FF2B5EF4-FFF2-40B4-BE49-F238E27FC236}">
                <a16:creationId xmlns:a16="http://schemas.microsoft.com/office/drawing/2014/main" id="{C49E754D-62A5-4E71-BEEA-68E7DE9E6881}"/>
              </a:ext>
            </a:extLst>
          </p:cNvPr>
          <p:cNvSpPr>
            <a:spLocks noChangeAspect="1" noChangeArrowheads="1"/>
          </p:cNvSpPr>
          <p:nvPr/>
        </p:nvSpPr>
        <p:spPr bwMode="auto">
          <a:xfrm>
            <a:off x="5943599" y="3276600"/>
            <a:ext cx="2113767" cy="17145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9734881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303493A-EF28-EE4F-9326-9EF39B6E2665}"/>
              </a:ext>
            </a:extLst>
          </p:cNvPr>
          <p:cNvSpPr/>
          <p:nvPr/>
        </p:nvSpPr>
        <p:spPr>
          <a:xfrm>
            <a:off x="0" y="1059989"/>
            <a:ext cx="12192000" cy="809311"/>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5" name="TextBox 4">
            <a:extLst>
              <a:ext uri="{FF2B5EF4-FFF2-40B4-BE49-F238E27FC236}">
                <a16:creationId xmlns:a16="http://schemas.microsoft.com/office/drawing/2014/main" id="{06325E1B-51CC-5242-8A4E-06F5E142A013}"/>
              </a:ext>
            </a:extLst>
          </p:cNvPr>
          <p:cNvSpPr txBox="1"/>
          <p:nvPr/>
        </p:nvSpPr>
        <p:spPr>
          <a:xfrm>
            <a:off x="1640242" y="281753"/>
            <a:ext cx="2389205" cy="400110"/>
          </a:xfrm>
          <a:prstGeom prst="rect">
            <a:avLst/>
          </a:prstGeom>
          <a:noFill/>
        </p:spPr>
        <p:txBody>
          <a:bodyPr wrap="square" rtlCol="0">
            <a:spAutoFit/>
          </a:bodyPr>
          <a:lstStyle/>
          <a:p>
            <a:r>
              <a:rPr lang="en-US" sz="2000" b="1" kern="700" spc="-100" dirty="0">
                <a:latin typeface="Avenir Black" panose="02000503020000020003" pitchFamily="2" charset="0"/>
              </a:rPr>
              <a:t>A Positive Youth</a:t>
            </a:r>
          </a:p>
        </p:txBody>
      </p:sp>
      <p:sp>
        <p:nvSpPr>
          <p:cNvPr id="6" name="TextBox 5">
            <a:extLst>
              <a:ext uri="{FF2B5EF4-FFF2-40B4-BE49-F238E27FC236}">
                <a16:creationId xmlns:a16="http://schemas.microsoft.com/office/drawing/2014/main" id="{4372249F-48F6-5F4A-B9B4-C7CCA1158783}"/>
              </a:ext>
            </a:extLst>
          </p:cNvPr>
          <p:cNvSpPr txBox="1"/>
          <p:nvPr/>
        </p:nvSpPr>
        <p:spPr>
          <a:xfrm>
            <a:off x="1640244" y="506734"/>
            <a:ext cx="2469801" cy="461665"/>
          </a:xfrm>
          <a:prstGeom prst="rect">
            <a:avLst/>
          </a:prstGeom>
          <a:noFill/>
        </p:spPr>
        <p:txBody>
          <a:bodyPr wrap="square" rtlCol="0">
            <a:spAutoFit/>
          </a:bodyPr>
          <a:lstStyle/>
          <a:p>
            <a:r>
              <a:rPr lang="en-US" sz="2400" kern="700" spc="-100" dirty="0">
                <a:solidFill>
                  <a:srgbClr val="57A7B5"/>
                </a:solidFill>
                <a:latin typeface="Avenir Light" panose="020B0402020203020204" pitchFamily="34" charset="77"/>
              </a:rPr>
              <a:t>Justice System</a:t>
            </a:r>
          </a:p>
        </p:txBody>
      </p:sp>
      <p:pic>
        <p:nvPicPr>
          <p:cNvPr id="8" name="Picture 7">
            <a:extLst>
              <a:ext uri="{FF2B5EF4-FFF2-40B4-BE49-F238E27FC236}">
                <a16:creationId xmlns:a16="http://schemas.microsoft.com/office/drawing/2014/main" id="{D8EBFB7D-99B7-3C4C-87AD-0DEEFFA5D08B}"/>
              </a:ext>
            </a:extLst>
          </p:cNvPr>
          <p:cNvPicPr>
            <a:picLocks noChangeAspect="1"/>
          </p:cNvPicPr>
          <p:nvPr/>
        </p:nvPicPr>
        <p:blipFill>
          <a:blip r:embed="rId3"/>
          <a:stretch>
            <a:fillRect/>
          </a:stretch>
        </p:blipFill>
        <p:spPr>
          <a:xfrm>
            <a:off x="435558" y="296407"/>
            <a:ext cx="1074532" cy="555175"/>
          </a:xfrm>
          <a:prstGeom prst="rect">
            <a:avLst/>
          </a:prstGeom>
        </p:spPr>
      </p:pic>
      <p:cxnSp>
        <p:nvCxnSpPr>
          <p:cNvPr id="17" name="Straight Connector 16">
            <a:extLst>
              <a:ext uri="{FF2B5EF4-FFF2-40B4-BE49-F238E27FC236}">
                <a16:creationId xmlns:a16="http://schemas.microsoft.com/office/drawing/2014/main" id="{637C077D-8E19-B24D-88AA-5A67511444E5}"/>
              </a:ext>
            </a:extLst>
          </p:cNvPr>
          <p:cNvCxnSpPr>
            <a:cxnSpLocks/>
          </p:cNvCxnSpPr>
          <p:nvPr/>
        </p:nvCxnSpPr>
        <p:spPr>
          <a:xfrm>
            <a:off x="0" y="1059987"/>
            <a:ext cx="12192000" cy="0"/>
          </a:xfrm>
          <a:prstGeom prst="line">
            <a:avLst/>
          </a:prstGeom>
          <a:ln w="15875">
            <a:solidFill>
              <a:srgbClr val="57A7B5"/>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8E0C2315-2391-4240-9ACD-51E67DEC437F}"/>
              </a:ext>
            </a:extLst>
          </p:cNvPr>
          <p:cNvSpPr/>
          <p:nvPr/>
        </p:nvSpPr>
        <p:spPr>
          <a:xfrm>
            <a:off x="0" y="6634719"/>
            <a:ext cx="12192000" cy="223284"/>
          </a:xfrm>
          <a:prstGeom prst="rect">
            <a:avLst/>
          </a:prstGeom>
          <a:solidFill>
            <a:srgbClr val="57A7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34" name="Rectangle 33">
            <a:extLst>
              <a:ext uri="{FF2B5EF4-FFF2-40B4-BE49-F238E27FC236}">
                <a16:creationId xmlns:a16="http://schemas.microsoft.com/office/drawing/2014/main" id="{5291FFF5-511B-3B4E-BAD5-039F5F978DBA}"/>
              </a:ext>
            </a:extLst>
          </p:cNvPr>
          <p:cNvSpPr/>
          <p:nvPr/>
        </p:nvSpPr>
        <p:spPr>
          <a:xfrm>
            <a:off x="0" y="2"/>
            <a:ext cx="12192000" cy="177321"/>
          </a:xfrm>
          <a:prstGeom prst="rect">
            <a:avLst/>
          </a:prstGeom>
          <a:solidFill>
            <a:srgbClr val="57A7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cxnSp>
        <p:nvCxnSpPr>
          <p:cNvPr id="23" name="Straight Connector 22">
            <a:extLst>
              <a:ext uri="{FF2B5EF4-FFF2-40B4-BE49-F238E27FC236}">
                <a16:creationId xmlns:a16="http://schemas.microsoft.com/office/drawing/2014/main" id="{6B9E9A71-0AB3-3F4F-BAA8-8CB3A3F378CD}"/>
              </a:ext>
            </a:extLst>
          </p:cNvPr>
          <p:cNvCxnSpPr/>
          <p:nvPr/>
        </p:nvCxnSpPr>
        <p:spPr>
          <a:xfrm>
            <a:off x="1601039" y="323202"/>
            <a:ext cx="0" cy="555175"/>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E5A19809-97AD-CD4D-B42B-2294C89335A7}"/>
              </a:ext>
            </a:extLst>
          </p:cNvPr>
          <p:cNvSpPr txBox="1"/>
          <p:nvPr/>
        </p:nvSpPr>
        <p:spPr>
          <a:xfrm>
            <a:off x="1462673" y="1267053"/>
            <a:ext cx="9180327" cy="400110"/>
          </a:xfrm>
          <a:prstGeom prst="rect">
            <a:avLst/>
          </a:prstGeom>
          <a:noFill/>
        </p:spPr>
        <p:txBody>
          <a:bodyPr wrap="square" rtlCol="0">
            <a:spAutoFit/>
          </a:bodyPr>
          <a:lstStyle/>
          <a:p>
            <a:r>
              <a:rPr lang="en-US" sz="2000" dirty="0">
                <a:solidFill>
                  <a:schemeClr val="bg1"/>
                </a:solidFill>
                <a:latin typeface="Avenir Black" panose="02000503020000020003" pitchFamily="2" charset="0"/>
              </a:rPr>
              <a:t>From</a:t>
            </a:r>
            <a:r>
              <a:rPr lang="en-US" sz="2000" b="1" dirty="0">
                <a:solidFill>
                  <a:schemeClr val="bg1"/>
                </a:solidFill>
                <a:latin typeface="Avenir Black" panose="02000503020000020003" pitchFamily="2" charset="0"/>
              </a:rPr>
              <a:t> “Trail </a:t>
            </a:r>
            <a:r>
              <a:rPr lang="en-US" sz="2000" b="1" dirty="0" err="1">
                <a:solidFill>
                  <a:schemeClr val="bg1"/>
                </a:solidFill>
                <a:latin typeface="Avenir Black" panose="02000503020000020003" pitchFamily="2" charset="0"/>
              </a:rPr>
              <a:t>Em</a:t>
            </a:r>
            <a:r>
              <a:rPr lang="en-US" sz="2000" b="1" dirty="0">
                <a:solidFill>
                  <a:schemeClr val="bg1"/>
                </a:solidFill>
                <a:latin typeface="Avenir Black" panose="02000503020000020003" pitchFamily="2" charset="0"/>
              </a:rPr>
              <a:t>, Nail </a:t>
            </a:r>
            <a:r>
              <a:rPr lang="en-US" sz="2000" b="1" dirty="0" err="1">
                <a:solidFill>
                  <a:schemeClr val="bg1"/>
                </a:solidFill>
                <a:latin typeface="Avenir Black" panose="02000503020000020003" pitchFamily="2" charset="0"/>
              </a:rPr>
              <a:t>Em</a:t>
            </a:r>
            <a:r>
              <a:rPr lang="en-US" sz="2000" b="1" dirty="0">
                <a:solidFill>
                  <a:schemeClr val="bg1"/>
                </a:solidFill>
                <a:latin typeface="Avenir Black" panose="02000503020000020003" pitchFamily="2" charset="0"/>
              </a:rPr>
              <a:t>, and Jail </a:t>
            </a:r>
            <a:r>
              <a:rPr lang="en-US" sz="2000" b="1" dirty="0" err="1">
                <a:solidFill>
                  <a:schemeClr val="bg1"/>
                </a:solidFill>
                <a:latin typeface="Avenir Black" panose="02000503020000020003" pitchFamily="2" charset="0"/>
              </a:rPr>
              <a:t>Em</a:t>
            </a:r>
            <a:r>
              <a:rPr lang="en-US" sz="2000" b="1" dirty="0">
                <a:solidFill>
                  <a:schemeClr val="bg1"/>
                </a:solidFill>
                <a:latin typeface="Avenir Black" panose="02000503020000020003" pitchFamily="2" charset="0"/>
              </a:rPr>
              <a:t>” to Support &amp; Development Them</a:t>
            </a:r>
          </a:p>
        </p:txBody>
      </p:sp>
      <p:pic>
        <p:nvPicPr>
          <p:cNvPr id="27" name="Picture 26">
            <a:extLst>
              <a:ext uri="{FF2B5EF4-FFF2-40B4-BE49-F238E27FC236}">
                <a16:creationId xmlns:a16="http://schemas.microsoft.com/office/drawing/2014/main" id="{7EB64EFE-DBCE-4442-B41D-6E05C1C04293}"/>
              </a:ext>
            </a:extLst>
          </p:cNvPr>
          <p:cNvPicPr>
            <a:picLocks noChangeAspect="1"/>
          </p:cNvPicPr>
          <p:nvPr/>
        </p:nvPicPr>
        <p:blipFill>
          <a:blip r:embed="rId4"/>
          <a:stretch>
            <a:fillRect/>
          </a:stretch>
        </p:blipFill>
        <p:spPr>
          <a:xfrm>
            <a:off x="744318" y="1118160"/>
            <a:ext cx="718356" cy="686041"/>
          </a:xfrm>
          <a:prstGeom prst="rect">
            <a:avLst/>
          </a:prstGeom>
        </p:spPr>
      </p:pic>
      <p:grpSp>
        <p:nvGrpSpPr>
          <p:cNvPr id="11" name="Group 10">
            <a:extLst>
              <a:ext uri="{FF2B5EF4-FFF2-40B4-BE49-F238E27FC236}">
                <a16:creationId xmlns:a16="http://schemas.microsoft.com/office/drawing/2014/main" id="{D7F7D640-BE7D-1443-A5C3-76E46F822A1E}"/>
              </a:ext>
            </a:extLst>
          </p:cNvPr>
          <p:cNvGrpSpPr/>
          <p:nvPr/>
        </p:nvGrpSpPr>
        <p:grpSpPr>
          <a:xfrm>
            <a:off x="633741" y="1878737"/>
            <a:ext cx="9726116" cy="2167715"/>
            <a:chOff x="633742" y="1878735"/>
            <a:chExt cx="9726114" cy="2167713"/>
          </a:xfrm>
        </p:grpSpPr>
        <p:sp>
          <p:nvSpPr>
            <p:cNvPr id="30" name="TextBox 29">
              <a:extLst>
                <a:ext uri="{FF2B5EF4-FFF2-40B4-BE49-F238E27FC236}">
                  <a16:creationId xmlns:a16="http://schemas.microsoft.com/office/drawing/2014/main" id="{2A9E05DD-E4D5-C244-B15F-268C9F5BCF5A}"/>
                </a:ext>
              </a:extLst>
            </p:cNvPr>
            <p:cNvSpPr txBox="1"/>
            <p:nvPr/>
          </p:nvSpPr>
          <p:spPr>
            <a:xfrm>
              <a:off x="633742" y="1878735"/>
              <a:ext cx="4699000" cy="523220"/>
            </a:xfrm>
            <a:prstGeom prst="rect">
              <a:avLst/>
            </a:prstGeom>
            <a:noFill/>
          </p:spPr>
          <p:txBody>
            <a:bodyPr wrap="square" rtlCol="0">
              <a:spAutoFit/>
            </a:bodyPr>
            <a:lstStyle/>
            <a:p>
              <a:r>
                <a:rPr lang="en-US" sz="2800" dirty="0">
                  <a:solidFill>
                    <a:srgbClr val="57A7B5"/>
                  </a:solidFill>
                  <a:latin typeface="Impact" panose="020B0806030902050204" pitchFamily="34" charset="0"/>
                </a:rPr>
                <a:t>Steps to Take:</a:t>
              </a:r>
            </a:p>
          </p:txBody>
        </p:sp>
        <p:grpSp>
          <p:nvGrpSpPr>
            <p:cNvPr id="31" name="Group 30">
              <a:extLst>
                <a:ext uri="{FF2B5EF4-FFF2-40B4-BE49-F238E27FC236}">
                  <a16:creationId xmlns:a16="http://schemas.microsoft.com/office/drawing/2014/main" id="{8DC42335-E867-AB48-A006-9616105F5A17}"/>
                </a:ext>
              </a:extLst>
            </p:cNvPr>
            <p:cNvGrpSpPr/>
            <p:nvPr/>
          </p:nvGrpSpPr>
          <p:grpSpPr>
            <a:xfrm>
              <a:off x="705750" y="2489822"/>
              <a:ext cx="391042" cy="391042"/>
              <a:chOff x="5017950" y="1878638"/>
              <a:chExt cx="391042" cy="391042"/>
            </a:xfrm>
          </p:grpSpPr>
          <p:sp>
            <p:nvSpPr>
              <p:cNvPr id="48" name="Oval 47">
                <a:extLst>
                  <a:ext uri="{FF2B5EF4-FFF2-40B4-BE49-F238E27FC236}">
                    <a16:creationId xmlns:a16="http://schemas.microsoft.com/office/drawing/2014/main" id="{5E930B5D-C0F8-3745-A325-EE85D90D4B1C}"/>
                  </a:ext>
                </a:extLst>
              </p:cNvPr>
              <p:cNvSpPr/>
              <p:nvPr/>
            </p:nvSpPr>
            <p:spPr>
              <a:xfrm>
                <a:off x="5078036" y="1938724"/>
                <a:ext cx="270869" cy="270869"/>
              </a:xfrm>
              <a:prstGeom prst="ellipse">
                <a:avLst/>
              </a:prstGeom>
              <a:solidFill>
                <a:srgbClr val="57A7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49" name="Oval 48">
                <a:extLst>
                  <a:ext uri="{FF2B5EF4-FFF2-40B4-BE49-F238E27FC236}">
                    <a16:creationId xmlns:a16="http://schemas.microsoft.com/office/drawing/2014/main" id="{F2019BD4-9708-F44F-8DD3-6485920F0741}"/>
                  </a:ext>
                </a:extLst>
              </p:cNvPr>
              <p:cNvSpPr/>
              <p:nvPr/>
            </p:nvSpPr>
            <p:spPr>
              <a:xfrm>
                <a:off x="5017950" y="1878638"/>
                <a:ext cx="391042" cy="391042"/>
              </a:xfrm>
              <a:prstGeom prst="ellipse">
                <a:avLst/>
              </a:prstGeom>
              <a:noFill/>
              <a:ln>
                <a:solidFill>
                  <a:srgbClr val="57A7B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grpSp>
        <p:sp>
          <p:nvSpPr>
            <p:cNvPr id="32" name="Rectangle 31">
              <a:extLst>
                <a:ext uri="{FF2B5EF4-FFF2-40B4-BE49-F238E27FC236}">
                  <a16:creationId xmlns:a16="http://schemas.microsoft.com/office/drawing/2014/main" id="{783CF142-A7E9-CA4D-953A-2AA64E67CCD0}"/>
                </a:ext>
              </a:extLst>
            </p:cNvPr>
            <p:cNvSpPr/>
            <p:nvPr/>
          </p:nvSpPr>
          <p:spPr>
            <a:xfrm>
              <a:off x="1156878" y="2416673"/>
              <a:ext cx="5747380" cy="400110"/>
            </a:xfrm>
            <a:prstGeom prst="rect">
              <a:avLst/>
            </a:prstGeom>
          </p:spPr>
          <p:txBody>
            <a:bodyPr wrap="square">
              <a:spAutoFit/>
            </a:bodyPr>
            <a:lstStyle/>
            <a:p>
              <a:r>
                <a:rPr lang="en-US" sz="2000" b="1" dirty="0">
                  <a:solidFill>
                    <a:srgbClr val="000000"/>
                  </a:solidFill>
                  <a:latin typeface="Calibri" panose="020F0502020204030204" pitchFamily="34" charset="0"/>
                </a:rPr>
                <a:t>Keep supervision length to as short as necessary</a:t>
              </a:r>
              <a:endParaRPr lang="en-US" sz="2000" b="1" dirty="0">
                <a:latin typeface="Avenir Black" panose="02000503020000020003" pitchFamily="2" charset="0"/>
              </a:endParaRPr>
            </a:p>
          </p:txBody>
        </p:sp>
        <p:sp>
          <p:nvSpPr>
            <p:cNvPr id="44" name="Rectangle 43">
              <a:extLst>
                <a:ext uri="{FF2B5EF4-FFF2-40B4-BE49-F238E27FC236}">
                  <a16:creationId xmlns:a16="http://schemas.microsoft.com/office/drawing/2014/main" id="{DFFFD763-98CA-EC4B-ADFC-809CA70A6FD3}"/>
                </a:ext>
              </a:extLst>
            </p:cNvPr>
            <p:cNvSpPr/>
            <p:nvPr/>
          </p:nvSpPr>
          <p:spPr>
            <a:xfrm>
              <a:off x="1156878" y="2897961"/>
              <a:ext cx="9202978" cy="707885"/>
            </a:xfrm>
            <a:prstGeom prst="rect">
              <a:avLst/>
            </a:prstGeom>
          </p:spPr>
          <p:txBody>
            <a:bodyPr wrap="square">
              <a:spAutoFit/>
            </a:bodyPr>
            <a:lstStyle/>
            <a:p>
              <a:pPr>
                <a:buSzPts val="2000"/>
              </a:pPr>
              <a:r>
                <a:rPr lang="en-US" sz="2000" b="1" dirty="0">
                  <a:solidFill>
                    <a:srgbClr val="000000"/>
                  </a:solidFill>
                  <a:latin typeface="Calibri" panose="020F0502020204030204" pitchFamily="34" charset="0"/>
                </a:rPr>
                <a:t>Reduce the conditions of probation to only those that are directly tied to the youth’s goals of rehabilitation and development. </a:t>
              </a:r>
            </a:p>
          </p:txBody>
        </p:sp>
        <p:grpSp>
          <p:nvGrpSpPr>
            <p:cNvPr id="45" name="Group 44">
              <a:extLst>
                <a:ext uri="{FF2B5EF4-FFF2-40B4-BE49-F238E27FC236}">
                  <a16:creationId xmlns:a16="http://schemas.microsoft.com/office/drawing/2014/main" id="{B816F803-5AD8-5945-947F-BE0D4C415B5E}"/>
                </a:ext>
              </a:extLst>
            </p:cNvPr>
            <p:cNvGrpSpPr/>
            <p:nvPr/>
          </p:nvGrpSpPr>
          <p:grpSpPr>
            <a:xfrm>
              <a:off x="705750" y="3037833"/>
              <a:ext cx="391042" cy="391042"/>
              <a:chOff x="5017950" y="1878638"/>
              <a:chExt cx="391042" cy="391042"/>
            </a:xfrm>
          </p:grpSpPr>
          <p:sp>
            <p:nvSpPr>
              <p:cNvPr id="46" name="Oval 45">
                <a:extLst>
                  <a:ext uri="{FF2B5EF4-FFF2-40B4-BE49-F238E27FC236}">
                    <a16:creationId xmlns:a16="http://schemas.microsoft.com/office/drawing/2014/main" id="{3B1E1E1C-89A9-6D46-8E11-6DB6B1A0377E}"/>
                  </a:ext>
                </a:extLst>
              </p:cNvPr>
              <p:cNvSpPr/>
              <p:nvPr/>
            </p:nvSpPr>
            <p:spPr>
              <a:xfrm>
                <a:off x="5078036" y="1938724"/>
                <a:ext cx="270869" cy="270869"/>
              </a:xfrm>
              <a:prstGeom prst="ellipse">
                <a:avLst/>
              </a:prstGeom>
              <a:solidFill>
                <a:srgbClr val="57A7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dirty="0"/>
              </a:p>
            </p:txBody>
          </p:sp>
          <p:sp>
            <p:nvSpPr>
              <p:cNvPr id="47" name="Oval 46">
                <a:extLst>
                  <a:ext uri="{FF2B5EF4-FFF2-40B4-BE49-F238E27FC236}">
                    <a16:creationId xmlns:a16="http://schemas.microsoft.com/office/drawing/2014/main" id="{B645E888-F7CA-A149-B389-CCF13059EDC3}"/>
                  </a:ext>
                </a:extLst>
              </p:cNvPr>
              <p:cNvSpPr/>
              <p:nvPr/>
            </p:nvSpPr>
            <p:spPr>
              <a:xfrm>
                <a:off x="5017950" y="1878638"/>
                <a:ext cx="391042" cy="391042"/>
              </a:xfrm>
              <a:prstGeom prst="ellipse">
                <a:avLst/>
              </a:prstGeom>
              <a:noFill/>
              <a:ln>
                <a:solidFill>
                  <a:srgbClr val="57A7B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grpSp>
        <p:sp>
          <p:nvSpPr>
            <p:cNvPr id="51" name="Rectangle 50">
              <a:extLst>
                <a:ext uri="{FF2B5EF4-FFF2-40B4-BE49-F238E27FC236}">
                  <a16:creationId xmlns:a16="http://schemas.microsoft.com/office/drawing/2014/main" id="{2D436CD2-BD9A-4E4A-A442-55ADC5593073}"/>
                </a:ext>
              </a:extLst>
            </p:cNvPr>
            <p:cNvSpPr/>
            <p:nvPr/>
          </p:nvSpPr>
          <p:spPr>
            <a:xfrm>
              <a:off x="1156878" y="3646338"/>
              <a:ext cx="8851280" cy="400110"/>
            </a:xfrm>
            <a:prstGeom prst="rect">
              <a:avLst/>
            </a:prstGeom>
          </p:spPr>
          <p:txBody>
            <a:bodyPr wrap="square">
              <a:spAutoFit/>
            </a:bodyPr>
            <a:lstStyle/>
            <a:p>
              <a:pPr>
                <a:buSzPts val="2000"/>
              </a:pPr>
              <a:r>
                <a:rPr lang="en-US" sz="2000" b="1" dirty="0">
                  <a:solidFill>
                    <a:srgbClr val="000000"/>
                  </a:solidFill>
                  <a:latin typeface="Calibri" panose="020F0502020204030204" pitchFamily="34" charset="0"/>
                </a:rPr>
                <a:t>Eliminate incarceration as a consequence for technical violations. </a:t>
              </a:r>
            </a:p>
          </p:txBody>
        </p:sp>
        <p:grpSp>
          <p:nvGrpSpPr>
            <p:cNvPr id="52" name="Group 51">
              <a:extLst>
                <a:ext uri="{FF2B5EF4-FFF2-40B4-BE49-F238E27FC236}">
                  <a16:creationId xmlns:a16="http://schemas.microsoft.com/office/drawing/2014/main" id="{B2D6816E-CD0F-7040-90BB-423F40BDDAC2}"/>
                </a:ext>
              </a:extLst>
            </p:cNvPr>
            <p:cNvGrpSpPr/>
            <p:nvPr/>
          </p:nvGrpSpPr>
          <p:grpSpPr>
            <a:xfrm>
              <a:off x="705750" y="3646339"/>
              <a:ext cx="391042" cy="391042"/>
              <a:chOff x="5017950" y="1878638"/>
              <a:chExt cx="391042" cy="391042"/>
            </a:xfrm>
          </p:grpSpPr>
          <p:sp>
            <p:nvSpPr>
              <p:cNvPr id="59" name="Oval 58">
                <a:extLst>
                  <a:ext uri="{FF2B5EF4-FFF2-40B4-BE49-F238E27FC236}">
                    <a16:creationId xmlns:a16="http://schemas.microsoft.com/office/drawing/2014/main" id="{45601593-9102-8742-9585-E0E08EC1ADF3}"/>
                  </a:ext>
                </a:extLst>
              </p:cNvPr>
              <p:cNvSpPr/>
              <p:nvPr/>
            </p:nvSpPr>
            <p:spPr>
              <a:xfrm>
                <a:off x="5078036" y="1938724"/>
                <a:ext cx="270869" cy="270869"/>
              </a:xfrm>
              <a:prstGeom prst="ellipse">
                <a:avLst/>
              </a:prstGeom>
              <a:solidFill>
                <a:srgbClr val="57A7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dirty="0"/>
              </a:p>
            </p:txBody>
          </p:sp>
          <p:sp>
            <p:nvSpPr>
              <p:cNvPr id="60" name="Oval 59">
                <a:extLst>
                  <a:ext uri="{FF2B5EF4-FFF2-40B4-BE49-F238E27FC236}">
                    <a16:creationId xmlns:a16="http://schemas.microsoft.com/office/drawing/2014/main" id="{9BF3DF3B-45C8-BC41-BF5D-A187AACEBB55}"/>
                  </a:ext>
                </a:extLst>
              </p:cNvPr>
              <p:cNvSpPr/>
              <p:nvPr/>
            </p:nvSpPr>
            <p:spPr>
              <a:xfrm>
                <a:off x="5017950" y="1878638"/>
                <a:ext cx="391042" cy="391042"/>
              </a:xfrm>
              <a:prstGeom prst="ellipse">
                <a:avLst/>
              </a:prstGeom>
              <a:noFill/>
              <a:ln>
                <a:solidFill>
                  <a:srgbClr val="57A7B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grpSp>
      </p:grpSp>
      <p:sp>
        <p:nvSpPr>
          <p:cNvPr id="55" name="Oval 54">
            <a:extLst>
              <a:ext uri="{FF2B5EF4-FFF2-40B4-BE49-F238E27FC236}">
                <a16:creationId xmlns:a16="http://schemas.microsoft.com/office/drawing/2014/main" id="{13E93FDE-3628-7348-A09E-E541FA55D80C}"/>
              </a:ext>
            </a:extLst>
          </p:cNvPr>
          <p:cNvSpPr/>
          <p:nvPr/>
        </p:nvSpPr>
        <p:spPr>
          <a:xfrm>
            <a:off x="1436528" y="6723027"/>
            <a:ext cx="134912" cy="134912"/>
          </a:xfrm>
          <a:prstGeom prst="ellipse">
            <a:avLst/>
          </a:prstGeom>
          <a:solidFill>
            <a:srgbClr val="57A7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grpSp>
        <p:nvGrpSpPr>
          <p:cNvPr id="12" name="Group 11">
            <a:extLst>
              <a:ext uri="{FF2B5EF4-FFF2-40B4-BE49-F238E27FC236}">
                <a16:creationId xmlns:a16="http://schemas.microsoft.com/office/drawing/2014/main" id="{A3330B9A-2A12-D546-90E2-21FB49E386D1}"/>
              </a:ext>
            </a:extLst>
          </p:cNvPr>
          <p:cNvGrpSpPr/>
          <p:nvPr/>
        </p:nvGrpSpPr>
        <p:grpSpPr>
          <a:xfrm>
            <a:off x="705751" y="4157627"/>
            <a:ext cx="10940212" cy="2360496"/>
            <a:chOff x="705750" y="4157625"/>
            <a:chExt cx="10940210" cy="2360495"/>
          </a:xfrm>
        </p:grpSpPr>
        <p:sp>
          <p:nvSpPr>
            <p:cNvPr id="53" name="Rectangle 52">
              <a:extLst>
                <a:ext uri="{FF2B5EF4-FFF2-40B4-BE49-F238E27FC236}">
                  <a16:creationId xmlns:a16="http://schemas.microsoft.com/office/drawing/2014/main" id="{E5AA282F-3D9B-E64D-991A-F4F8AEFAA50B}"/>
                </a:ext>
              </a:extLst>
            </p:cNvPr>
            <p:cNvSpPr/>
            <p:nvPr/>
          </p:nvSpPr>
          <p:spPr>
            <a:xfrm>
              <a:off x="1156879" y="4157625"/>
              <a:ext cx="8851278" cy="400110"/>
            </a:xfrm>
            <a:prstGeom prst="rect">
              <a:avLst/>
            </a:prstGeom>
          </p:spPr>
          <p:txBody>
            <a:bodyPr wrap="square">
              <a:spAutoFit/>
            </a:bodyPr>
            <a:lstStyle/>
            <a:p>
              <a:pPr>
                <a:buSzPts val="2000"/>
              </a:pPr>
              <a:r>
                <a:rPr lang="en-US" sz="2000" b="1" dirty="0">
                  <a:solidFill>
                    <a:srgbClr val="000000"/>
                  </a:solidFill>
                  <a:latin typeface="Calibri" panose="020F0502020204030204" pitchFamily="34" charset="0"/>
                </a:rPr>
                <a:t>Juvenile justice systems should incentivize youth achievement. </a:t>
              </a:r>
            </a:p>
          </p:txBody>
        </p:sp>
        <p:grpSp>
          <p:nvGrpSpPr>
            <p:cNvPr id="54" name="Group 53">
              <a:extLst>
                <a:ext uri="{FF2B5EF4-FFF2-40B4-BE49-F238E27FC236}">
                  <a16:creationId xmlns:a16="http://schemas.microsoft.com/office/drawing/2014/main" id="{7CEFEE82-EE94-244B-8436-F4B946510BAE}"/>
                </a:ext>
              </a:extLst>
            </p:cNvPr>
            <p:cNvGrpSpPr/>
            <p:nvPr/>
          </p:nvGrpSpPr>
          <p:grpSpPr>
            <a:xfrm>
              <a:off x="707475" y="4186387"/>
              <a:ext cx="391042" cy="391042"/>
              <a:chOff x="5017950" y="1878638"/>
              <a:chExt cx="391042" cy="391042"/>
            </a:xfrm>
          </p:grpSpPr>
          <p:sp>
            <p:nvSpPr>
              <p:cNvPr id="57" name="Oval 56">
                <a:extLst>
                  <a:ext uri="{FF2B5EF4-FFF2-40B4-BE49-F238E27FC236}">
                    <a16:creationId xmlns:a16="http://schemas.microsoft.com/office/drawing/2014/main" id="{C846A0AD-268E-F240-93B3-C6BC05725EE8}"/>
                  </a:ext>
                </a:extLst>
              </p:cNvPr>
              <p:cNvSpPr/>
              <p:nvPr/>
            </p:nvSpPr>
            <p:spPr>
              <a:xfrm>
                <a:off x="5078036" y="1938724"/>
                <a:ext cx="270869" cy="270869"/>
              </a:xfrm>
              <a:prstGeom prst="ellipse">
                <a:avLst/>
              </a:prstGeom>
              <a:solidFill>
                <a:srgbClr val="57A7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58" name="Oval 57">
                <a:extLst>
                  <a:ext uri="{FF2B5EF4-FFF2-40B4-BE49-F238E27FC236}">
                    <a16:creationId xmlns:a16="http://schemas.microsoft.com/office/drawing/2014/main" id="{F863D10A-C903-804F-AD7A-6D8A05BE406E}"/>
                  </a:ext>
                </a:extLst>
              </p:cNvPr>
              <p:cNvSpPr/>
              <p:nvPr/>
            </p:nvSpPr>
            <p:spPr>
              <a:xfrm>
                <a:off x="5017950" y="1878638"/>
                <a:ext cx="391042" cy="391042"/>
              </a:xfrm>
              <a:prstGeom prst="ellipse">
                <a:avLst/>
              </a:prstGeom>
              <a:noFill/>
              <a:ln>
                <a:solidFill>
                  <a:srgbClr val="57A7B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grpSp>
        <p:sp>
          <p:nvSpPr>
            <p:cNvPr id="61" name="Rectangle 60">
              <a:extLst>
                <a:ext uri="{FF2B5EF4-FFF2-40B4-BE49-F238E27FC236}">
                  <a16:creationId xmlns:a16="http://schemas.microsoft.com/office/drawing/2014/main" id="{0A15FBAC-08D1-6142-BB35-82566ADDAD37}"/>
                </a:ext>
              </a:extLst>
            </p:cNvPr>
            <p:cNvSpPr/>
            <p:nvPr/>
          </p:nvSpPr>
          <p:spPr>
            <a:xfrm>
              <a:off x="1164073" y="4677980"/>
              <a:ext cx="10077179" cy="1015663"/>
            </a:xfrm>
            <a:prstGeom prst="rect">
              <a:avLst/>
            </a:prstGeom>
          </p:spPr>
          <p:txBody>
            <a:bodyPr wrap="square">
              <a:spAutoFit/>
            </a:bodyPr>
            <a:lstStyle/>
            <a:p>
              <a:pPr>
                <a:buSzPts val="2000"/>
              </a:pPr>
              <a:r>
                <a:rPr lang="en-US" sz="2000" b="1" dirty="0">
                  <a:solidFill>
                    <a:srgbClr val="000000"/>
                  </a:solidFill>
                  <a:latin typeface="Calibri" panose="020F0502020204030204" pitchFamily="34" charset="0"/>
                </a:rPr>
                <a:t>A young person on probation should be able to earn time off of probation by achieving certain milestones, including significant academic improvement, high school graduation, program completion, etc. </a:t>
              </a:r>
            </a:p>
          </p:txBody>
        </p:sp>
        <p:grpSp>
          <p:nvGrpSpPr>
            <p:cNvPr id="62" name="Group 61">
              <a:extLst>
                <a:ext uri="{FF2B5EF4-FFF2-40B4-BE49-F238E27FC236}">
                  <a16:creationId xmlns:a16="http://schemas.microsoft.com/office/drawing/2014/main" id="{2B882CA2-CF68-4049-8842-B79E1B4338EF}"/>
                </a:ext>
              </a:extLst>
            </p:cNvPr>
            <p:cNvGrpSpPr/>
            <p:nvPr/>
          </p:nvGrpSpPr>
          <p:grpSpPr>
            <a:xfrm>
              <a:off x="705750" y="4853424"/>
              <a:ext cx="391042" cy="391042"/>
              <a:chOff x="5017950" y="1878638"/>
              <a:chExt cx="391042" cy="391042"/>
            </a:xfrm>
          </p:grpSpPr>
          <p:sp>
            <p:nvSpPr>
              <p:cNvPr id="63" name="Oval 62">
                <a:extLst>
                  <a:ext uri="{FF2B5EF4-FFF2-40B4-BE49-F238E27FC236}">
                    <a16:creationId xmlns:a16="http://schemas.microsoft.com/office/drawing/2014/main" id="{B56BA446-7149-F245-8FC5-51235378179D}"/>
                  </a:ext>
                </a:extLst>
              </p:cNvPr>
              <p:cNvSpPr/>
              <p:nvPr/>
            </p:nvSpPr>
            <p:spPr>
              <a:xfrm>
                <a:off x="5078036" y="1938724"/>
                <a:ext cx="270869" cy="270869"/>
              </a:xfrm>
              <a:prstGeom prst="ellipse">
                <a:avLst/>
              </a:prstGeom>
              <a:solidFill>
                <a:srgbClr val="57A7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64" name="Oval 63">
                <a:extLst>
                  <a:ext uri="{FF2B5EF4-FFF2-40B4-BE49-F238E27FC236}">
                    <a16:creationId xmlns:a16="http://schemas.microsoft.com/office/drawing/2014/main" id="{60A7D511-0D38-A146-8DC0-1EB4D6C2DE74}"/>
                  </a:ext>
                </a:extLst>
              </p:cNvPr>
              <p:cNvSpPr/>
              <p:nvPr/>
            </p:nvSpPr>
            <p:spPr>
              <a:xfrm>
                <a:off x="5017950" y="1878638"/>
                <a:ext cx="391042" cy="391042"/>
              </a:xfrm>
              <a:prstGeom prst="ellipse">
                <a:avLst/>
              </a:prstGeom>
              <a:noFill/>
              <a:ln>
                <a:solidFill>
                  <a:srgbClr val="57A7B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grpSp>
        <p:sp>
          <p:nvSpPr>
            <p:cNvPr id="65" name="Rectangle 64">
              <a:extLst>
                <a:ext uri="{FF2B5EF4-FFF2-40B4-BE49-F238E27FC236}">
                  <a16:creationId xmlns:a16="http://schemas.microsoft.com/office/drawing/2014/main" id="{14164806-69E1-9144-A9DD-8387A4D7CFD6}"/>
                </a:ext>
              </a:extLst>
            </p:cNvPr>
            <p:cNvSpPr/>
            <p:nvPr/>
          </p:nvSpPr>
          <p:spPr>
            <a:xfrm>
              <a:off x="1133849" y="5810234"/>
              <a:ext cx="10512111" cy="707886"/>
            </a:xfrm>
            <a:prstGeom prst="rect">
              <a:avLst/>
            </a:prstGeom>
          </p:spPr>
          <p:txBody>
            <a:bodyPr wrap="square">
              <a:spAutoFit/>
            </a:bodyPr>
            <a:lstStyle/>
            <a:p>
              <a:pPr>
                <a:buSzPts val="2000"/>
              </a:pPr>
              <a:r>
                <a:rPr lang="en-US" sz="2000" b="1" dirty="0">
                  <a:solidFill>
                    <a:srgbClr val="000000"/>
                  </a:solidFill>
                  <a:latin typeface="Calibri" panose="020F0502020204030204" pitchFamily="34" charset="0"/>
                </a:rPr>
                <a:t>These measures would help reduce the caseload and workload of Probation Officers and allow them to focus effort and resources where they are most needed.</a:t>
              </a:r>
            </a:p>
          </p:txBody>
        </p:sp>
        <p:grpSp>
          <p:nvGrpSpPr>
            <p:cNvPr id="66" name="Group 65">
              <a:extLst>
                <a:ext uri="{FF2B5EF4-FFF2-40B4-BE49-F238E27FC236}">
                  <a16:creationId xmlns:a16="http://schemas.microsoft.com/office/drawing/2014/main" id="{7E950823-1ED4-B14E-B9A4-E4864F480CD4}"/>
                </a:ext>
              </a:extLst>
            </p:cNvPr>
            <p:cNvGrpSpPr/>
            <p:nvPr/>
          </p:nvGrpSpPr>
          <p:grpSpPr>
            <a:xfrm>
              <a:off x="705750" y="5899147"/>
              <a:ext cx="391042" cy="391042"/>
              <a:chOff x="5017950" y="1878638"/>
              <a:chExt cx="391042" cy="391042"/>
            </a:xfrm>
          </p:grpSpPr>
          <p:sp>
            <p:nvSpPr>
              <p:cNvPr id="67" name="Oval 66">
                <a:extLst>
                  <a:ext uri="{FF2B5EF4-FFF2-40B4-BE49-F238E27FC236}">
                    <a16:creationId xmlns:a16="http://schemas.microsoft.com/office/drawing/2014/main" id="{59B6721D-DAE5-6546-BB8C-053194D9165D}"/>
                  </a:ext>
                </a:extLst>
              </p:cNvPr>
              <p:cNvSpPr/>
              <p:nvPr/>
            </p:nvSpPr>
            <p:spPr>
              <a:xfrm>
                <a:off x="5078036" y="1938724"/>
                <a:ext cx="270869" cy="270869"/>
              </a:xfrm>
              <a:prstGeom prst="ellipse">
                <a:avLst/>
              </a:prstGeom>
              <a:solidFill>
                <a:srgbClr val="57A7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68" name="Oval 67">
                <a:extLst>
                  <a:ext uri="{FF2B5EF4-FFF2-40B4-BE49-F238E27FC236}">
                    <a16:creationId xmlns:a16="http://schemas.microsoft.com/office/drawing/2014/main" id="{14AC99B2-6813-AB48-911C-A596F701285A}"/>
                  </a:ext>
                </a:extLst>
              </p:cNvPr>
              <p:cNvSpPr/>
              <p:nvPr/>
            </p:nvSpPr>
            <p:spPr>
              <a:xfrm>
                <a:off x="5017950" y="1878638"/>
                <a:ext cx="391042" cy="391042"/>
              </a:xfrm>
              <a:prstGeom prst="ellipse">
                <a:avLst/>
              </a:prstGeom>
              <a:noFill/>
              <a:ln>
                <a:solidFill>
                  <a:srgbClr val="57A7B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grpSp>
      </p:grpSp>
      <p:sp>
        <p:nvSpPr>
          <p:cNvPr id="14" name="TextBox 13">
            <a:extLst>
              <a:ext uri="{FF2B5EF4-FFF2-40B4-BE49-F238E27FC236}">
                <a16:creationId xmlns:a16="http://schemas.microsoft.com/office/drawing/2014/main" id="{97A8DEAC-D8E5-2445-AD8B-3242FACF9ED3}"/>
              </a:ext>
            </a:extLst>
          </p:cNvPr>
          <p:cNvSpPr txBox="1"/>
          <p:nvPr/>
        </p:nvSpPr>
        <p:spPr>
          <a:xfrm>
            <a:off x="-401934" y="-1346479"/>
            <a:ext cx="184731" cy="369460"/>
          </a:xfrm>
          <a:prstGeom prst="rect">
            <a:avLst/>
          </a:prstGeom>
          <a:noFill/>
        </p:spPr>
        <p:txBody>
          <a:bodyPr wrap="none" rtlCol="0">
            <a:spAutoFit/>
          </a:bodyPr>
          <a:lstStyle/>
          <a:p>
            <a:endParaRPr lang="en-US" sz="1801" dirty="0"/>
          </a:p>
        </p:txBody>
      </p:sp>
    </p:spTree>
    <p:extLst>
      <p:ext uri="{BB962C8B-B14F-4D97-AF65-F5344CB8AC3E}">
        <p14:creationId xmlns:p14="http://schemas.microsoft.com/office/powerpoint/2010/main" val="85275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3982</TotalTime>
  <Words>1017</Words>
  <Application>Microsoft Macintosh PowerPoint</Application>
  <PresentationFormat>Widescreen</PresentationFormat>
  <Paragraphs>105</Paragraphs>
  <Slides>14</Slides>
  <Notes>12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14</vt:i4>
      </vt:variant>
    </vt:vector>
  </HeadingPairs>
  <TitlesOfParts>
    <vt:vector size="23" baseType="lpstr">
      <vt:lpstr>Arial</vt:lpstr>
      <vt:lpstr>Avenir Black</vt:lpstr>
      <vt:lpstr>Avenir Book</vt:lpstr>
      <vt:lpstr>Avenir Light</vt:lpstr>
      <vt:lpstr>Calibri</vt:lpstr>
      <vt:lpstr>Calibri Light</vt:lpstr>
      <vt:lpstr>Gill Sans MT</vt:lpstr>
      <vt:lpstr>Impact</vt:lpstr>
      <vt:lpstr>Office Theme</vt:lpstr>
      <vt:lpstr>PowerPoint Presentation</vt:lpstr>
      <vt:lpstr>If we were creating the juvenile justice system from scratch with the intention of developing youth, supporting families, not doing harm, restoring victims, and increasing public safety, it is unlikely that system would have any resemblance to what exists today.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Family-Engaged Case Planning Practice Guide</vt:lpstr>
      <vt:lpstr>PowerPoint Presentation</vt:lpstr>
      <vt:lpstr>Credible Messenger Life Coach Models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If we were creating the juvenile justice system from scratch with the intention of developing youth, supporting families, not doing harm, restoring victims, and increasing public safety, it is unlikely that system would have any resemblance to what exists today.</dc:title>
  <dc:creator>David Muhammad</dc:creator>
  <cp:lastModifiedBy>Annie Salsich</cp:lastModifiedBy>
  <cp:revision>71</cp:revision>
  <dcterms:created xsi:type="dcterms:W3CDTF">2019-06-14T15:46:26Z</dcterms:created>
  <dcterms:modified xsi:type="dcterms:W3CDTF">2022-05-14T13:06:23Z</dcterms:modified>
</cp:coreProperties>
</file>