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257" r:id="rId2"/>
    <p:sldId id="342" r:id="rId3"/>
    <p:sldId id="354" r:id="rId4"/>
    <p:sldId id="263" r:id="rId5"/>
    <p:sldId id="350" r:id="rId6"/>
    <p:sldId id="271" r:id="rId7"/>
    <p:sldId id="343" r:id="rId8"/>
    <p:sldId id="351" r:id="rId9"/>
    <p:sldId id="352" r:id="rId10"/>
    <p:sldId id="353" r:id="rId11"/>
    <p:sldId id="265" r:id="rId12"/>
  </p:sldIdLst>
  <p:sldSz cx="9144000" cy="6858000" type="screen4x3"/>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llie Meyer" initials="AM" lastIdx="12" clrIdx="0"/>
  <p:cmAuthor id="1" name="Alessandra Meyer" initials="AM" lastIdx="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B580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8116" autoAdjust="0"/>
  </p:normalViewPr>
  <p:slideViewPr>
    <p:cSldViewPr>
      <p:cViewPr varScale="1">
        <p:scale>
          <a:sx n="43" d="100"/>
          <a:sy n="43" d="100"/>
        </p:scale>
        <p:origin x="2166" y="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84" tIns="46242" rIns="92484" bIns="46242" rtlCol="0"/>
          <a:lstStyle>
            <a:lvl1pPr algn="l">
              <a:defRPr sz="1200"/>
            </a:lvl1pPr>
          </a:lstStyle>
          <a:p>
            <a:endParaRPr lang="en-US"/>
          </a:p>
        </p:txBody>
      </p:sp>
      <p:sp>
        <p:nvSpPr>
          <p:cNvPr id="3" name="Date Placeholder 2"/>
          <p:cNvSpPr>
            <a:spLocks noGrp="1"/>
          </p:cNvSpPr>
          <p:nvPr>
            <p:ph type="dt" sz="quarter" idx="1"/>
          </p:nvPr>
        </p:nvSpPr>
        <p:spPr>
          <a:xfrm>
            <a:off x="3936768" y="0"/>
            <a:ext cx="3011699" cy="461804"/>
          </a:xfrm>
          <a:prstGeom prst="rect">
            <a:avLst/>
          </a:prstGeom>
        </p:spPr>
        <p:txBody>
          <a:bodyPr vert="horz" lIns="92484" tIns="46242" rIns="92484" bIns="46242" rtlCol="0"/>
          <a:lstStyle>
            <a:lvl1pPr algn="r">
              <a:defRPr sz="1200"/>
            </a:lvl1pPr>
          </a:lstStyle>
          <a:p>
            <a:fld id="{AB7BCF06-82F3-430C-BCF9-E3ED3BEFBAC9}" type="datetimeFigureOut">
              <a:rPr lang="en-US" smtClean="0"/>
              <a:pPr/>
              <a:t>4/21/2016</a:t>
            </a:fld>
            <a:endParaRPr lang="en-US"/>
          </a:p>
        </p:txBody>
      </p:sp>
      <p:sp>
        <p:nvSpPr>
          <p:cNvPr id="4" name="Footer Placeholder 3"/>
          <p:cNvSpPr>
            <a:spLocks noGrp="1"/>
          </p:cNvSpPr>
          <p:nvPr>
            <p:ph type="ftr" sz="quarter" idx="2"/>
          </p:nvPr>
        </p:nvSpPr>
        <p:spPr>
          <a:xfrm>
            <a:off x="0" y="8772668"/>
            <a:ext cx="3011699" cy="461804"/>
          </a:xfrm>
          <a:prstGeom prst="rect">
            <a:avLst/>
          </a:prstGeom>
        </p:spPr>
        <p:txBody>
          <a:bodyPr vert="horz" lIns="92484" tIns="46242" rIns="92484" bIns="46242" rtlCol="0" anchor="b"/>
          <a:lstStyle>
            <a:lvl1pPr algn="l">
              <a:defRPr sz="1200"/>
            </a:lvl1pPr>
          </a:lstStyle>
          <a:p>
            <a:endParaRPr lang="en-US"/>
          </a:p>
        </p:txBody>
      </p:sp>
      <p:sp>
        <p:nvSpPr>
          <p:cNvPr id="5" name="Slide Number Placeholder 4"/>
          <p:cNvSpPr>
            <a:spLocks noGrp="1"/>
          </p:cNvSpPr>
          <p:nvPr>
            <p:ph type="sldNum" sz="quarter" idx="3"/>
          </p:nvPr>
        </p:nvSpPr>
        <p:spPr>
          <a:xfrm>
            <a:off x="3936768" y="8772668"/>
            <a:ext cx="3011699" cy="461804"/>
          </a:xfrm>
          <a:prstGeom prst="rect">
            <a:avLst/>
          </a:prstGeom>
        </p:spPr>
        <p:txBody>
          <a:bodyPr vert="horz" lIns="92484" tIns="46242" rIns="92484" bIns="46242" rtlCol="0" anchor="b"/>
          <a:lstStyle>
            <a:lvl1pPr algn="r">
              <a:defRPr sz="1200"/>
            </a:lvl1pPr>
          </a:lstStyle>
          <a:p>
            <a:fld id="{A8D456D1-7D4E-49F9-A0F1-8A28F56727EA}" type="slidenum">
              <a:rPr lang="en-US" smtClean="0"/>
              <a:pPr/>
              <a:t>‹#›</a:t>
            </a:fld>
            <a:endParaRPr lang="en-US"/>
          </a:p>
        </p:txBody>
      </p:sp>
    </p:spTree>
    <p:extLst>
      <p:ext uri="{BB962C8B-B14F-4D97-AF65-F5344CB8AC3E}">
        <p14:creationId xmlns:p14="http://schemas.microsoft.com/office/powerpoint/2010/main" val="6890705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84" tIns="46242" rIns="92484" bIns="46242" rtlCol="0"/>
          <a:lstStyle>
            <a:lvl1pPr algn="l">
              <a:defRPr sz="1200"/>
            </a:lvl1pPr>
          </a:lstStyle>
          <a:p>
            <a:endParaRPr lang="en-US"/>
          </a:p>
        </p:txBody>
      </p:sp>
      <p:sp>
        <p:nvSpPr>
          <p:cNvPr id="3" name="Date Placeholder 2"/>
          <p:cNvSpPr>
            <a:spLocks noGrp="1"/>
          </p:cNvSpPr>
          <p:nvPr>
            <p:ph type="dt" idx="1"/>
          </p:nvPr>
        </p:nvSpPr>
        <p:spPr>
          <a:xfrm>
            <a:off x="3936768" y="0"/>
            <a:ext cx="3011699" cy="461804"/>
          </a:xfrm>
          <a:prstGeom prst="rect">
            <a:avLst/>
          </a:prstGeom>
        </p:spPr>
        <p:txBody>
          <a:bodyPr vert="horz" lIns="92484" tIns="46242" rIns="92484" bIns="46242" rtlCol="0"/>
          <a:lstStyle>
            <a:lvl1pPr algn="r">
              <a:defRPr sz="1200"/>
            </a:lvl1pPr>
          </a:lstStyle>
          <a:p>
            <a:fld id="{B53C6028-F83E-4E8F-BE03-8EE21FAB771B}" type="datetimeFigureOut">
              <a:rPr lang="en-US" smtClean="0"/>
              <a:pPr/>
              <a:t>4/21/2016</a:t>
            </a:fld>
            <a:endParaRPr lang="en-US"/>
          </a:p>
        </p:txBody>
      </p:sp>
      <p:sp>
        <p:nvSpPr>
          <p:cNvPr id="4" name="Slide Image Placeholder 3"/>
          <p:cNvSpPr>
            <a:spLocks noGrp="1" noRot="1" noChangeAspect="1"/>
          </p:cNvSpPr>
          <p:nvPr>
            <p:ph type="sldImg" idx="2"/>
          </p:nvPr>
        </p:nvSpPr>
        <p:spPr>
          <a:xfrm>
            <a:off x="1166813" y="693738"/>
            <a:ext cx="4616450" cy="3462337"/>
          </a:xfrm>
          <a:prstGeom prst="rect">
            <a:avLst/>
          </a:prstGeom>
          <a:noFill/>
          <a:ln w="12700">
            <a:solidFill>
              <a:prstClr val="black"/>
            </a:solidFill>
          </a:ln>
        </p:spPr>
        <p:txBody>
          <a:bodyPr vert="horz" lIns="92484" tIns="46242" rIns="92484" bIns="46242" rtlCol="0" anchor="ctr"/>
          <a:lstStyle/>
          <a:p>
            <a:endParaRPr lang="en-US"/>
          </a:p>
        </p:txBody>
      </p:sp>
      <p:sp>
        <p:nvSpPr>
          <p:cNvPr id="5" name="Notes Placeholder 4"/>
          <p:cNvSpPr>
            <a:spLocks noGrp="1"/>
          </p:cNvSpPr>
          <p:nvPr>
            <p:ph type="body" sz="quarter" idx="3"/>
          </p:nvPr>
        </p:nvSpPr>
        <p:spPr>
          <a:xfrm>
            <a:off x="695008" y="4387136"/>
            <a:ext cx="5560060" cy="4156234"/>
          </a:xfrm>
          <a:prstGeom prst="rect">
            <a:avLst/>
          </a:prstGeom>
        </p:spPr>
        <p:txBody>
          <a:bodyPr vert="horz" lIns="92484" tIns="46242" rIns="92484" bIns="46242"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668"/>
            <a:ext cx="3011699" cy="461804"/>
          </a:xfrm>
          <a:prstGeom prst="rect">
            <a:avLst/>
          </a:prstGeom>
        </p:spPr>
        <p:txBody>
          <a:bodyPr vert="horz" lIns="92484" tIns="46242" rIns="92484" bIns="46242"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8"/>
            <a:ext cx="3011699" cy="461804"/>
          </a:xfrm>
          <a:prstGeom prst="rect">
            <a:avLst/>
          </a:prstGeom>
        </p:spPr>
        <p:txBody>
          <a:bodyPr vert="horz" lIns="92484" tIns="46242" rIns="92484" bIns="46242" rtlCol="0" anchor="b"/>
          <a:lstStyle>
            <a:lvl1pPr algn="r">
              <a:defRPr sz="1200"/>
            </a:lvl1pPr>
          </a:lstStyle>
          <a:p>
            <a:fld id="{15271D61-1F39-4BC7-8B72-8E22B2FF5842}" type="slidenum">
              <a:rPr lang="en-US" smtClean="0"/>
              <a:pPr/>
              <a:t>‹#›</a:t>
            </a:fld>
            <a:endParaRPr lang="en-US"/>
          </a:p>
        </p:txBody>
      </p:sp>
    </p:spTree>
    <p:extLst>
      <p:ext uri="{BB962C8B-B14F-4D97-AF65-F5344CB8AC3E}">
        <p14:creationId xmlns:p14="http://schemas.microsoft.com/office/powerpoint/2010/main" val="8489125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271D61-1F39-4BC7-8B72-8E22B2FF5842}" type="slidenum">
              <a:rPr lang="en-US" smtClean="0"/>
              <a:pPr/>
              <a:t>1</a:t>
            </a:fld>
            <a:endParaRPr lang="en-US"/>
          </a:p>
        </p:txBody>
      </p:sp>
    </p:spTree>
    <p:extLst>
      <p:ext uri="{BB962C8B-B14F-4D97-AF65-F5344CB8AC3E}">
        <p14:creationId xmlns:p14="http://schemas.microsoft.com/office/powerpoint/2010/main" val="3193547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271D61-1F39-4BC7-8B72-8E22B2FF5842}" type="slidenum">
              <a:rPr lang="en-US" smtClean="0"/>
              <a:pPr/>
              <a:t>2</a:t>
            </a:fld>
            <a:endParaRPr lang="en-US"/>
          </a:p>
        </p:txBody>
      </p:sp>
    </p:spTree>
    <p:extLst>
      <p:ext uri="{BB962C8B-B14F-4D97-AF65-F5344CB8AC3E}">
        <p14:creationId xmlns:p14="http://schemas.microsoft.com/office/powerpoint/2010/main" val="10538171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txBox="1">
            <a:spLocks noGrp="1" noChangeArrowheads="1"/>
          </p:cNvSpPr>
          <p:nvPr/>
        </p:nvSpPr>
        <p:spPr bwMode="auto">
          <a:xfrm>
            <a:off x="3936176" y="8772378"/>
            <a:ext cx="3012328" cy="462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73" tIns="46238" rIns="92473" bIns="46238" anchor="b"/>
          <a:lstStyle>
            <a:lvl1pPr defTabSz="931863">
              <a:defRPr sz="1200">
                <a:solidFill>
                  <a:schemeClr val="tx1"/>
                </a:solidFill>
                <a:latin typeface="Calibri" charset="0"/>
                <a:ea typeface="ＭＳ Ｐゴシック" charset="0"/>
              </a:defRPr>
            </a:lvl1pPr>
            <a:lvl2pPr marL="742950" indent="-285750" defTabSz="931863">
              <a:defRPr sz="1200">
                <a:solidFill>
                  <a:schemeClr val="tx1"/>
                </a:solidFill>
                <a:latin typeface="Calibri" charset="0"/>
                <a:ea typeface="ＭＳ Ｐゴシック" charset="0"/>
              </a:defRPr>
            </a:lvl2pPr>
            <a:lvl3pPr marL="1143000" indent="-228600" defTabSz="931863">
              <a:defRPr sz="1200">
                <a:solidFill>
                  <a:schemeClr val="tx1"/>
                </a:solidFill>
                <a:latin typeface="Calibri" charset="0"/>
                <a:ea typeface="ＭＳ Ｐゴシック" charset="0"/>
              </a:defRPr>
            </a:lvl3pPr>
            <a:lvl4pPr marL="1600200" indent="-228600" defTabSz="931863">
              <a:defRPr sz="1200">
                <a:solidFill>
                  <a:schemeClr val="tx1"/>
                </a:solidFill>
                <a:latin typeface="Calibri" charset="0"/>
                <a:ea typeface="ＭＳ Ｐゴシック" charset="0"/>
              </a:defRPr>
            </a:lvl4pPr>
            <a:lvl5pPr marL="2057400" indent="-228600" defTabSz="931863">
              <a:defRPr sz="1200">
                <a:solidFill>
                  <a:schemeClr val="tx1"/>
                </a:solidFill>
                <a:latin typeface="Calibri" charset="0"/>
                <a:ea typeface="ＭＳ Ｐゴシック" charset="0"/>
              </a:defRPr>
            </a:lvl5pPr>
            <a:lvl6pPr marL="2514600" indent="-228600" defTabSz="931863" eaLnBrk="0" fontAlgn="base" hangingPunct="0">
              <a:spcBef>
                <a:spcPct val="30000"/>
              </a:spcBef>
              <a:spcAft>
                <a:spcPct val="0"/>
              </a:spcAft>
              <a:defRPr sz="1200">
                <a:solidFill>
                  <a:schemeClr val="tx1"/>
                </a:solidFill>
                <a:latin typeface="Calibri" charset="0"/>
                <a:ea typeface="ＭＳ Ｐゴシック" charset="0"/>
              </a:defRPr>
            </a:lvl6pPr>
            <a:lvl7pPr marL="2971800" indent="-228600" defTabSz="931863" eaLnBrk="0" fontAlgn="base" hangingPunct="0">
              <a:spcBef>
                <a:spcPct val="30000"/>
              </a:spcBef>
              <a:spcAft>
                <a:spcPct val="0"/>
              </a:spcAft>
              <a:defRPr sz="1200">
                <a:solidFill>
                  <a:schemeClr val="tx1"/>
                </a:solidFill>
                <a:latin typeface="Calibri" charset="0"/>
                <a:ea typeface="ＭＳ Ｐゴシック" charset="0"/>
              </a:defRPr>
            </a:lvl7pPr>
            <a:lvl8pPr marL="3429000" indent="-228600" defTabSz="931863" eaLnBrk="0" fontAlgn="base" hangingPunct="0">
              <a:spcBef>
                <a:spcPct val="30000"/>
              </a:spcBef>
              <a:spcAft>
                <a:spcPct val="0"/>
              </a:spcAft>
              <a:defRPr sz="1200">
                <a:solidFill>
                  <a:schemeClr val="tx1"/>
                </a:solidFill>
                <a:latin typeface="Calibri" charset="0"/>
                <a:ea typeface="ＭＳ Ｐゴシック" charset="0"/>
              </a:defRPr>
            </a:lvl8pPr>
            <a:lvl9pPr marL="3886200" indent="-228600" defTabSz="931863" eaLnBrk="0" fontAlgn="base" hangingPunct="0">
              <a:spcBef>
                <a:spcPct val="30000"/>
              </a:spcBef>
              <a:spcAft>
                <a:spcPct val="0"/>
              </a:spcAft>
              <a:defRPr sz="1200">
                <a:solidFill>
                  <a:schemeClr val="tx1"/>
                </a:solidFill>
                <a:latin typeface="Calibri" charset="0"/>
                <a:ea typeface="ＭＳ Ｐゴシック" charset="0"/>
              </a:defRPr>
            </a:lvl9pPr>
          </a:lstStyle>
          <a:p>
            <a:pPr algn="r" eaLnBrk="1" hangingPunct="1"/>
            <a:fld id="{EAE24794-DAB4-E84A-9EE6-F30152DB756C}" type="slidenum">
              <a:rPr lang="en-US">
                <a:latin typeface="Arial" charset="0"/>
              </a:rPr>
              <a:pPr algn="r" eaLnBrk="1" hangingPunct="1"/>
              <a:t>3</a:t>
            </a:fld>
            <a:endParaRPr lang="en-US">
              <a:latin typeface="Arial" charset="0"/>
            </a:endParaRPr>
          </a:p>
        </p:txBody>
      </p:sp>
      <p:sp>
        <p:nvSpPr>
          <p:cNvPr id="163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63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Tree>
    <p:extLst>
      <p:ext uri="{BB962C8B-B14F-4D97-AF65-F5344CB8AC3E}">
        <p14:creationId xmlns:p14="http://schemas.microsoft.com/office/powerpoint/2010/main" val="26737812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txBox="1">
            <a:spLocks noGrp="1" noChangeArrowheads="1"/>
          </p:cNvSpPr>
          <p:nvPr/>
        </p:nvSpPr>
        <p:spPr bwMode="auto">
          <a:xfrm>
            <a:off x="3936176" y="8772378"/>
            <a:ext cx="3012328" cy="462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73" tIns="46238" rIns="92473" bIns="46238" anchor="b"/>
          <a:lstStyle>
            <a:lvl1pPr defTabSz="931863">
              <a:defRPr sz="1200">
                <a:solidFill>
                  <a:schemeClr val="tx1"/>
                </a:solidFill>
                <a:latin typeface="Calibri" charset="0"/>
                <a:ea typeface="ＭＳ Ｐゴシック" charset="0"/>
              </a:defRPr>
            </a:lvl1pPr>
            <a:lvl2pPr marL="742950" indent="-285750" defTabSz="931863">
              <a:defRPr sz="1200">
                <a:solidFill>
                  <a:schemeClr val="tx1"/>
                </a:solidFill>
                <a:latin typeface="Calibri" charset="0"/>
                <a:ea typeface="ＭＳ Ｐゴシック" charset="0"/>
              </a:defRPr>
            </a:lvl2pPr>
            <a:lvl3pPr marL="1143000" indent="-228600" defTabSz="931863">
              <a:defRPr sz="1200">
                <a:solidFill>
                  <a:schemeClr val="tx1"/>
                </a:solidFill>
                <a:latin typeface="Calibri" charset="0"/>
                <a:ea typeface="ＭＳ Ｐゴシック" charset="0"/>
              </a:defRPr>
            </a:lvl3pPr>
            <a:lvl4pPr marL="1600200" indent="-228600" defTabSz="931863">
              <a:defRPr sz="1200">
                <a:solidFill>
                  <a:schemeClr val="tx1"/>
                </a:solidFill>
                <a:latin typeface="Calibri" charset="0"/>
                <a:ea typeface="ＭＳ Ｐゴシック" charset="0"/>
              </a:defRPr>
            </a:lvl4pPr>
            <a:lvl5pPr marL="2057400" indent="-228600" defTabSz="931863">
              <a:defRPr sz="1200">
                <a:solidFill>
                  <a:schemeClr val="tx1"/>
                </a:solidFill>
                <a:latin typeface="Calibri" charset="0"/>
                <a:ea typeface="ＭＳ Ｐゴシック" charset="0"/>
              </a:defRPr>
            </a:lvl5pPr>
            <a:lvl6pPr marL="2514600" indent="-228600" defTabSz="931863" eaLnBrk="0" fontAlgn="base" hangingPunct="0">
              <a:spcBef>
                <a:spcPct val="30000"/>
              </a:spcBef>
              <a:spcAft>
                <a:spcPct val="0"/>
              </a:spcAft>
              <a:defRPr sz="1200">
                <a:solidFill>
                  <a:schemeClr val="tx1"/>
                </a:solidFill>
                <a:latin typeface="Calibri" charset="0"/>
                <a:ea typeface="ＭＳ Ｐゴシック" charset="0"/>
              </a:defRPr>
            </a:lvl6pPr>
            <a:lvl7pPr marL="2971800" indent="-228600" defTabSz="931863" eaLnBrk="0" fontAlgn="base" hangingPunct="0">
              <a:spcBef>
                <a:spcPct val="30000"/>
              </a:spcBef>
              <a:spcAft>
                <a:spcPct val="0"/>
              </a:spcAft>
              <a:defRPr sz="1200">
                <a:solidFill>
                  <a:schemeClr val="tx1"/>
                </a:solidFill>
                <a:latin typeface="Calibri" charset="0"/>
                <a:ea typeface="ＭＳ Ｐゴシック" charset="0"/>
              </a:defRPr>
            </a:lvl7pPr>
            <a:lvl8pPr marL="3429000" indent="-228600" defTabSz="931863" eaLnBrk="0" fontAlgn="base" hangingPunct="0">
              <a:spcBef>
                <a:spcPct val="30000"/>
              </a:spcBef>
              <a:spcAft>
                <a:spcPct val="0"/>
              </a:spcAft>
              <a:defRPr sz="1200">
                <a:solidFill>
                  <a:schemeClr val="tx1"/>
                </a:solidFill>
                <a:latin typeface="Calibri" charset="0"/>
                <a:ea typeface="ＭＳ Ｐゴシック" charset="0"/>
              </a:defRPr>
            </a:lvl8pPr>
            <a:lvl9pPr marL="3886200" indent="-228600" defTabSz="931863" eaLnBrk="0" fontAlgn="base" hangingPunct="0">
              <a:spcBef>
                <a:spcPct val="30000"/>
              </a:spcBef>
              <a:spcAft>
                <a:spcPct val="0"/>
              </a:spcAft>
              <a:defRPr sz="1200">
                <a:solidFill>
                  <a:schemeClr val="tx1"/>
                </a:solidFill>
                <a:latin typeface="Calibri" charset="0"/>
                <a:ea typeface="ＭＳ Ｐゴシック" charset="0"/>
              </a:defRPr>
            </a:lvl9pPr>
          </a:lstStyle>
          <a:p>
            <a:pPr algn="r" eaLnBrk="1" hangingPunct="1"/>
            <a:fld id="{EAE24794-DAB4-E84A-9EE6-F30152DB756C}" type="slidenum">
              <a:rPr lang="en-US">
                <a:latin typeface="Arial" charset="0"/>
              </a:rPr>
              <a:pPr algn="r" eaLnBrk="1" hangingPunct="1"/>
              <a:t>4</a:t>
            </a:fld>
            <a:endParaRPr lang="en-US">
              <a:latin typeface="Arial" charset="0"/>
            </a:endParaRPr>
          </a:p>
        </p:txBody>
      </p:sp>
      <p:sp>
        <p:nvSpPr>
          <p:cNvPr id="163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63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r>
              <a:rPr lang="en-US" dirty="0" smtClean="0">
                <a:latin typeface="Calibri" charset="0"/>
              </a:rPr>
              <a:t>Mention</a:t>
            </a:r>
            <a:r>
              <a:rPr lang="en-US" baseline="0" dirty="0" smtClean="0">
                <a:latin typeface="Calibri" charset="0"/>
              </a:rPr>
              <a:t> NN4Y provider survey with similar findings (</a:t>
            </a:r>
            <a:r>
              <a:rPr lang="en-US" dirty="0"/>
              <a:t>A 2014 survey conducted by the National Network for Youth and the National Law Center on Homelessness and Poverty of homeless youth providers similarly found that more than 60% of providers said their youth clients reported being “criminalized/harassed by police or other city workers” for violations of these and other laws.)</a:t>
            </a:r>
            <a:endParaRPr lang="en-US" dirty="0">
              <a:latin typeface="Calibri" charset="0"/>
            </a:endParaRPr>
          </a:p>
        </p:txBody>
      </p:sp>
    </p:spTree>
    <p:extLst>
      <p:ext uri="{BB962C8B-B14F-4D97-AF65-F5344CB8AC3E}">
        <p14:creationId xmlns:p14="http://schemas.microsoft.com/office/powerpoint/2010/main" val="33297301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txBox="1">
            <a:spLocks noGrp="1" noChangeArrowheads="1"/>
          </p:cNvSpPr>
          <p:nvPr/>
        </p:nvSpPr>
        <p:spPr bwMode="auto">
          <a:xfrm>
            <a:off x="4023645" y="8918585"/>
            <a:ext cx="3079269" cy="469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240" tIns="47121" rIns="94240" bIns="47121" anchor="b"/>
          <a:lstStyle>
            <a:lvl1pPr defTabSz="931863" eaLnBrk="0" hangingPunct="0">
              <a:defRPr>
                <a:solidFill>
                  <a:schemeClr val="tx1"/>
                </a:solidFill>
                <a:latin typeface="Arial" panose="020B0604020202020204" pitchFamily="34" charset="0"/>
                <a:cs typeface="Arial" panose="020B0604020202020204" pitchFamily="34" charset="0"/>
              </a:defRPr>
            </a:lvl1pPr>
            <a:lvl2pPr marL="742950" indent="-285750" defTabSz="931863" eaLnBrk="0" hangingPunct="0">
              <a:defRPr>
                <a:solidFill>
                  <a:schemeClr val="tx1"/>
                </a:solidFill>
                <a:latin typeface="Arial" panose="020B0604020202020204" pitchFamily="34" charset="0"/>
                <a:cs typeface="Arial" panose="020B0604020202020204" pitchFamily="34" charset="0"/>
              </a:defRPr>
            </a:lvl2pPr>
            <a:lvl3pPr marL="1143000" indent="-228600" defTabSz="931863" eaLnBrk="0" hangingPunct="0">
              <a:defRPr>
                <a:solidFill>
                  <a:schemeClr val="tx1"/>
                </a:solidFill>
                <a:latin typeface="Arial" panose="020B0604020202020204" pitchFamily="34" charset="0"/>
                <a:cs typeface="Arial" panose="020B0604020202020204" pitchFamily="34" charset="0"/>
              </a:defRPr>
            </a:lvl3pPr>
            <a:lvl4pPr marL="1600200" indent="-228600" defTabSz="931863" eaLnBrk="0" hangingPunct="0">
              <a:defRPr>
                <a:solidFill>
                  <a:schemeClr val="tx1"/>
                </a:solidFill>
                <a:latin typeface="Arial" panose="020B0604020202020204" pitchFamily="34" charset="0"/>
                <a:cs typeface="Arial" panose="020B0604020202020204" pitchFamily="34" charset="0"/>
              </a:defRPr>
            </a:lvl4pPr>
            <a:lvl5pPr marL="2057400" indent="-228600" defTabSz="931863" eaLnBrk="0" hangingPunct="0">
              <a:defRPr>
                <a:solidFill>
                  <a:schemeClr val="tx1"/>
                </a:solidFill>
                <a:latin typeface="Arial" panose="020B0604020202020204" pitchFamily="34" charset="0"/>
                <a:cs typeface="Arial" panose="020B0604020202020204" pitchFamily="34" charset="0"/>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03C3FAC4-E926-4246-A3B4-D85FD8146BE8}" type="slidenum">
              <a:rPr lang="en-US" sz="1200"/>
              <a:pPr algn="r" eaLnBrk="1" hangingPunct="1"/>
              <a:t>5</a:t>
            </a:fld>
            <a:endParaRPr lang="en-US" sz="1200"/>
          </a:p>
        </p:txBody>
      </p:sp>
      <p:sp>
        <p:nvSpPr>
          <p:cNvPr id="296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7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Tree>
    <p:extLst>
      <p:ext uri="{BB962C8B-B14F-4D97-AF65-F5344CB8AC3E}">
        <p14:creationId xmlns:p14="http://schemas.microsoft.com/office/powerpoint/2010/main" val="30791750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txBox="1">
            <a:spLocks noGrp="1" noChangeArrowheads="1"/>
          </p:cNvSpPr>
          <p:nvPr/>
        </p:nvSpPr>
        <p:spPr bwMode="auto">
          <a:xfrm>
            <a:off x="3936176" y="8772378"/>
            <a:ext cx="3012328" cy="462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73" tIns="46238" rIns="92473" bIns="46238" anchor="b"/>
          <a:lstStyle>
            <a:lvl1pPr defTabSz="931863">
              <a:defRPr sz="1200">
                <a:solidFill>
                  <a:schemeClr val="tx1"/>
                </a:solidFill>
                <a:latin typeface="Calibri" charset="0"/>
                <a:ea typeface="ＭＳ Ｐゴシック" charset="0"/>
              </a:defRPr>
            </a:lvl1pPr>
            <a:lvl2pPr marL="742950" indent="-285750" defTabSz="931863">
              <a:defRPr sz="1200">
                <a:solidFill>
                  <a:schemeClr val="tx1"/>
                </a:solidFill>
                <a:latin typeface="Calibri" charset="0"/>
                <a:ea typeface="ＭＳ Ｐゴシック" charset="0"/>
              </a:defRPr>
            </a:lvl2pPr>
            <a:lvl3pPr marL="1143000" indent="-228600" defTabSz="931863">
              <a:defRPr sz="1200">
                <a:solidFill>
                  <a:schemeClr val="tx1"/>
                </a:solidFill>
                <a:latin typeface="Calibri" charset="0"/>
                <a:ea typeface="ＭＳ Ｐゴシック" charset="0"/>
              </a:defRPr>
            </a:lvl3pPr>
            <a:lvl4pPr marL="1600200" indent="-228600" defTabSz="931863">
              <a:defRPr sz="1200">
                <a:solidFill>
                  <a:schemeClr val="tx1"/>
                </a:solidFill>
                <a:latin typeface="Calibri" charset="0"/>
                <a:ea typeface="ＭＳ Ｐゴシック" charset="0"/>
              </a:defRPr>
            </a:lvl4pPr>
            <a:lvl5pPr marL="2057400" indent="-228600" defTabSz="931863">
              <a:defRPr sz="1200">
                <a:solidFill>
                  <a:schemeClr val="tx1"/>
                </a:solidFill>
                <a:latin typeface="Calibri" charset="0"/>
                <a:ea typeface="ＭＳ Ｐゴシック" charset="0"/>
              </a:defRPr>
            </a:lvl5pPr>
            <a:lvl6pPr marL="2514600" indent="-228600" defTabSz="931863" eaLnBrk="0" fontAlgn="base" hangingPunct="0">
              <a:spcBef>
                <a:spcPct val="30000"/>
              </a:spcBef>
              <a:spcAft>
                <a:spcPct val="0"/>
              </a:spcAft>
              <a:defRPr sz="1200">
                <a:solidFill>
                  <a:schemeClr val="tx1"/>
                </a:solidFill>
                <a:latin typeface="Calibri" charset="0"/>
                <a:ea typeface="ＭＳ Ｐゴシック" charset="0"/>
              </a:defRPr>
            </a:lvl6pPr>
            <a:lvl7pPr marL="2971800" indent="-228600" defTabSz="931863" eaLnBrk="0" fontAlgn="base" hangingPunct="0">
              <a:spcBef>
                <a:spcPct val="30000"/>
              </a:spcBef>
              <a:spcAft>
                <a:spcPct val="0"/>
              </a:spcAft>
              <a:defRPr sz="1200">
                <a:solidFill>
                  <a:schemeClr val="tx1"/>
                </a:solidFill>
                <a:latin typeface="Calibri" charset="0"/>
                <a:ea typeface="ＭＳ Ｐゴシック" charset="0"/>
              </a:defRPr>
            </a:lvl7pPr>
            <a:lvl8pPr marL="3429000" indent="-228600" defTabSz="931863" eaLnBrk="0" fontAlgn="base" hangingPunct="0">
              <a:spcBef>
                <a:spcPct val="30000"/>
              </a:spcBef>
              <a:spcAft>
                <a:spcPct val="0"/>
              </a:spcAft>
              <a:defRPr sz="1200">
                <a:solidFill>
                  <a:schemeClr val="tx1"/>
                </a:solidFill>
                <a:latin typeface="Calibri" charset="0"/>
                <a:ea typeface="ＭＳ Ｐゴシック" charset="0"/>
              </a:defRPr>
            </a:lvl8pPr>
            <a:lvl9pPr marL="3886200" indent="-228600" defTabSz="931863" eaLnBrk="0" fontAlgn="base" hangingPunct="0">
              <a:spcBef>
                <a:spcPct val="30000"/>
              </a:spcBef>
              <a:spcAft>
                <a:spcPct val="0"/>
              </a:spcAft>
              <a:defRPr sz="1200">
                <a:solidFill>
                  <a:schemeClr val="tx1"/>
                </a:solidFill>
                <a:latin typeface="Calibri" charset="0"/>
                <a:ea typeface="ＭＳ Ｐゴシック" charset="0"/>
              </a:defRPr>
            </a:lvl9pPr>
          </a:lstStyle>
          <a:p>
            <a:pPr algn="r" eaLnBrk="1" hangingPunct="1"/>
            <a:fld id="{EAE24794-DAB4-E84A-9EE6-F30152DB756C}" type="slidenum">
              <a:rPr lang="en-US">
                <a:latin typeface="Arial" charset="0"/>
              </a:rPr>
              <a:pPr algn="r" eaLnBrk="1" hangingPunct="1"/>
              <a:t>6</a:t>
            </a:fld>
            <a:endParaRPr lang="en-US">
              <a:latin typeface="Arial" charset="0"/>
            </a:endParaRPr>
          </a:p>
        </p:txBody>
      </p:sp>
      <p:sp>
        <p:nvSpPr>
          <p:cNvPr id="163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63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Tree>
    <p:extLst>
      <p:ext uri="{BB962C8B-B14F-4D97-AF65-F5344CB8AC3E}">
        <p14:creationId xmlns:p14="http://schemas.microsoft.com/office/powerpoint/2010/main" val="33182303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txBox="1">
            <a:spLocks noGrp="1" noChangeArrowheads="1"/>
          </p:cNvSpPr>
          <p:nvPr/>
        </p:nvSpPr>
        <p:spPr bwMode="auto">
          <a:xfrm>
            <a:off x="4023645" y="8918585"/>
            <a:ext cx="3079269" cy="469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240" tIns="47121" rIns="94240" bIns="47121" anchor="b"/>
          <a:lstStyle>
            <a:lvl1pPr defTabSz="931863" eaLnBrk="0" hangingPunct="0">
              <a:defRPr>
                <a:solidFill>
                  <a:schemeClr val="tx1"/>
                </a:solidFill>
                <a:latin typeface="Arial" panose="020B0604020202020204" pitchFamily="34" charset="0"/>
                <a:cs typeface="Arial" panose="020B0604020202020204" pitchFamily="34" charset="0"/>
              </a:defRPr>
            </a:lvl1pPr>
            <a:lvl2pPr marL="742950" indent="-285750" defTabSz="931863" eaLnBrk="0" hangingPunct="0">
              <a:defRPr>
                <a:solidFill>
                  <a:schemeClr val="tx1"/>
                </a:solidFill>
                <a:latin typeface="Arial" panose="020B0604020202020204" pitchFamily="34" charset="0"/>
                <a:cs typeface="Arial" panose="020B0604020202020204" pitchFamily="34" charset="0"/>
              </a:defRPr>
            </a:lvl2pPr>
            <a:lvl3pPr marL="1143000" indent="-228600" defTabSz="931863" eaLnBrk="0" hangingPunct="0">
              <a:defRPr>
                <a:solidFill>
                  <a:schemeClr val="tx1"/>
                </a:solidFill>
                <a:latin typeface="Arial" panose="020B0604020202020204" pitchFamily="34" charset="0"/>
                <a:cs typeface="Arial" panose="020B0604020202020204" pitchFamily="34" charset="0"/>
              </a:defRPr>
            </a:lvl3pPr>
            <a:lvl4pPr marL="1600200" indent="-228600" defTabSz="931863" eaLnBrk="0" hangingPunct="0">
              <a:defRPr>
                <a:solidFill>
                  <a:schemeClr val="tx1"/>
                </a:solidFill>
                <a:latin typeface="Arial" panose="020B0604020202020204" pitchFamily="34" charset="0"/>
                <a:cs typeface="Arial" panose="020B0604020202020204" pitchFamily="34" charset="0"/>
              </a:defRPr>
            </a:lvl4pPr>
            <a:lvl5pPr marL="2057400" indent="-228600" defTabSz="931863" eaLnBrk="0" hangingPunct="0">
              <a:defRPr>
                <a:solidFill>
                  <a:schemeClr val="tx1"/>
                </a:solidFill>
                <a:latin typeface="Arial" panose="020B0604020202020204" pitchFamily="34" charset="0"/>
                <a:cs typeface="Arial" panose="020B0604020202020204" pitchFamily="34" charset="0"/>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03C3FAC4-E926-4246-A3B4-D85FD8146BE8}" type="slidenum">
              <a:rPr lang="en-US" sz="1200"/>
              <a:pPr algn="r" eaLnBrk="1" hangingPunct="1"/>
              <a:t>7</a:t>
            </a:fld>
            <a:endParaRPr lang="en-US" sz="1200"/>
          </a:p>
        </p:txBody>
      </p:sp>
      <p:sp>
        <p:nvSpPr>
          <p:cNvPr id="296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7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Tree>
    <p:extLst>
      <p:ext uri="{BB962C8B-B14F-4D97-AF65-F5344CB8AC3E}">
        <p14:creationId xmlns:p14="http://schemas.microsoft.com/office/powerpoint/2010/main" val="38683299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txBox="1">
            <a:spLocks noGrp="1" noChangeArrowheads="1"/>
          </p:cNvSpPr>
          <p:nvPr/>
        </p:nvSpPr>
        <p:spPr bwMode="auto">
          <a:xfrm>
            <a:off x="4023645" y="8918585"/>
            <a:ext cx="3079269" cy="469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240" tIns="47121" rIns="94240" bIns="47121" anchor="b"/>
          <a:lstStyle>
            <a:lvl1pPr defTabSz="931863" eaLnBrk="0" hangingPunct="0">
              <a:defRPr>
                <a:solidFill>
                  <a:schemeClr val="tx1"/>
                </a:solidFill>
                <a:latin typeface="Arial" panose="020B0604020202020204" pitchFamily="34" charset="0"/>
                <a:cs typeface="Arial" panose="020B0604020202020204" pitchFamily="34" charset="0"/>
              </a:defRPr>
            </a:lvl1pPr>
            <a:lvl2pPr marL="742950" indent="-285750" defTabSz="931863" eaLnBrk="0" hangingPunct="0">
              <a:defRPr>
                <a:solidFill>
                  <a:schemeClr val="tx1"/>
                </a:solidFill>
                <a:latin typeface="Arial" panose="020B0604020202020204" pitchFamily="34" charset="0"/>
                <a:cs typeface="Arial" panose="020B0604020202020204" pitchFamily="34" charset="0"/>
              </a:defRPr>
            </a:lvl2pPr>
            <a:lvl3pPr marL="1143000" indent="-228600" defTabSz="931863" eaLnBrk="0" hangingPunct="0">
              <a:defRPr>
                <a:solidFill>
                  <a:schemeClr val="tx1"/>
                </a:solidFill>
                <a:latin typeface="Arial" panose="020B0604020202020204" pitchFamily="34" charset="0"/>
                <a:cs typeface="Arial" panose="020B0604020202020204" pitchFamily="34" charset="0"/>
              </a:defRPr>
            </a:lvl3pPr>
            <a:lvl4pPr marL="1600200" indent="-228600" defTabSz="931863" eaLnBrk="0" hangingPunct="0">
              <a:defRPr>
                <a:solidFill>
                  <a:schemeClr val="tx1"/>
                </a:solidFill>
                <a:latin typeface="Arial" panose="020B0604020202020204" pitchFamily="34" charset="0"/>
                <a:cs typeface="Arial" panose="020B0604020202020204" pitchFamily="34" charset="0"/>
              </a:defRPr>
            </a:lvl4pPr>
            <a:lvl5pPr marL="2057400" indent="-228600" defTabSz="931863" eaLnBrk="0" hangingPunct="0">
              <a:defRPr>
                <a:solidFill>
                  <a:schemeClr val="tx1"/>
                </a:solidFill>
                <a:latin typeface="Arial" panose="020B0604020202020204" pitchFamily="34" charset="0"/>
                <a:cs typeface="Arial" panose="020B0604020202020204" pitchFamily="34" charset="0"/>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03C3FAC4-E926-4246-A3B4-D85FD8146BE8}" type="slidenum">
              <a:rPr lang="en-US" sz="1200"/>
              <a:pPr algn="r" eaLnBrk="1" hangingPunct="1"/>
              <a:t>8</a:t>
            </a:fld>
            <a:endParaRPr lang="en-US" sz="1200"/>
          </a:p>
        </p:txBody>
      </p:sp>
      <p:sp>
        <p:nvSpPr>
          <p:cNvPr id="296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7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Tree>
    <p:extLst>
      <p:ext uri="{BB962C8B-B14F-4D97-AF65-F5344CB8AC3E}">
        <p14:creationId xmlns:p14="http://schemas.microsoft.com/office/powerpoint/2010/main" val="16960505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txBox="1">
            <a:spLocks noGrp="1" noChangeArrowheads="1"/>
          </p:cNvSpPr>
          <p:nvPr/>
        </p:nvSpPr>
        <p:spPr bwMode="auto">
          <a:xfrm>
            <a:off x="4023645" y="8918585"/>
            <a:ext cx="3079269" cy="469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240" tIns="47121" rIns="94240" bIns="47121" anchor="b"/>
          <a:lstStyle>
            <a:lvl1pPr defTabSz="931863" eaLnBrk="0" hangingPunct="0">
              <a:defRPr>
                <a:solidFill>
                  <a:schemeClr val="tx1"/>
                </a:solidFill>
                <a:latin typeface="Arial" panose="020B0604020202020204" pitchFamily="34" charset="0"/>
                <a:cs typeface="Arial" panose="020B0604020202020204" pitchFamily="34" charset="0"/>
              </a:defRPr>
            </a:lvl1pPr>
            <a:lvl2pPr marL="742950" indent="-285750" defTabSz="931863" eaLnBrk="0" hangingPunct="0">
              <a:defRPr>
                <a:solidFill>
                  <a:schemeClr val="tx1"/>
                </a:solidFill>
                <a:latin typeface="Arial" panose="020B0604020202020204" pitchFamily="34" charset="0"/>
                <a:cs typeface="Arial" panose="020B0604020202020204" pitchFamily="34" charset="0"/>
              </a:defRPr>
            </a:lvl2pPr>
            <a:lvl3pPr marL="1143000" indent="-228600" defTabSz="931863" eaLnBrk="0" hangingPunct="0">
              <a:defRPr>
                <a:solidFill>
                  <a:schemeClr val="tx1"/>
                </a:solidFill>
                <a:latin typeface="Arial" panose="020B0604020202020204" pitchFamily="34" charset="0"/>
                <a:cs typeface="Arial" panose="020B0604020202020204" pitchFamily="34" charset="0"/>
              </a:defRPr>
            </a:lvl3pPr>
            <a:lvl4pPr marL="1600200" indent="-228600" defTabSz="931863" eaLnBrk="0" hangingPunct="0">
              <a:defRPr>
                <a:solidFill>
                  <a:schemeClr val="tx1"/>
                </a:solidFill>
                <a:latin typeface="Arial" panose="020B0604020202020204" pitchFamily="34" charset="0"/>
                <a:cs typeface="Arial" panose="020B0604020202020204" pitchFamily="34" charset="0"/>
              </a:defRPr>
            </a:lvl4pPr>
            <a:lvl5pPr marL="2057400" indent="-228600" defTabSz="931863" eaLnBrk="0" hangingPunct="0">
              <a:defRPr>
                <a:solidFill>
                  <a:schemeClr val="tx1"/>
                </a:solidFill>
                <a:latin typeface="Arial" panose="020B0604020202020204" pitchFamily="34" charset="0"/>
                <a:cs typeface="Arial" panose="020B0604020202020204" pitchFamily="34" charset="0"/>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03C3FAC4-E926-4246-A3B4-D85FD8146BE8}" type="slidenum">
              <a:rPr lang="en-US" sz="1200"/>
              <a:pPr algn="r" eaLnBrk="1" hangingPunct="1"/>
              <a:t>9</a:t>
            </a:fld>
            <a:endParaRPr lang="en-US" sz="1200"/>
          </a:p>
        </p:txBody>
      </p:sp>
      <p:sp>
        <p:nvSpPr>
          <p:cNvPr id="296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7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extLst>
      <p:ext uri="{BB962C8B-B14F-4D97-AF65-F5344CB8AC3E}">
        <p14:creationId xmlns:p14="http://schemas.microsoft.com/office/powerpoint/2010/main" val="3115479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txBox="1">
            <a:spLocks noGrp="1" noChangeArrowheads="1"/>
          </p:cNvSpPr>
          <p:nvPr/>
        </p:nvSpPr>
        <p:spPr bwMode="auto">
          <a:xfrm>
            <a:off x="4023645" y="8918585"/>
            <a:ext cx="3079269" cy="469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240" tIns="47121" rIns="94240" bIns="47121" anchor="b"/>
          <a:lstStyle>
            <a:lvl1pPr defTabSz="931863" eaLnBrk="0" hangingPunct="0">
              <a:defRPr>
                <a:solidFill>
                  <a:schemeClr val="tx1"/>
                </a:solidFill>
                <a:latin typeface="Arial" panose="020B0604020202020204" pitchFamily="34" charset="0"/>
                <a:cs typeface="Arial" panose="020B0604020202020204" pitchFamily="34" charset="0"/>
              </a:defRPr>
            </a:lvl1pPr>
            <a:lvl2pPr marL="742950" indent="-285750" defTabSz="931863" eaLnBrk="0" hangingPunct="0">
              <a:defRPr>
                <a:solidFill>
                  <a:schemeClr val="tx1"/>
                </a:solidFill>
                <a:latin typeface="Arial" panose="020B0604020202020204" pitchFamily="34" charset="0"/>
                <a:cs typeface="Arial" panose="020B0604020202020204" pitchFamily="34" charset="0"/>
              </a:defRPr>
            </a:lvl2pPr>
            <a:lvl3pPr marL="1143000" indent="-228600" defTabSz="931863" eaLnBrk="0" hangingPunct="0">
              <a:defRPr>
                <a:solidFill>
                  <a:schemeClr val="tx1"/>
                </a:solidFill>
                <a:latin typeface="Arial" panose="020B0604020202020204" pitchFamily="34" charset="0"/>
                <a:cs typeface="Arial" panose="020B0604020202020204" pitchFamily="34" charset="0"/>
              </a:defRPr>
            </a:lvl3pPr>
            <a:lvl4pPr marL="1600200" indent="-228600" defTabSz="931863" eaLnBrk="0" hangingPunct="0">
              <a:defRPr>
                <a:solidFill>
                  <a:schemeClr val="tx1"/>
                </a:solidFill>
                <a:latin typeface="Arial" panose="020B0604020202020204" pitchFamily="34" charset="0"/>
                <a:cs typeface="Arial" panose="020B0604020202020204" pitchFamily="34" charset="0"/>
              </a:defRPr>
            </a:lvl4pPr>
            <a:lvl5pPr marL="2057400" indent="-228600" defTabSz="931863" eaLnBrk="0" hangingPunct="0">
              <a:defRPr>
                <a:solidFill>
                  <a:schemeClr val="tx1"/>
                </a:solidFill>
                <a:latin typeface="Arial" panose="020B0604020202020204" pitchFamily="34" charset="0"/>
                <a:cs typeface="Arial" panose="020B0604020202020204" pitchFamily="34" charset="0"/>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03C3FAC4-E926-4246-A3B4-D85FD8146BE8}" type="slidenum">
              <a:rPr lang="en-US" sz="1200"/>
              <a:pPr algn="r" eaLnBrk="1" hangingPunct="1"/>
              <a:t>10</a:t>
            </a:fld>
            <a:endParaRPr lang="en-US" sz="1200"/>
          </a:p>
        </p:txBody>
      </p:sp>
      <p:sp>
        <p:nvSpPr>
          <p:cNvPr id="296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7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extLst>
      <p:ext uri="{BB962C8B-B14F-4D97-AF65-F5344CB8AC3E}">
        <p14:creationId xmlns:p14="http://schemas.microsoft.com/office/powerpoint/2010/main" val="23743928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0D1BF2A-8E36-4EBE-A38A-BFCF6DC4FB65}" type="datetimeFigureOut">
              <a:rPr lang="en-US" smtClean="0"/>
              <a:pPr/>
              <a:t>4/21/2016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2D7D4A-D48F-4CA7-A5EE-2279325EDC1D}" type="slidenum">
              <a:rPr lang="en-US" smtClean="0"/>
              <a:pPr/>
              <a:t>‹#›</a:t>
            </a:fld>
            <a:endParaRPr lang="en-US"/>
          </a:p>
        </p:txBody>
      </p:sp>
    </p:spTree>
    <p:extLst>
      <p:ext uri="{BB962C8B-B14F-4D97-AF65-F5344CB8AC3E}">
        <p14:creationId xmlns:p14="http://schemas.microsoft.com/office/powerpoint/2010/main" val="4057316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D1BF2A-8E36-4EBE-A38A-BFCF6DC4FB65}" type="datetimeFigureOut">
              <a:rPr lang="en-US" smtClean="0"/>
              <a:pPr/>
              <a:t>4/21/2016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2D7D4A-D48F-4CA7-A5EE-2279325EDC1D}" type="slidenum">
              <a:rPr lang="en-US" smtClean="0"/>
              <a:pPr/>
              <a:t>‹#›</a:t>
            </a:fld>
            <a:endParaRPr lang="en-US"/>
          </a:p>
        </p:txBody>
      </p:sp>
    </p:spTree>
    <p:extLst>
      <p:ext uri="{BB962C8B-B14F-4D97-AF65-F5344CB8AC3E}">
        <p14:creationId xmlns:p14="http://schemas.microsoft.com/office/powerpoint/2010/main" val="14126519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0D1BF2A-8E36-4EBE-A38A-BFCF6DC4FB65}" type="datetimeFigureOut">
              <a:rPr lang="en-US" smtClean="0"/>
              <a:pPr/>
              <a:t>4/21/2016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2D7D4A-D48F-4CA7-A5EE-2279325EDC1D}" type="slidenum">
              <a:rPr lang="en-US" smtClean="0"/>
              <a:pPr/>
              <a:t>‹#›</a:t>
            </a:fld>
            <a:endParaRPr lang="en-US"/>
          </a:p>
        </p:txBody>
      </p:sp>
    </p:spTree>
    <p:extLst>
      <p:ext uri="{BB962C8B-B14F-4D97-AF65-F5344CB8AC3E}">
        <p14:creationId xmlns:p14="http://schemas.microsoft.com/office/powerpoint/2010/main" val="1570143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0D1BF2A-8E36-4EBE-A38A-BFCF6DC4FB65}" type="datetimeFigureOut">
              <a:rPr lang="en-US" smtClean="0"/>
              <a:pPr/>
              <a:t>4/21/2016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2D7D4A-D48F-4CA7-A5EE-2279325EDC1D}" type="slidenum">
              <a:rPr lang="en-US" smtClean="0"/>
              <a:pPr/>
              <a:t>‹#›</a:t>
            </a:fld>
            <a:endParaRPr lang="en-US"/>
          </a:p>
        </p:txBody>
      </p:sp>
    </p:spTree>
    <p:extLst>
      <p:ext uri="{BB962C8B-B14F-4D97-AF65-F5344CB8AC3E}">
        <p14:creationId xmlns:p14="http://schemas.microsoft.com/office/powerpoint/2010/main" val="41542670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0D1BF2A-8E36-4EBE-A38A-BFCF6DC4FB65}" type="datetimeFigureOut">
              <a:rPr lang="en-US" smtClean="0"/>
              <a:pPr/>
              <a:t>4/21/2016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E2D7D4A-D48F-4CA7-A5EE-2279325EDC1D}" type="slidenum">
              <a:rPr lang="en-US" smtClean="0"/>
              <a:pPr/>
              <a:t>‹#›</a:t>
            </a:fld>
            <a:endParaRPr lang="en-US"/>
          </a:p>
        </p:txBody>
      </p:sp>
    </p:spTree>
    <p:extLst>
      <p:ext uri="{BB962C8B-B14F-4D97-AF65-F5344CB8AC3E}">
        <p14:creationId xmlns:p14="http://schemas.microsoft.com/office/powerpoint/2010/main" val="25124891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0D1BF2A-8E36-4EBE-A38A-BFCF6DC4FB65}" type="datetimeFigureOut">
              <a:rPr lang="en-US" smtClean="0"/>
              <a:pPr/>
              <a:t>4/21/2016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E2D7D4A-D48F-4CA7-A5EE-2279325EDC1D}" type="slidenum">
              <a:rPr lang="en-US" smtClean="0"/>
              <a:pPr/>
              <a:t>‹#›</a:t>
            </a:fld>
            <a:endParaRPr lang="en-US"/>
          </a:p>
        </p:txBody>
      </p:sp>
    </p:spTree>
    <p:extLst>
      <p:ext uri="{BB962C8B-B14F-4D97-AF65-F5344CB8AC3E}">
        <p14:creationId xmlns:p14="http://schemas.microsoft.com/office/powerpoint/2010/main" val="8315464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D1BF2A-8E36-4EBE-A38A-BFCF6DC4FB65}" type="datetimeFigureOut">
              <a:rPr lang="en-US" smtClean="0"/>
              <a:pPr/>
              <a:t>4/21/2016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E2D7D4A-D48F-4CA7-A5EE-2279325EDC1D}" type="slidenum">
              <a:rPr lang="en-US" smtClean="0"/>
              <a:pPr/>
              <a:t>‹#›</a:t>
            </a:fld>
            <a:endParaRPr lang="en-US"/>
          </a:p>
        </p:txBody>
      </p:sp>
    </p:spTree>
    <p:extLst>
      <p:ext uri="{BB962C8B-B14F-4D97-AF65-F5344CB8AC3E}">
        <p14:creationId xmlns:p14="http://schemas.microsoft.com/office/powerpoint/2010/main" val="30916206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D1BF2A-8E36-4EBE-A38A-BFCF6DC4FB65}" type="datetimeFigureOut">
              <a:rPr lang="en-US" smtClean="0"/>
              <a:pPr/>
              <a:t>4/21/2016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2D7D4A-D48F-4CA7-A5EE-2279325EDC1D}" type="slidenum">
              <a:rPr lang="en-US" smtClean="0"/>
              <a:pPr/>
              <a:t>‹#›</a:t>
            </a:fld>
            <a:endParaRPr lang="en-US"/>
          </a:p>
        </p:txBody>
      </p:sp>
    </p:spTree>
    <p:extLst>
      <p:ext uri="{BB962C8B-B14F-4D97-AF65-F5344CB8AC3E}">
        <p14:creationId xmlns:p14="http://schemas.microsoft.com/office/powerpoint/2010/main" val="7054482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D1BF2A-8E36-4EBE-A38A-BFCF6DC4FB65}" type="datetimeFigureOut">
              <a:rPr lang="en-US" smtClean="0"/>
              <a:pPr/>
              <a:t>4/21/2016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2D7D4A-D48F-4CA7-A5EE-2279325EDC1D}" type="slidenum">
              <a:rPr lang="en-US" smtClean="0"/>
              <a:pPr/>
              <a:t>‹#›</a:t>
            </a:fld>
            <a:endParaRPr lang="en-US"/>
          </a:p>
        </p:txBody>
      </p:sp>
    </p:spTree>
    <p:extLst>
      <p:ext uri="{BB962C8B-B14F-4D97-AF65-F5344CB8AC3E}">
        <p14:creationId xmlns:p14="http://schemas.microsoft.com/office/powerpoint/2010/main" val="36041866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D1BF2A-8E36-4EBE-A38A-BFCF6DC4FB65}" type="datetimeFigureOut">
              <a:rPr lang="en-US" smtClean="0"/>
              <a:pPr/>
              <a:t>4/21/2016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2D7D4A-D48F-4CA7-A5EE-2279325EDC1D}" type="slidenum">
              <a:rPr lang="en-US" smtClean="0"/>
              <a:pPr/>
              <a:t>‹#›</a:t>
            </a:fld>
            <a:endParaRPr lang="en-US"/>
          </a:p>
        </p:txBody>
      </p:sp>
    </p:spTree>
    <p:extLst>
      <p:ext uri="{BB962C8B-B14F-4D97-AF65-F5344CB8AC3E}">
        <p14:creationId xmlns:p14="http://schemas.microsoft.com/office/powerpoint/2010/main" val="38209327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D1BF2A-8E36-4EBE-A38A-BFCF6DC4FB65}" type="datetimeFigureOut">
              <a:rPr lang="en-US" smtClean="0"/>
              <a:pPr/>
              <a:t>4/21/2016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2D7D4A-D48F-4CA7-A5EE-2279325EDC1D}" type="slidenum">
              <a:rPr lang="en-US" smtClean="0"/>
              <a:pPr/>
              <a:t>‹#›</a:t>
            </a:fld>
            <a:endParaRPr lang="en-US"/>
          </a:p>
        </p:txBody>
      </p:sp>
    </p:spTree>
    <p:extLst>
      <p:ext uri="{BB962C8B-B14F-4D97-AF65-F5344CB8AC3E}">
        <p14:creationId xmlns:p14="http://schemas.microsoft.com/office/powerpoint/2010/main" val="3720425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D1BF2A-8E36-4EBE-A38A-BFCF6DC4FB65}" type="datetimeFigureOut">
              <a:rPr lang="en-US" smtClean="0"/>
              <a:pPr/>
              <a:t>4/21/2016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2D7D4A-D48F-4CA7-A5EE-2279325EDC1D}" type="slidenum">
              <a:rPr lang="en-US" smtClean="0"/>
              <a:pPr/>
              <a:t>‹#›</a:t>
            </a:fld>
            <a:endParaRPr lang="en-US"/>
          </a:p>
        </p:txBody>
      </p:sp>
    </p:spTree>
    <p:extLst>
      <p:ext uri="{BB962C8B-B14F-4D97-AF65-F5344CB8AC3E}">
        <p14:creationId xmlns:p14="http://schemas.microsoft.com/office/powerpoint/2010/main" val="5956583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www.juvjustice.org/federal-policy/juvenile-justice-and-delinquency-prevention-act"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hyperlink" Target="http://www.ojjdp.gov/ojstatbb/crime/qa05101.asp?qaDate=2014"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hyperlink" Target="http://www.endhomelessness.org/pages/youth_overview"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hyperlink" Target="mailto:pilnik@juvjustice.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bwMode="auto">
          <a:xfrm>
            <a:off x="0" y="0"/>
            <a:ext cx="9144000" cy="1219200"/>
          </a:xfrm>
          <a:prstGeom prst="rect">
            <a:avLst/>
          </a:prstGeom>
          <a:solidFill>
            <a:srgbClr val="336699"/>
          </a:solidFill>
          <a:ln w="9525">
            <a:solidFill>
              <a:schemeClr val="tx1"/>
            </a:solidFill>
            <a:miter lim="800000"/>
            <a:headEnd/>
            <a:tailEnd/>
          </a:ln>
        </p:spPr>
        <p:txBody>
          <a:bodyPr wrap="none" anchor="ctr"/>
          <a:lstStyle/>
          <a:p>
            <a:pPr algn="ctr" eaLnBrk="1" hangingPunct="1"/>
            <a:r>
              <a:rPr lang="en-US" sz="4400" b="1" dirty="0" smtClean="0">
                <a:solidFill>
                  <a:schemeClr val="bg1"/>
                </a:solidFill>
                <a:latin typeface="Corbel" charset="0"/>
              </a:rPr>
              <a:t>Homelessness and Juvenile Justice</a:t>
            </a:r>
            <a:endParaRPr lang="en-US" sz="4400" b="1" i="1" dirty="0">
              <a:solidFill>
                <a:schemeClr val="bg1"/>
              </a:solidFill>
              <a:latin typeface="Corbel" charset="0"/>
            </a:endParaRPr>
          </a:p>
        </p:txBody>
      </p:sp>
      <p:sp>
        <p:nvSpPr>
          <p:cNvPr id="2052" name="Rectangle 5"/>
          <p:cNvSpPr>
            <a:spLocks noGrp="1" noChangeArrowheads="1"/>
          </p:cNvSpPr>
          <p:nvPr>
            <p:ph type="body" idx="1"/>
          </p:nvPr>
        </p:nvSpPr>
        <p:spPr>
          <a:xfrm>
            <a:off x="152400" y="2133600"/>
            <a:ext cx="8763000" cy="2895600"/>
          </a:xfrm>
        </p:spPr>
        <p:txBody>
          <a:bodyPr>
            <a:normAutofit/>
          </a:bodyPr>
          <a:lstStyle/>
          <a:p>
            <a:pPr algn="ctr">
              <a:buNone/>
            </a:pPr>
            <a:r>
              <a:rPr lang="en-US" sz="4000" b="1" dirty="0" smtClean="0">
                <a:solidFill>
                  <a:srgbClr val="CC6600"/>
                </a:solidFill>
                <a:latin typeface="Calibri" charset="0"/>
                <a:cs typeface="Arial" charset="0"/>
              </a:rPr>
              <a:t>Policy </a:t>
            </a:r>
            <a:r>
              <a:rPr lang="en-US" sz="4000" b="1" dirty="0">
                <a:solidFill>
                  <a:srgbClr val="CC6600"/>
                </a:solidFill>
                <a:latin typeface="Calibri" charset="0"/>
                <a:cs typeface="Arial" charset="0"/>
              </a:rPr>
              <a:t>Reform </a:t>
            </a:r>
            <a:r>
              <a:rPr lang="en-US" sz="4000" b="1" dirty="0" smtClean="0">
                <a:solidFill>
                  <a:srgbClr val="CC6600"/>
                </a:solidFill>
                <a:latin typeface="Calibri" charset="0"/>
                <a:cs typeface="Arial" charset="0"/>
              </a:rPr>
              <a:t>and </a:t>
            </a:r>
            <a:r>
              <a:rPr lang="en-US" sz="4000" b="1" dirty="0">
                <a:solidFill>
                  <a:srgbClr val="CC6600"/>
                </a:solidFill>
                <a:latin typeface="Calibri" charset="0"/>
                <a:cs typeface="Arial" charset="0"/>
              </a:rPr>
              <a:t>Practice </a:t>
            </a:r>
            <a:r>
              <a:rPr lang="en-US" sz="4000" b="1" dirty="0" smtClean="0">
                <a:solidFill>
                  <a:srgbClr val="CC6600"/>
                </a:solidFill>
                <a:latin typeface="Calibri" charset="0"/>
                <a:cs typeface="Arial" charset="0"/>
              </a:rPr>
              <a:t>Collaboration </a:t>
            </a:r>
          </a:p>
          <a:p>
            <a:pPr algn="ctr">
              <a:buNone/>
            </a:pPr>
            <a:r>
              <a:rPr lang="en-US" sz="4000" b="1" dirty="0" smtClean="0">
                <a:solidFill>
                  <a:srgbClr val="CC6600"/>
                </a:solidFill>
                <a:latin typeface="Calibri" charset="0"/>
                <a:cs typeface="Arial" charset="0"/>
              </a:rPr>
              <a:t>to Reduce Homelessness </a:t>
            </a:r>
          </a:p>
          <a:p>
            <a:pPr algn="ctr">
              <a:buNone/>
            </a:pPr>
            <a:r>
              <a:rPr lang="en-US" sz="4000" b="1" dirty="0" smtClean="0">
                <a:solidFill>
                  <a:srgbClr val="CC6600"/>
                </a:solidFill>
                <a:latin typeface="Calibri" charset="0"/>
                <a:cs typeface="Arial" charset="0"/>
              </a:rPr>
              <a:t>and Justice-System Involvement</a:t>
            </a:r>
            <a:endParaRPr lang="en-US" sz="4000" b="1" dirty="0">
              <a:solidFill>
                <a:srgbClr val="CC6600"/>
              </a:solidFill>
              <a:latin typeface="Calibri" charset="0"/>
              <a:cs typeface="Arial" charset="0"/>
            </a:endParaRPr>
          </a:p>
        </p:txBody>
      </p:sp>
      <p:sp>
        <p:nvSpPr>
          <p:cNvPr id="2053" name="Rectangle 6"/>
          <p:cNvSpPr>
            <a:spLocks noChangeArrowheads="1"/>
          </p:cNvSpPr>
          <p:nvPr/>
        </p:nvSpPr>
        <p:spPr bwMode="auto">
          <a:xfrm>
            <a:off x="0" y="5715000"/>
            <a:ext cx="9144000" cy="76200"/>
          </a:xfrm>
          <a:prstGeom prst="rect">
            <a:avLst/>
          </a:prstGeom>
          <a:solidFill>
            <a:srgbClr val="336699"/>
          </a:solidFill>
          <a:ln w="9525">
            <a:solidFill>
              <a:schemeClr val="tx1"/>
            </a:solidFill>
            <a:miter lim="800000"/>
            <a:headEnd/>
            <a:tailEnd/>
          </a:ln>
        </p:spPr>
        <p:txBody>
          <a:bodyPr wrap="none" anchor="ctr"/>
          <a:lstStyle/>
          <a:p>
            <a:pPr algn="ctr" eaLnBrk="1" hangingPunct="1"/>
            <a:endParaRPr lang="en-US">
              <a:solidFill>
                <a:srgbClr val="FF9900"/>
              </a:solidFill>
            </a:endParaRPr>
          </a:p>
        </p:txBody>
      </p:sp>
      <p:sp>
        <p:nvSpPr>
          <p:cNvPr id="2054" name="Rectangle 7"/>
          <p:cNvSpPr>
            <a:spLocks noChangeArrowheads="1"/>
          </p:cNvSpPr>
          <p:nvPr/>
        </p:nvSpPr>
        <p:spPr bwMode="auto">
          <a:xfrm>
            <a:off x="0" y="6705600"/>
            <a:ext cx="9144000" cy="76200"/>
          </a:xfrm>
          <a:prstGeom prst="rect">
            <a:avLst/>
          </a:prstGeom>
          <a:solidFill>
            <a:srgbClr val="336699"/>
          </a:solidFill>
          <a:ln w="9525">
            <a:solidFill>
              <a:schemeClr val="tx1"/>
            </a:solidFill>
            <a:miter lim="800000"/>
            <a:headEnd/>
            <a:tailEnd/>
          </a:ln>
        </p:spPr>
        <p:txBody>
          <a:bodyPr wrap="none" anchor="ctr"/>
          <a:lstStyle/>
          <a:p>
            <a:pPr algn="ctr" eaLnBrk="1" hangingPunct="1"/>
            <a:endParaRPr lang="en-US">
              <a:solidFill>
                <a:srgbClr val="FF9900"/>
              </a:solidFill>
            </a:endParaRPr>
          </a:p>
        </p:txBody>
      </p:sp>
      <p:pic>
        <p:nvPicPr>
          <p:cNvPr id="8" name="Picture 7" descr="P:\Communications\Logos, letterhead\CJJ Logo\Current Logo\CJJ Banner Clear Background.png"/>
          <p:cNvPicPr/>
          <p:nvPr/>
        </p:nvPicPr>
        <p:blipFill>
          <a:blip r:embed="rId3">
            <a:extLst>
              <a:ext uri="{28A0092B-C50C-407E-A947-70E740481C1C}">
                <a14:useLocalDpi xmlns:a14="http://schemas.microsoft.com/office/drawing/2010/main" val="0"/>
              </a:ext>
            </a:extLst>
          </a:blip>
          <a:srcRect/>
          <a:stretch>
            <a:fillRect/>
          </a:stretch>
        </p:blipFill>
        <p:spPr bwMode="auto">
          <a:xfrm>
            <a:off x="1600200" y="5791200"/>
            <a:ext cx="5943600" cy="988695"/>
          </a:xfrm>
          <a:prstGeom prst="rect">
            <a:avLst/>
          </a:prstGeom>
          <a:noFill/>
          <a:ln>
            <a:noFill/>
          </a:ln>
        </p:spPr>
      </p:pic>
    </p:spTree>
    <p:extLst>
      <p:ext uri="{BB962C8B-B14F-4D97-AF65-F5344CB8AC3E}">
        <p14:creationId xmlns:p14="http://schemas.microsoft.com/office/powerpoint/2010/main" val="15835651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0" y="381000"/>
            <a:ext cx="9144000" cy="1219200"/>
          </a:xfrm>
          <a:prstGeom prst="rect">
            <a:avLst/>
          </a:prstGeom>
          <a:solidFill>
            <a:srgbClr val="336699"/>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solidFill>
                <a:srgbClr val="FF9900"/>
              </a:solidFill>
              <a:latin typeface="Calibri" panose="020F0502020204030204" pitchFamily="34" charset="0"/>
            </a:endParaRPr>
          </a:p>
        </p:txBody>
      </p:sp>
      <p:sp>
        <p:nvSpPr>
          <p:cNvPr id="3076" name="Rectangle 4"/>
          <p:cNvSpPr>
            <a:spLocks noGrp="1" noChangeArrowheads="1"/>
          </p:cNvSpPr>
          <p:nvPr>
            <p:ph type="title"/>
          </p:nvPr>
        </p:nvSpPr>
        <p:spPr>
          <a:xfrm>
            <a:off x="381000" y="533400"/>
            <a:ext cx="8229600" cy="914400"/>
          </a:xfrm>
        </p:spPr>
        <p:txBody>
          <a:bodyPr/>
          <a:lstStyle/>
          <a:p>
            <a:pPr eaLnBrk="1" hangingPunct="1"/>
            <a:r>
              <a:rPr lang="en-US" sz="4000" b="1" dirty="0" smtClean="0">
                <a:solidFill>
                  <a:schemeClr val="bg1"/>
                </a:solidFill>
                <a:latin typeface="Corbel" panose="020B0503020204020204" pitchFamily="34" charset="0"/>
              </a:rPr>
              <a:t> About Coalition for Juvenile Justice</a:t>
            </a:r>
          </a:p>
        </p:txBody>
      </p:sp>
      <p:sp>
        <p:nvSpPr>
          <p:cNvPr id="3077" name="Rectangle 5"/>
          <p:cNvSpPr>
            <a:spLocks noGrp="1" noChangeArrowheads="1"/>
          </p:cNvSpPr>
          <p:nvPr>
            <p:ph type="body" idx="1"/>
          </p:nvPr>
        </p:nvSpPr>
        <p:spPr>
          <a:xfrm>
            <a:off x="371706" y="1676400"/>
            <a:ext cx="8543693" cy="4112895"/>
          </a:xfrm>
        </p:spPr>
        <p:txBody>
          <a:bodyPr>
            <a:noAutofit/>
          </a:bodyPr>
          <a:lstStyle/>
          <a:p>
            <a:pPr eaLnBrk="1" hangingPunct="1"/>
            <a:r>
              <a:rPr lang="en-US" sz="1800" dirty="0" smtClean="0"/>
              <a:t>CJJ is a nationwide coalition of State Advisory Groups (SAGs) and allies dedicated to preventing children and youth from becoming involved in the courts and upholding the highest standards of care when youth are charged with wrongdoing and enter the justice system.</a:t>
            </a:r>
          </a:p>
          <a:p>
            <a:pPr eaLnBrk="1" hangingPunct="1"/>
            <a:endParaRPr lang="en-US" sz="1100" dirty="0" smtClean="0"/>
          </a:p>
          <a:p>
            <a:r>
              <a:rPr lang="en-US" sz="1800" dirty="0" smtClean="0"/>
              <a:t>Supports a broad and active coalition across all 56 U.S. states, territories, and the District of Columbia, as the nonprofit association of Governor-appointed SAG members operating under the </a:t>
            </a:r>
            <a:r>
              <a:rPr lang="en-US" sz="1800" dirty="0" smtClean="0">
                <a:hlinkClick r:id="rId3"/>
              </a:rPr>
              <a:t>Juvenile Justice and Delinquency Prevention Act (JJDPA)</a:t>
            </a:r>
            <a:r>
              <a:rPr lang="en-US" sz="1800" dirty="0" smtClean="0"/>
              <a:t>. </a:t>
            </a:r>
          </a:p>
          <a:p>
            <a:endParaRPr lang="en-US" sz="1100" dirty="0" smtClean="0"/>
          </a:p>
          <a:p>
            <a:r>
              <a:rPr lang="en-US" sz="1800" dirty="0" smtClean="0"/>
              <a:t>CJJ members include concerned individuals, practitioners, advocates, and youth who voluntarily serve at the state and national levels. CJJ serves and supports SAGs that are principally responsible for monitoring and supporting their state’s progress in addressing the four core requirements of the JJDPA.</a:t>
            </a:r>
          </a:p>
        </p:txBody>
      </p:sp>
      <p:sp>
        <p:nvSpPr>
          <p:cNvPr id="3078" name="Rectangle 6"/>
          <p:cNvSpPr>
            <a:spLocks noChangeArrowheads="1"/>
          </p:cNvSpPr>
          <p:nvPr/>
        </p:nvSpPr>
        <p:spPr bwMode="auto">
          <a:xfrm>
            <a:off x="0" y="5715000"/>
            <a:ext cx="9144000" cy="76200"/>
          </a:xfrm>
          <a:prstGeom prst="rect">
            <a:avLst/>
          </a:prstGeom>
          <a:solidFill>
            <a:srgbClr val="336699"/>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solidFill>
                <a:srgbClr val="FF9900"/>
              </a:solidFill>
              <a:latin typeface="Calibri" panose="020F0502020204030204" pitchFamily="34" charset="0"/>
            </a:endParaRPr>
          </a:p>
        </p:txBody>
      </p:sp>
      <p:sp>
        <p:nvSpPr>
          <p:cNvPr id="3079" name="Rectangle 7"/>
          <p:cNvSpPr>
            <a:spLocks noChangeArrowheads="1"/>
          </p:cNvSpPr>
          <p:nvPr/>
        </p:nvSpPr>
        <p:spPr bwMode="auto">
          <a:xfrm>
            <a:off x="0" y="6705600"/>
            <a:ext cx="9144000" cy="76200"/>
          </a:xfrm>
          <a:prstGeom prst="rect">
            <a:avLst/>
          </a:prstGeom>
          <a:solidFill>
            <a:srgbClr val="336699"/>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solidFill>
                <a:srgbClr val="FF9900"/>
              </a:solidFill>
              <a:latin typeface="Calibri" panose="020F0502020204030204" pitchFamily="34" charset="0"/>
            </a:endParaRPr>
          </a:p>
        </p:txBody>
      </p:sp>
      <p:pic>
        <p:nvPicPr>
          <p:cNvPr id="8" name="Picture 7" descr="P:\Communications\Logos, letterhead\CJJ Logo\Current Logo\CJJ Banner Clear Background.png"/>
          <p:cNvPicPr/>
          <p:nvPr/>
        </p:nvPicPr>
        <p:blipFill>
          <a:blip r:embed="rId4">
            <a:extLst>
              <a:ext uri="{28A0092B-C50C-407E-A947-70E740481C1C}">
                <a14:useLocalDpi xmlns:a14="http://schemas.microsoft.com/office/drawing/2010/main" val="0"/>
              </a:ext>
            </a:extLst>
          </a:blip>
          <a:srcRect/>
          <a:stretch>
            <a:fillRect/>
          </a:stretch>
        </p:blipFill>
        <p:spPr bwMode="auto">
          <a:xfrm>
            <a:off x="1600200" y="5791200"/>
            <a:ext cx="5943600" cy="988695"/>
          </a:xfrm>
          <a:prstGeom prst="rect">
            <a:avLst/>
          </a:prstGeom>
          <a:noFill/>
          <a:ln>
            <a:noFill/>
          </a:ln>
        </p:spPr>
      </p:pic>
    </p:spTree>
    <p:extLst>
      <p:ext uri="{BB962C8B-B14F-4D97-AF65-F5344CB8AC3E}">
        <p14:creationId xmlns:p14="http://schemas.microsoft.com/office/powerpoint/2010/main" val="31185473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Slide Number Placeholder 5"/>
          <p:cNvSpPr txBox="1">
            <a:spLocks noGrp="1"/>
          </p:cNvSpPr>
          <p:nvPr/>
        </p:nvSpPr>
        <p:spPr bwMode="auto">
          <a:xfrm>
            <a:off x="8382000" y="6477000"/>
            <a:ext cx="7620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ＭＳ Ｐゴシック" charset="0"/>
                <a:cs typeface="Arial" charset="0"/>
              </a:defRPr>
            </a:lvl1pPr>
            <a:lvl2pPr>
              <a:defRPr sz="2800">
                <a:solidFill>
                  <a:schemeClr val="tx1"/>
                </a:solidFill>
                <a:latin typeface="Arial" charset="0"/>
                <a:ea typeface="Arial" charset="0"/>
                <a:cs typeface="Arial" charset="0"/>
              </a:defRPr>
            </a:lvl2pPr>
            <a:lvl3pPr>
              <a:defRPr sz="2400">
                <a:solidFill>
                  <a:schemeClr val="tx1"/>
                </a:solidFill>
                <a:latin typeface="Arial" charset="0"/>
                <a:ea typeface="Arial" charset="0"/>
                <a:cs typeface="Arial" charset="0"/>
              </a:defRPr>
            </a:lvl3pPr>
            <a:lvl4pPr>
              <a:defRPr sz="2000">
                <a:solidFill>
                  <a:schemeClr val="tx1"/>
                </a:solidFill>
                <a:latin typeface="Arial" charset="0"/>
                <a:ea typeface="Arial" charset="0"/>
                <a:cs typeface="Arial" charset="0"/>
              </a:defRPr>
            </a:lvl4pPr>
            <a:lvl5pPr>
              <a:defRPr sz="2000">
                <a:solidFill>
                  <a:schemeClr val="tx1"/>
                </a:solidFill>
                <a:latin typeface="Arial" charset="0"/>
                <a:ea typeface="Arial" charset="0"/>
                <a:cs typeface="Arial" charset="0"/>
              </a:defRPr>
            </a:lvl5pPr>
            <a:lvl6pPr eaLnBrk="0" hangingPunct="0">
              <a:defRPr sz="2000">
                <a:solidFill>
                  <a:schemeClr val="tx1"/>
                </a:solidFill>
                <a:latin typeface="Arial" charset="0"/>
                <a:ea typeface="Arial" charset="0"/>
                <a:cs typeface="Arial" charset="0"/>
              </a:defRPr>
            </a:lvl6pPr>
            <a:lvl7pPr eaLnBrk="0" hangingPunct="0">
              <a:defRPr sz="2000">
                <a:solidFill>
                  <a:schemeClr val="tx1"/>
                </a:solidFill>
                <a:latin typeface="Arial" charset="0"/>
                <a:ea typeface="Arial" charset="0"/>
                <a:cs typeface="Arial" charset="0"/>
              </a:defRPr>
            </a:lvl7pPr>
            <a:lvl8pPr eaLnBrk="0" hangingPunct="0">
              <a:defRPr sz="2000">
                <a:solidFill>
                  <a:schemeClr val="tx1"/>
                </a:solidFill>
                <a:latin typeface="Arial" charset="0"/>
                <a:ea typeface="Arial" charset="0"/>
                <a:cs typeface="Arial" charset="0"/>
              </a:defRPr>
            </a:lvl8pPr>
            <a:lvl9pPr eaLnBrk="0" hangingPunct="0">
              <a:defRPr sz="2000">
                <a:solidFill>
                  <a:schemeClr val="tx1"/>
                </a:solidFill>
                <a:latin typeface="Arial" charset="0"/>
                <a:ea typeface="Arial" charset="0"/>
                <a:cs typeface="Arial" charset="0"/>
              </a:defRPr>
            </a:lvl9pPr>
          </a:lstStyle>
          <a:p>
            <a:pPr algn="r" eaLnBrk="1" hangingPunct="1"/>
            <a:endParaRPr lang="en-US" sz="2000"/>
          </a:p>
        </p:txBody>
      </p:sp>
      <p:sp>
        <p:nvSpPr>
          <p:cNvPr id="3075" name="Rectangle 3"/>
          <p:cNvSpPr>
            <a:spLocks noGrp="1" noChangeArrowheads="1"/>
          </p:cNvSpPr>
          <p:nvPr>
            <p:ph type="body" idx="4294967295"/>
          </p:nvPr>
        </p:nvSpPr>
        <p:spPr>
          <a:xfrm>
            <a:off x="114300" y="1492250"/>
            <a:ext cx="8915400" cy="4331553"/>
          </a:xfrm>
        </p:spPr>
        <p:txBody>
          <a:bodyPr>
            <a:normAutofit/>
          </a:bodyPr>
          <a:lstStyle/>
          <a:p>
            <a:r>
              <a:rPr lang="en-US" sz="2400" dirty="0"/>
              <a:t>Each year over 1 million youth will have some involvement with law enforcement or the justice system.  </a:t>
            </a:r>
            <a:endParaRPr lang="en-US" sz="2400" dirty="0" smtClean="0"/>
          </a:p>
          <a:p>
            <a:r>
              <a:rPr lang="en-US" sz="2400" dirty="0" smtClean="0"/>
              <a:t>Nearly </a:t>
            </a:r>
            <a:r>
              <a:rPr lang="en-US" sz="2400" dirty="0"/>
              <a:t>400,000 </a:t>
            </a:r>
            <a:r>
              <a:rPr lang="en-US" sz="2400" dirty="0" smtClean="0"/>
              <a:t>youth will be </a:t>
            </a:r>
            <a:r>
              <a:rPr lang="en-US" sz="2400" dirty="0"/>
              <a:t>on their own and homeless for some period of time.  </a:t>
            </a:r>
            <a:endParaRPr lang="en-US" sz="2400" dirty="0">
              <a:cs typeface="Arial" charset="0"/>
            </a:endParaRPr>
          </a:p>
          <a:p>
            <a:r>
              <a:rPr lang="en-US" sz="2400" dirty="0" smtClean="0"/>
              <a:t>Homeless </a:t>
            </a:r>
            <a:r>
              <a:rPr lang="en-US" sz="2400" dirty="0"/>
              <a:t>and justice-involved youth are both also disproportionately Black or Hispanic youth, and lesbian, gay, bisexual or </a:t>
            </a:r>
            <a:r>
              <a:rPr lang="en-US" sz="2400" dirty="0" smtClean="0"/>
              <a:t>transgender.</a:t>
            </a:r>
          </a:p>
          <a:p>
            <a:r>
              <a:rPr lang="en-US" sz="2400" dirty="0" smtClean="0">
                <a:cs typeface="Arial" charset="0"/>
              </a:rPr>
              <a:t>Similar circumstances and situations can lead to both homelessness and justice-involvement (e.g., family challenges, unmet mental health needs).</a:t>
            </a:r>
            <a:endParaRPr lang="en-US" sz="2400" dirty="0">
              <a:cs typeface="Arial" charset="0"/>
            </a:endParaRPr>
          </a:p>
        </p:txBody>
      </p:sp>
      <p:sp>
        <p:nvSpPr>
          <p:cNvPr id="3076" name="Rectangle 2"/>
          <p:cNvSpPr>
            <a:spLocks noGrp="1" noChangeArrowheads="1"/>
          </p:cNvSpPr>
          <p:nvPr>
            <p:ph type="title" idx="4294967295"/>
          </p:nvPr>
        </p:nvSpPr>
        <p:spPr>
          <a:xfrm>
            <a:off x="0" y="304800"/>
            <a:ext cx="9144000" cy="1066800"/>
          </a:xfrm>
          <a:solidFill>
            <a:srgbClr val="336699"/>
          </a:solidFill>
          <a:ln>
            <a:solidFill>
              <a:schemeClr val="tx1"/>
            </a:solidFill>
            <a:miter lim="800000"/>
            <a:headEnd/>
            <a:tailEnd/>
          </a:ln>
        </p:spPr>
        <p:txBody>
          <a:bodyPr wrap="none"/>
          <a:lstStyle/>
          <a:p>
            <a:r>
              <a:rPr lang="en-US" sz="3200" b="1" dirty="0">
                <a:solidFill>
                  <a:schemeClr val="bg1"/>
                </a:solidFill>
                <a:latin typeface="Corbel" charset="0"/>
              </a:rPr>
              <a:t>Homelessness and Juvenile Justice</a:t>
            </a:r>
            <a:endParaRPr lang="en-US" sz="3200" b="1" i="1" dirty="0">
              <a:solidFill>
                <a:schemeClr val="bg1"/>
              </a:solidFill>
              <a:latin typeface="Corbel" charset="0"/>
            </a:endParaRPr>
          </a:p>
        </p:txBody>
      </p:sp>
      <p:sp>
        <p:nvSpPr>
          <p:cNvPr id="3078" name="Rectangle 6"/>
          <p:cNvSpPr>
            <a:spLocks noChangeArrowheads="1"/>
          </p:cNvSpPr>
          <p:nvPr/>
        </p:nvSpPr>
        <p:spPr bwMode="auto">
          <a:xfrm>
            <a:off x="0" y="5791200"/>
            <a:ext cx="9144000" cy="76200"/>
          </a:xfrm>
          <a:prstGeom prst="rect">
            <a:avLst/>
          </a:prstGeom>
          <a:solidFill>
            <a:srgbClr val="336699"/>
          </a:solidFill>
          <a:ln w="9525">
            <a:solidFill>
              <a:schemeClr val="tx1"/>
            </a:solidFill>
            <a:miter lim="800000"/>
            <a:headEnd/>
            <a:tailEnd/>
          </a:ln>
        </p:spPr>
        <p:txBody>
          <a:bodyPr wrap="none" anchor="ctr"/>
          <a:lstStyle/>
          <a:p>
            <a:pPr algn="ctr" eaLnBrk="1" hangingPunct="1"/>
            <a:endParaRPr lang="en-US">
              <a:solidFill>
                <a:srgbClr val="FF9900"/>
              </a:solidFill>
              <a:latin typeface="Calibri" charset="0"/>
            </a:endParaRPr>
          </a:p>
        </p:txBody>
      </p:sp>
      <p:sp>
        <p:nvSpPr>
          <p:cNvPr id="3079" name="Rectangle 7"/>
          <p:cNvSpPr>
            <a:spLocks noChangeArrowheads="1"/>
          </p:cNvSpPr>
          <p:nvPr/>
        </p:nvSpPr>
        <p:spPr bwMode="auto">
          <a:xfrm>
            <a:off x="0" y="6705600"/>
            <a:ext cx="9144000" cy="76200"/>
          </a:xfrm>
          <a:prstGeom prst="rect">
            <a:avLst/>
          </a:prstGeom>
          <a:solidFill>
            <a:srgbClr val="336699"/>
          </a:solidFill>
          <a:ln w="9525">
            <a:solidFill>
              <a:schemeClr val="tx1"/>
            </a:solidFill>
            <a:miter lim="800000"/>
            <a:headEnd/>
            <a:tailEnd/>
          </a:ln>
        </p:spPr>
        <p:txBody>
          <a:bodyPr wrap="none" anchor="ctr"/>
          <a:lstStyle/>
          <a:p>
            <a:pPr algn="ctr" eaLnBrk="1" hangingPunct="1"/>
            <a:endParaRPr lang="en-US">
              <a:solidFill>
                <a:srgbClr val="FF9900"/>
              </a:solidFill>
              <a:latin typeface="Calibri" charset="0"/>
            </a:endParaRPr>
          </a:p>
        </p:txBody>
      </p:sp>
      <p:sp>
        <p:nvSpPr>
          <p:cNvPr id="2" name="Slide Number Placeholder 1"/>
          <p:cNvSpPr>
            <a:spLocks noGrp="1"/>
          </p:cNvSpPr>
          <p:nvPr>
            <p:ph type="sldNum" sz="quarter" idx="12"/>
          </p:nvPr>
        </p:nvSpPr>
        <p:spPr/>
        <p:txBody>
          <a:bodyPr/>
          <a:lstStyle/>
          <a:p>
            <a:fld id="{DF07764B-073A-C046-B804-95F390660B9B}" type="slidenum">
              <a:rPr lang="en-US" smtClean="0"/>
              <a:pPr/>
              <a:t>3</a:t>
            </a:fld>
            <a:endParaRPr lang="en-US"/>
          </a:p>
        </p:txBody>
      </p:sp>
      <p:sp>
        <p:nvSpPr>
          <p:cNvPr id="3" name="Rectangle 2"/>
          <p:cNvSpPr/>
          <p:nvPr/>
        </p:nvSpPr>
        <p:spPr>
          <a:xfrm>
            <a:off x="247650" y="5884128"/>
            <a:ext cx="8648700" cy="584775"/>
          </a:xfrm>
          <a:prstGeom prst="rect">
            <a:avLst/>
          </a:prstGeom>
        </p:spPr>
        <p:txBody>
          <a:bodyPr wrap="square">
            <a:spAutoFit/>
          </a:bodyPr>
          <a:lstStyle/>
          <a:p>
            <a:r>
              <a:rPr lang="en-US" sz="1600" dirty="0" smtClean="0"/>
              <a:t>Sources: </a:t>
            </a:r>
            <a:r>
              <a:rPr lang="en-US" sz="1600" u="sng" dirty="0" smtClean="0">
                <a:hlinkClick r:id="rId3"/>
              </a:rPr>
              <a:t>Office </a:t>
            </a:r>
            <a:r>
              <a:rPr lang="en-US" sz="1600" u="sng" dirty="0">
                <a:hlinkClick r:id="rId3"/>
              </a:rPr>
              <a:t>of Juvenile Justice and Delinquency </a:t>
            </a:r>
            <a:r>
              <a:rPr lang="en-US" sz="1600" u="sng" dirty="0" smtClean="0">
                <a:hlinkClick r:id="rId3"/>
              </a:rPr>
              <a:t>Prevention</a:t>
            </a:r>
            <a:r>
              <a:rPr lang="en-US" sz="1600" u="sng" dirty="0" smtClean="0"/>
              <a:t>;</a:t>
            </a:r>
            <a:r>
              <a:rPr lang="en-US" sz="1600" dirty="0" smtClean="0"/>
              <a:t> </a:t>
            </a:r>
            <a:r>
              <a:rPr lang="en-US" sz="1600" u="sng" dirty="0">
                <a:hlinkClick r:id="rId4"/>
              </a:rPr>
              <a:t>National Alliance to End </a:t>
            </a:r>
            <a:r>
              <a:rPr lang="en-US" sz="1600" u="sng" dirty="0" smtClean="0">
                <a:hlinkClick r:id="rId4"/>
              </a:rPr>
              <a:t>Homelessness</a:t>
            </a:r>
            <a:r>
              <a:rPr lang="en-US" sz="1600" u="sng" dirty="0" smtClean="0"/>
              <a:t>;</a:t>
            </a:r>
            <a:r>
              <a:rPr lang="en-US" sz="1600" dirty="0" smtClean="0"/>
              <a:t> National Network for Youth, The Equity Project; True Colors Fund</a:t>
            </a:r>
            <a:endParaRPr lang="en-US" sz="1600" dirty="0"/>
          </a:p>
        </p:txBody>
      </p:sp>
    </p:spTree>
    <p:extLst>
      <p:ext uri="{BB962C8B-B14F-4D97-AF65-F5344CB8AC3E}">
        <p14:creationId xmlns:p14="http://schemas.microsoft.com/office/powerpoint/2010/main" val="3367806521"/>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Slide Number Placeholder 5"/>
          <p:cNvSpPr txBox="1">
            <a:spLocks noGrp="1"/>
          </p:cNvSpPr>
          <p:nvPr/>
        </p:nvSpPr>
        <p:spPr bwMode="auto">
          <a:xfrm>
            <a:off x="8382000" y="6477000"/>
            <a:ext cx="7620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ＭＳ Ｐゴシック" charset="0"/>
                <a:cs typeface="Arial" charset="0"/>
              </a:defRPr>
            </a:lvl1pPr>
            <a:lvl2pPr>
              <a:defRPr sz="2800">
                <a:solidFill>
                  <a:schemeClr val="tx1"/>
                </a:solidFill>
                <a:latin typeface="Arial" charset="0"/>
                <a:ea typeface="Arial" charset="0"/>
                <a:cs typeface="Arial" charset="0"/>
              </a:defRPr>
            </a:lvl2pPr>
            <a:lvl3pPr>
              <a:defRPr sz="2400">
                <a:solidFill>
                  <a:schemeClr val="tx1"/>
                </a:solidFill>
                <a:latin typeface="Arial" charset="0"/>
                <a:ea typeface="Arial" charset="0"/>
                <a:cs typeface="Arial" charset="0"/>
              </a:defRPr>
            </a:lvl3pPr>
            <a:lvl4pPr>
              <a:defRPr sz="2000">
                <a:solidFill>
                  <a:schemeClr val="tx1"/>
                </a:solidFill>
                <a:latin typeface="Arial" charset="0"/>
                <a:ea typeface="Arial" charset="0"/>
                <a:cs typeface="Arial" charset="0"/>
              </a:defRPr>
            </a:lvl4pPr>
            <a:lvl5pPr>
              <a:defRPr sz="2000">
                <a:solidFill>
                  <a:schemeClr val="tx1"/>
                </a:solidFill>
                <a:latin typeface="Arial" charset="0"/>
                <a:ea typeface="Arial" charset="0"/>
                <a:cs typeface="Arial" charset="0"/>
              </a:defRPr>
            </a:lvl5pPr>
            <a:lvl6pPr eaLnBrk="0" hangingPunct="0">
              <a:defRPr sz="2000">
                <a:solidFill>
                  <a:schemeClr val="tx1"/>
                </a:solidFill>
                <a:latin typeface="Arial" charset="0"/>
                <a:ea typeface="Arial" charset="0"/>
                <a:cs typeface="Arial" charset="0"/>
              </a:defRPr>
            </a:lvl6pPr>
            <a:lvl7pPr eaLnBrk="0" hangingPunct="0">
              <a:defRPr sz="2000">
                <a:solidFill>
                  <a:schemeClr val="tx1"/>
                </a:solidFill>
                <a:latin typeface="Arial" charset="0"/>
                <a:ea typeface="Arial" charset="0"/>
                <a:cs typeface="Arial" charset="0"/>
              </a:defRPr>
            </a:lvl7pPr>
            <a:lvl8pPr eaLnBrk="0" hangingPunct="0">
              <a:defRPr sz="2000">
                <a:solidFill>
                  <a:schemeClr val="tx1"/>
                </a:solidFill>
                <a:latin typeface="Arial" charset="0"/>
                <a:ea typeface="Arial" charset="0"/>
                <a:cs typeface="Arial" charset="0"/>
              </a:defRPr>
            </a:lvl8pPr>
            <a:lvl9pPr eaLnBrk="0" hangingPunct="0">
              <a:defRPr sz="2000">
                <a:solidFill>
                  <a:schemeClr val="tx1"/>
                </a:solidFill>
                <a:latin typeface="Arial" charset="0"/>
                <a:ea typeface="Arial" charset="0"/>
                <a:cs typeface="Arial" charset="0"/>
              </a:defRPr>
            </a:lvl9pPr>
          </a:lstStyle>
          <a:p>
            <a:pPr algn="r" eaLnBrk="1" hangingPunct="1"/>
            <a:endParaRPr lang="en-US" sz="2000"/>
          </a:p>
        </p:txBody>
      </p:sp>
      <p:sp>
        <p:nvSpPr>
          <p:cNvPr id="3075" name="Rectangle 3"/>
          <p:cNvSpPr>
            <a:spLocks noGrp="1" noChangeArrowheads="1"/>
          </p:cNvSpPr>
          <p:nvPr>
            <p:ph type="body" idx="4294967295"/>
          </p:nvPr>
        </p:nvSpPr>
        <p:spPr>
          <a:xfrm>
            <a:off x="114300" y="1492250"/>
            <a:ext cx="8915400" cy="4331553"/>
          </a:xfrm>
        </p:spPr>
        <p:txBody>
          <a:bodyPr>
            <a:normAutofit/>
          </a:bodyPr>
          <a:lstStyle/>
          <a:p>
            <a:pPr marL="0" indent="0">
              <a:lnSpc>
                <a:spcPct val="80000"/>
              </a:lnSpc>
              <a:buNone/>
            </a:pPr>
            <a:r>
              <a:rPr lang="en-US" sz="2400" dirty="0" smtClean="0">
                <a:latin typeface="Calibri" charset="0"/>
                <a:cs typeface="Arial" charset="0"/>
              </a:rPr>
              <a:t>Limited national research, but we do have some local data:</a:t>
            </a:r>
          </a:p>
          <a:p>
            <a:pPr lvl="0"/>
            <a:r>
              <a:rPr lang="en-US" sz="2400" dirty="0"/>
              <a:t>A 2008 study found that 60 percent of homeless youth had been fined for “quality-of-life offenses”—when they can’t pay the fines associated with these citations, many will be issued a warrant and ultimately arrested.</a:t>
            </a:r>
            <a:r>
              <a:rPr lang="en-US" sz="2400" baseline="30000" dirty="0"/>
              <a:t> </a:t>
            </a:r>
            <a:endParaRPr lang="en-US" sz="2400" dirty="0"/>
          </a:p>
          <a:p>
            <a:pPr lvl="0"/>
            <a:r>
              <a:rPr lang="en-US" sz="2400" dirty="0"/>
              <a:t>At least two studies of California youth found that 25% of youth exiting juvenile detention, group homes or foster care stayed on the street or in a shelter their first night out of the system.  </a:t>
            </a:r>
          </a:p>
          <a:p>
            <a:pPr lvl="0"/>
            <a:r>
              <a:rPr lang="en-US" sz="2400" dirty="0"/>
              <a:t>A study of Minnesota youth found that “46% had been in a correctional facility, and of those, 44% exited into an unstable housing situation.”</a:t>
            </a:r>
          </a:p>
          <a:p>
            <a:pPr>
              <a:lnSpc>
                <a:spcPct val="80000"/>
              </a:lnSpc>
            </a:pPr>
            <a:endParaRPr lang="en-US" sz="2400" dirty="0">
              <a:latin typeface="Calibri" charset="0"/>
              <a:cs typeface="Arial" charset="0"/>
            </a:endParaRPr>
          </a:p>
          <a:p>
            <a:pPr>
              <a:lnSpc>
                <a:spcPct val="80000"/>
              </a:lnSpc>
            </a:pPr>
            <a:endParaRPr lang="en-US" sz="2400" dirty="0">
              <a:latin typeface="Calibri" charset="0"/>
              <a:cs typeface="Arial" charset="0"/>
            </a:endParaRPr>
          </a:p>
          <a:p>
            <a:pPr>
              <a:lnSpc>
                <a:spcPct val="80000"/>
              </a:lnSpc>
              <a:buFontTx/>
              <a:buNone/>
            </a:pPr>
            <a:endParaRPr lang="en-US" sz="2400" dirty="0">
              <a:latin typeface="Arial" charset="0"/>
              <a:cs typeface="Arial" charset="0"/>
            </a:endParaRPr>
          </a:p>
          <a:p>
            <a:pPr>
              <a:lnSpc>
                <a:spcPct val="80000"/>
              </a:lnSpc>
              <a:buFontTx/>
              <a:buNone/>
            </a:pPr>
            <a:endParaRPr lang="en-US" sz="2400" dirty="0">
              <a:latin typeface="Arial" charset="0"/>
              <a:cs typeface="Arial" charset="0"/>
            </a:endParaRPr>
          </a:p>
        </p:txBody>
      </p:sp>
      <p:sp>
        <p:nvSpPr>
          <p:cNvPr id="3076" name="Rectangle 2"/>
          <p:cNvSpPr>
            <a:spLocks noGrp="1" noChangeArrowheads="1"/>
          </p:cNvSpPr>
          <p:nvPr>
            <p:ph type="title" idx="4294967295"/>
          </p:nvPr>
        </p:nvSpPr>
        <p:spPr>
          <a:xfrm>
            <a:off x="0" y="304800"/>
            <a:ext cx="9144000" cy="1066800"/>
          </a:xfrm>
          <a:solidFill>
            <a:srgbClr val="336699"/>
          </a:solidFill>
          <a:ln>
            <a:solidFill>
              <a:schemeClr val="tx1"/>
            </a:solidFill>
            <a:miter lim="800000"/>
            <a:headEnd/>
            <a:tailEnd/>
          </a:ln>
        </p:spPr>
        <p:txBody>
          <a:bodyPr wrap="none"/>
          <a:lstStyle/>
          <a:p>
            <a:r>
              <a:rPr lang="en-US" sz="3200" b="1" dirty="0">
                <a:solidFill>
                  <a:schemeClr val="bg1"/>
                </a:solidFill>
                <a:latin typeface="Corbel" charset="0"/>
              </a:rPr>
              <a:t>Homelessness and Juvenile Justice</a:t>
            </a:r>
            <a:endParaRPr lang="en-US" sz="3200" b="1" i="1" dirty="0">
              <a:solidFill>
                <a:schemeClr val="bg1"/>
              </a:solidFill>
              <a:latin typeface="Corbel" charset="0"/>
            </a:endParaRPr>
          </a:p>
        </p:txBody>
      </p:sp>
      <p:sp>
        <p:nvSpPr>
          <p:cNvPr id="3078" name="Rectangle 6"/>
          <p:cNvSpPr>
            <a:spLocks noChangeArrowheads="1"/>
          </p:cNvSpPr>
          <p:nvPr/>
        </p:nvSpPr>
        <p:spPr bwMode="auto">
          <a:xfrm>
            <a:off x="0" y="5791200"/>
            <a:ext cx="9144000" cy="76200"/>
          </a:xfrm>
          <a:prstGeom prst="rect">
            <a:avLst/>
          </a:prstGeom>
          <a:solidFill>
            <a:srgbClr val="336699"/>
          </a:solidFill>
          <a:ln w="9525">
            <a:solidFill>
              <a:schemeClr val="tx1"/>
            </a:solidFill>
            <a:miter lim="800000"/>
            <a:headEnd/>
            <a:tailEnd/>
          </a:ln>
        </p:spPr>
        <p:txBody>
          <a:bodyPr wrap="none" anchor="ctr"/>
          <a:lstStyle/>
          <a:p>
            <a:pPr algn="ctr" eaLnBrk="1" hangingPunct="1"/>
            <a:endParaRPr lang="en-US">
              <a:solidFill>
                <a:srgbClr val="FF9900"/>
              </a:solidFill>
              <a:latin typeface="Calibri" charset="0"/>
            </a:endParaRPr>
          </a:p>
        </p:txBody>
      </p:sp>
      <p:sp>
        <p:nvSpPr>
          <p:cNvPr id="3079" name="Rectangle 7"/>
          <p:cNvSpPr>
            <a:spLocks noChangeArrowheads="1"/>
          </p:cNvSpPr>
          <p:nvPr/>
        </p:nvSpPr>
        <p:spPr bwMode="auto">
          <a:xfrm>
            <a:off x="0" y="6705600"/>
            <a:ext cx="9144000" cy="76200"/>
          </a:xfrm>
          <a:prstGeom prst="rect">
            <a:avLst/>
          </a:prstGeom>
          <a:solidFill>
            <a:srgbClr val="336699"/>
          </a:solidFill>
          <a:ln w="9525">
            <a:solidFill>
              <a:schemeClr val="tx1"/>
            </a:solidFill>
            <a:miter lim="800000"/>
            <a:headEnd/>
            <a:tailEnd/>
          </a:ln>
        </p:spPr>
        <p:txBody>
          <a:bodyPr wrap="none" anchor="ctr"/>
          <a:lstStyle/>
          <a:p>
            <a:pPr algn="ctr" eaLnBrk="1" hangingPunct="1"/>
            <a:endParaRPr lang="en-US">
              <a:solidFill>
                <a:srgbClr val="FF9900"/>
              </a:solidFill>
              <a:latin typeface="Calibri" charset="0"/>
            </a:endParaRPr>
          </a:p>
        </p:txBody>
      </p:sp>
      <p:sp>
        <p:nvSpPr>
          <p:cNvPr id="2" name="Slide Number Placeholder 1"/>
          <p:cNvSpPr>
            <a:spLocks noGrp="1"/>
          </p:cNvSpPr>
          <p:nvPr>
            <p:ph type="sldNum" sz="quarter" idx="12"/>
          </p:nvPr>
        </p:nvSpPr>
        <p:spPr/>
        <p:txBody>
          <a:bodyPr/>
          <a:lstStyle/>
          <a:p>
            <a:fld id="{DF07764B-073A-C046-B804-95F390660B9B}" type="slidenum">
              <a:rPr lang="en-US" smtClean="0"/>
              <a:pPr/>
              <a:t>4</a:t>
            </a:fld>
            <a:endParaRPr lang="en-US"/>
          </a:p>
        </p:txBody>
      </p:sp>
      <p:sp>
        <p:nvSpPr>
          <p:cNvPr id="3" name="Rectangle 2"/>
          <p:cNvSpPr/>
          <p:nvPr/>
        </p:nvSpPr>
        <p:spPr>
          <a:xfrm>
            <a:off x="247650" y="5884128"/>
            <a:ext cx="8648700" cy="830997"/>
          </a:xfrm>
          <a:prstGeom prst="rect">
            <a:avLst/>
          </a:prstGeom>
        </p:spPr>
        <p:txBody>
          <a:bodyPr wrap="square">
            <a:spAutoFit/>
          </a:bodyPr>
          <a:lstStyle/>
          <a:p>
            <a:r>
              <a:rPr lang="en-US" sz="1600" dirty="0"/>
              <a:t>Bernstein, N., &amp; Foster, L. (2008). Voices from the street: A survey of homeless youth by their peers; </a:t>
            </a:r>
            <a:r>
              <a:rPr lang="en-US" sz="1600" dirty="0" err="1"/>
              <a:t>Nellis</a:t>
            </a:r>
            <a:r>
              <a:rPr lang="en-US" sz="1600" dirty="0"/>
              <a:t>, Ashley, and Hooks Wayman, Richard. Back on Track: Supporting Youth Reentry from Out-of-Home Placement to the Community, 2009, Juvenile Justice and Delinquency Prevention </a:t>
            </a:r>
            <a:r>
              <a:rPr lang="en-US" sz="1600" dirty="0" smtClean="0"/>
              <a:t>Coalition.</a:t>
            </a:r>
            <a:endParaRPr lang="en-US" sz="1600" dirty="0"/>
          </a:p>
        </p:txBody>
      </p:sp>
    </p:spTree>
    <p:extLst>
      <p:ext uri="{BB962C8B-B14F-4D97-AF65-F5344CB8AC3E}">
        <p14:creationId xmlns:p14="http://schemas.microsoft.com/office/powerpoint/2010/main" val="1737829920"/>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382000" y="6477000"/>
            <a:ext cx="7620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endParaRPr lang="en-US" sz="2000"/>
          </a:p>
        </p:txBody>
      </p:sp>
      <p:sp>
        <p:nvSpPr>
          <p:cNvPr id="6148" name="Rectangle 3"/>
          <p:cNvSpPr>
            <a:spLocks noGrp="1" noChangeArrowheads="1"/>
          </p:cNvSpPr>
          <p:nvPr>
            <p:ph type="body" idx="4294967295"/>
          </p:nvPr>
        </p:nvSpPr>
        <p:spPr>
          <a:xfrm>
            <a:off x="457200" y="1371600"/>
            <a:ext cx="8305800" cy="5181600"/>
          </a:xfrm>
        </p:spPr>
        <p:txBody>
          <a:bodyPr>
            <a:normAutofit/>
          </a:bodyPr>
          <a:lstStyle/>
          <a:p>
            <a:pPr marL="0" indent="0">
              <a:buFont typeface="Arial" charset="0"/>
              <a:buNone/>
              <a:defRPr/>
            </a:pPr>
            <a:endParaRPr lang="en-US" sz="2400" b="1" dirty="0" smtClean="0">
              <a:solidFill>
                <a:srgbClr val="990000"/>
              </a:solidFill>
              <a:latin typeface="Verdana" pitchFamily="34" charset="0"/>
            </a:endParaRPr>
          </a:p>
          <a:p>
            <a:pPr marL="0" lvl="0" indent="0">
              <a:buNone/>
            </a:pPr>
            <a:r>
              <a:rPr lang="en-US" dirty="0" smtClean="0"/>
              <a:t>Interviewed 654 </a:t>
            </a:r>
            <a:r>
              <a:rPr lang="en-US" dirty="0"/>
              <a:t>runaway and homeless youth in 11 U.S. cities and found </a:t>
            </a:r>
            <a:r>
              <a:rPr lang="en-US" dirty="0" smtClean="0"/>
              <a:t>that, at some point in their lives: </a:t>
            </a:r>
          </a:p>
          <a:p>
            <a:r>
              <a:rPr lang="en-US" dirty="0" smtClean="0"/>
              <a:t>Nearly </a:t>
            </a:r>
            <a:r>
              <a:rPr lang="en-US" dirty="0"/>
              <a:t>44% had stayed in a jail, prison or juvenile detention </a:t>
            </a:r>
            <a:r>
              <a:rPr lang="en-US" dirty="0" smtClean="0"/>
              <a:t>center. </a:t>
            </a:r>
          </a:p>
          <a:p>
            <a:r>
              <a:rPr lang="en-US" dirty="0" smtClean="0"/>
              <a:t>Almost </a:t>
            </a:r>
            <a:r>
              <a:rPr lang="en-US" dirty="0"/>
              <a:t>78% </a:t>
            </a:r>
            <a:r>
              <a:rPr lang="en-US" dirty="0" smtClean="0"/>
              <a:t>had </a:t>
            </a:r>
            <a:r>
              <a:rPr lang="en-US" dirty="0"/>
              <a:t>at least one interaction with the police, and nearly 62% had been </a:t>
            </a:r>
            <a:r>
              <a:rPr lang="en-US" dirty="0" smtClean="0"/>
              <a:t>arrested.</a:t>
            </a:r>
            <a:endParaRPr lang="en-US" sz="2400" dirty="0" smtClean="0">
              <a:solidFill>
                <a:srgbClr val="990000"/>
              </a:solidFill>
              <a:latin typeface="Verdana" pitchFamily="34" charset="0"/>
            </a:endParaRPr>
          </a:p>
          <a:p>
            <a:pPr marL="0" indent="0" eaLnBrk="1" hangingPunct="1">
              <a:buFontTx/>
              <a:buNone/>
              <a:defRPr/>
            </a:pPr>
            <a:endParaRPr lang="en-US" dirty="0" smtClean="0">
              <a:latin typeface="Albertus MT" pitchFamily="18" charset="0"/>
            </a:endParaRPr>
          </a:p>
          <a:p>
            <a:pPr marL="0" indent="0" eaLnBrk="1" hangingPunct="1">
              <a:defRPr/>
            </a:pPr>
            <a:endParaRPr lang="en-US" b="1" dirty="0" smtClean="0">
              <a:latin typeface="Albertus MT" pitchFamily="18" charset="0"/>
            </a:endParaRPr>
          </a:p>
        </p:txBody>
      </p:sp>
      <p:sp>
        <p:nvSpPr>
          <p:cNvPr id="5124" name="Rectangle 2"/>
          <p:cNvSpPr>
            <a:spLocks noGrp="1" noChangeArrowheads="1"/>
          </p:cNvSpPr>
          <p:nvPr>
            <p:ph type="title" idx="4294967295"/>
          </p:nvPr>
        </p:nvSpPr>
        <p:spPr>
          <a:xfrm>
            <a:off x="0" y="304800"/>
            <a:ext cx="9144000" cy="1066800"/>
          </a:xfrm>
          <a:solidFill>
            <a:srgbClr val="336699"/>
          </a:solidFill>
          <a:ln>
            <a:solidFill>
              <a:schemeClr val="tx1"/>
            </a:solidFill>
            <a:miter lim="800000"/>
            <a:headEnd/>
            <a:tailEnd/>
          </a:ln>
        </p:spPr>
        <p:txBody>
          <a:bodyPr wrap="none"/>
          <a:lstStyle/>
          <a:p>
            <a:r>
              <a:rPr lang="en-US" sz="3200" b="1" dirty="0" smtClean="0">
                <a:solidFill>
                  <a:schemeClr val="bg1"/>
                </a:solidFill>
              </a:rPr>
              <a:t>ACYF Street </a:t>
            </a:r>
            <a:r>
              <a:rPr lang="en-US" sz="3200" b="1" dirty="0">
                <a:solidFill>
                  <a:schemeClr val="bg1"/>
                </a:solidFill>
              </a:rPr>
              <a:t>Outreach Program </a:t>
            </a:r>
            <a:r>
              <a:rPr lang="en-US" sz="3200" b="1" dirty="0" smtClean="0">
                <a:solidFill>
                  <a:schemeClr val="bg1"/>
                </a:solidFill>
              </a:rPr>
              <a:t/>
            </a:r>
            <a:br>
              <a:rPr lang="en-US" sz="3200" b="1" dirty="0" smtClean="0">
                <a:solidFill>
                  <a:schemeClr val="bg1"/>
                </a:solidFill>
              </a:rPr>
            </a:br>
            <a:r>
              <a:rPr lang="en-US" sz="3200" b="1" dirty="0" smtClean="0">
                <a:solidFill>
                  <a:schemeClr val="bg1"/>
                </a:solidFill>
              </a:rPr>
              <a:t>Data </a:t>
            </a:r>
            <a:r>
              <a:rPr lang="en-US" sz="3200" b="1" dirty="0">
                <a:solidFill>
                  <a:schemeClr val="bg1"/>
                </a:solidFill>
              </a:rPr>
              <a:t>Collection Project</a:t>
            </a:r>
            <a:endParaRPr lang="en-US" sz="3200" b="1" dirty="0" smtClean="0">
              <a:solidFill>
                <a:schemeClr val="bg1"/>
              </a:solidFill>
              <a:latin typeface="Corbel" panose="020B0503020204020204" pitchFamily="34" charset="0"/>
            </a:endParaRPr>
          </a:p>
        </p:txBody>
      </p:sp>
      <p:sp>
        <p:nvSpPr>
          <p:cNvPr id="5126" name="Rectangle 6"/>
          <p:cNvSpPr>
            <a:spLocks noChangeArrowheads="1"/>
          </p:cNvSpPr>
          <p:nvPr/>
        </p:nvSpPr>
        <p:spPr bwMode="auto">
          <a:xfrm>
            <a:off x="0" y="5715000"/>
            <a:ext cx="9144000" cy="76200"/>
          </a:xfrm>
          <a:prstGeom prst="rect">
            <a:avLst/>
          </a:prstGeom>
          <a:solidFill>
            <a:srgbClr val="336699"/>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solidFill>
                <a:srgbClr val="FF9900"/>
              </a:solidFill>
              <a:latin typeface="Calibri" panose="020F0502020204030204" pitchFamily="34" charset="0"/>
            </a:endParaRPr>
          </a:p>
        </p:txBody>
      </p:sp>
      <p:sp>
        <p:nvSpPr>
          <p:cNvPr id="5127" name="Rectangle 7"/>
          <p:cNvSpPr>
            <a:spLocks noChangeArrowheads="1"/>
          </p:cNvSpPr>
          <p:nvPr/>
        </p:nvSpPr>
        <p:spPr bwMode="auto">
          <a:xfrm>
            <a:off x="0" y="6705600"/>
            <a:ext cx="9144000" cy="76200"/>
          </a:xfrm>
          <a:prstGeom prst="rect">
            <a:avLst/>
          </a:prstGeom>
          <a:solidFill>
            <a:srgbClr val="336699"/>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solidFill>
                <a:srgbClr val="FF9900"/>
              </a:solidFill>
              <a:latin typeface="Calibri" panose="020F0502020204030204" pitchFamily="34" charset="0"/>
            </a:endParaRPr>
          </a:p>
        </p:txBody>
      </p:sp>
      <p:sp>
        <p:nvSpPr>
          <p:cNvPr id="2" name="Rectangle 1"/>
          <p:cNvSpPr/>
          <p:nvPr/>
        </p:nvSpPr>
        <p:spPr>
          <a:xfrm>
            <a:off x="0" y="1600200"/>
            <a:ext cx="8991600" cy="584775"/>
          </a:xfrm>
          <a:prstGeom prst="rect">
            <a:avLst/>
          </a:prstGeom>
        </p:spPr>
        <p:txBody>
          <a:bodyPr wrap="square">
            <a:spAutoFit/>
          </a:bodyPr>
          <a:lstStyle/>
          <a:p>
            <a:endParaRPr lang="en-US" sz="3200" dirty="0"/>
          </a:p>
        </p:txBody>
      </p:sp>
      <p:sp>
        <p:nvSpPr>
          <p:cNvPr id="3" name="Rectangle 2"/>
          <p:cNvSpPr/>
          <p:nvPr/>
        </p:nvSpPr>
        <p:spPr>
          <a:xfrm>
            <a:off x="228600" y="5799786"/>
            <a:ext cx="8534399" cy="646331"/>
          </a:xfrm>
          <a:prstGeom prst="rect">
            <a:avLst/>
          </a:prstGeom>
        </p:spPr>
        <p:txBody>
          <a:bodyPr wrap="square">
            <a:spAutoFit/>
          </a:bodyPr>
          <a:lstStyle/>
          <a:p>
            <a:r>
              <a:rPr lang="en-US" dirty="0"/>
              <a:t>Administration on Children, Youth and Families, Family and Youth Services Bureau: Street Outreach Program Data Collection Project Final </a:t>
            </a:r>
            <a:r>
              <a:rPr lang="en-US" dirty="0" smtClean="0"/>
              <a:t>Report (</a:t>
            </a:r>
            <a:r>
              <a:rPr lang="en-US" dirty="0"/>
              <a:t>April </a:t>
            </a:r>
            <a:r>
              <a:rPr lang="en-US" dirty="0" smtClean="0"/>
              <a:t>2016). </a:t>
            </a:r>
            <a:endParaRPr lang="en-US" dirty="0"/>
          </a:p>
        </p:txBody>
      </p:sp>
    </p:spTree>
    <p:extLst>
      <p:ext uri="{BB962C8B-B14F-4D97-AF65-F5344CB8AC3E}">
        <p14:creationId xmlns:p14="http://schemas.microsoft.com/office/powerpoint/2010/main" val="2610677881"/>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Slide Number Placeholder 5"/>
          <p:cNvSpPr txBox="1">
            <a:spLocks noGrp="1"/>
          </p:cNvSpPr>
          <p:nvPr/>
        </p:nvSpPr>
        <p:spPr bwMode="auto">
          <a:xfrm>
            <a:off x="8382000" y="6477000"/>
            <a:ext cx="7620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ＭＳ Ｐゴシック" charset="0"/>
                <a:cs typeface="Arial" charset="0"/>
              </a:defRPr>
            </a:lvl1pPr>
            <a:lvl2pPr>
              <a:defRPr sz="2800">
                <a:solidFill>
                  <a:schemeClr val="tx1"/>
                </a:solidFill>
                <a:latin typeface="Arial" charset="0"/>
                <a:ea typeface="Arial" charset="0"/>
                <a:cs typeface="Arial" charset="0"/>
              </a:defRPr>
            </a:lvl2pPr>
            <a:lvl3pPr>
              <a:defRPr sz="2400">
                <a:solidFill>
                  <a:schemeClr val="tx1"/>
                </a:solidFill>
                <a:latin typeface="Arial" charset="0"/>
                <a:ea typeface="Arial" charset="0"/>
                <a:cs typeface="Arial" charset="0"/>
              </a:defRPr>
            </a:lvl3pPr>
            <a:lvl4pPr>
              <a:defRPr sz="2000">
                <a:solidFill>
                  <a:schemeClr val="tx1"/>
                </a:solidFill>
                <a:latin typeface="Arial" charset="0"/>
                <a:ea typeface="Arial" charset="0"/>
                <a:cs typeface="Arial" charset="0"/>
              </a:defRPr>
            </a:lvl4pPr>
            <a:lvl5pPr>
              <a:defRPr sz="2000">
                <a:solidFill>
                  <a:schemeClr val="tx1"/>
                </a:solidFill>
                <a:latin typeface="Arial" charset="0"/>
                <a:ea typeface="Arial" charset="0"/>
                <a:cs typeface="Arial" charset="0"/>
              </a:defRPr>
            </a:lvl5pPr>
            <a:lvl6pPr eaLnBrk="0" hangingPunct="0">
              <a:defRPr sz="2000">
                <a:solidFill>
                  <a:schemeClr val="tx1"/>
                </a:solidFill>
                <a:latin typeface="Arial" charset="0"/>
                <a:ea typeface="Arial" charset="0"/>
                <a:cs typeface="Arial" charset="0"/>
              </a:defRPr>
            </a:lvl6pPr>
            <a:lvl7pPr eaLnBrk="0" hangingPunct="0">
              <a:defRPr sz="2000">
                <a:solidFill>
                  <a:schemeClr val="tx1"/>
                </a:solidFill>
                <a:latin typeface="Arial" charset="0"/>
                <a:ea typeface="Arial" charset="0"/>
                <a:cs typeface="Arial" charset="0"/>
              </a:defRPr>
            </a:lvl7pPr>
            <a:lvl8pPr eaLnBrk="0" hangingPunct="0">
              <a:defRPr sz="2000">
                <a:solidFill>
                  <a:schemeClr val="tx1"/>
                </a:solidFill>
                <a:latin typeface="Arial" charset="0"/>
                <a:ea typeface="Arial" charset="0"/>
                <a:cs typeface="Arial" charset="0"/>
              </a:defRPr>
            </a:lvl8pPr>
            <a:lvl9pPr eaLnBrk="0" hangingPunct="0">
              <a:defRPr sz="2000">
                <a:solidFill>
                  <a:schemeClr val="tx1"/>
                </a:solidFill>
                <a:latin typeface="Arial" charset="0"/>
                <a:ea typeface="Arial" charset="0"/>
                <a:cs typeface="Arial" charset="0"/>
              </a:defRPr>
            </a:lvl9pPr>
          </a:lstStyle>
          <a:p>
            <a:pPr algn="r" eaLnBrk="1" hangingPunct="1"/>
            <a:endParaRPr lang="en-US" sz="2000"/>
          </a:p>
        </p:txBody>
      </p:sp>
      <p:sp>
        <p:nvSpPr>
          <p:cNvPr id="3075" name="Rectangle 3"/>
          <p:cNvSpPr>
            <a:spLocks noGrp="1" noChangeArrowheads="1"/>
          </p:cNvSpPr>
          <p:nvPr>
            <p:ph type="body" idx="4294967295"/>
          </p:nvPr>
        </p:nvSpPr>
        <p:spPr>
          <a:xfrm>
            <a:off x="114300" y="1562100"/>
            <a:ext cx="8915400" cy="4267200"/>
          </a:xfrm>
        </p:spPr>
        <p:txBody>
          <a:bodyPr>
            <a:noAutofit/>
          </a:bodyPr>
          <a:lstStyle/>
          <a:p>
            <a:pPr marL="0" indent="0">
              <a:lnSpc>
                <a:spcPct val="80000"/>
              </a:lnSpc>
              <a:buNone/>
            </a:pPr>
            <a:r>
              <a:rPr lang="en-US" sz="2800" dirty="0" smtClean="0">
                <a:latin typeface="Calibri" charset="0"/>
                <a:cs typeface="Arial" charset="0"/>
              </a:rPr>
              <a:t>Homeless youth are more likely to experience:</a:t>
            </a:r>
            <a:endParaRPr lang="en-US" sz="2800" dirty="0">
              <a:latin typeface="Calibri" charset="0"/>
              <a:cs typeface="Arial" charset="0"/>
            </a:endParaRPr>
          </a:p>
          <a:p>
            <a:pPr lvl="1">
              <a:lnSpc>
                <a:spcPct val="80000"/>
              </a:lnSpc>
            </a:pPr>
            <a:r>
              <a:rPr lang="en-US" sz="2400" dirty="0">
                <a:latin typeface="Calibri" charset="0"/>
                <a:cs typeface="Arial" charset="0"/>
              </a:rPr>
              <a:t>Mental health and substance abuse issues</a:t>
            </a:r>
          </a:p>
          <a:p>
            <a:pPr lvl="1">
              <a:lnSpc>
                <a:spcPct val="80000"/>
              </a:lnSpc>
            </a:pPr>
            <a:r>
              <a:rPr lang="en-US" sz="2400" dirty="0">
                <a:latin typeface="Calibri" charset="0"/>
                <a:cs typeface="Arial" charset="0"/>
              </a:rPr>
              <a:t>Victimization and justice-involvement</a:t>
            </a:r>
          </a:p>
          <a:p>
            <a:pPr lvl="1">
              <a:lnSpc>
                <a:spcPct val="80000"/>
              </a:lnSpc>
            </a:pPr>
            <a:r>
              <a:rPr lang="en-US" sz="2400" dirty="0">
                <a:latin typeface="Calibri" charset="0"/>
                <a:cs typeface="Arial" charset="0"/>
              </a:rPr>
              <a:t>Sexually transmitted infections and unplanned pregnancies</a:t>
            </a:r>
          </a:p>
          <a:p>
            <a:pPr lvl="1">
              <a:lnSpc>
                <a:spcPct val="80000"/>
              </a:lnSpc>
            </a:pPr>
            <a:r>
              <a:rPr lang="en-US" sz="2400" dirty="0">
                <a:latin typeface="Calibri" charset="0"/>
                <a:cs typeface="Arial" charset="0"/>
              </a:rPr>
              <a:t>Education and employment </a:t>
            </a:r>
            <a:r>
              <a:rPr lang="en-US" sz="2400" dirty="0" smtClean="0">
                <a:latin typeface="Calibri" charset="0"/>
                <a:cs typeface="Arial" charset="0"/>
              </a:rPr>
              <a:t>challenges</a:t>
            </a:r>
          </a:p>
          <a:p>
            <a:pPr marL="457200" lvl="1" indent="0">
              <a:lnSpc>
                <a:spcPct val="80000"/>
              </a:lnSpc>
              <a:buNone/>
            </a:pPr>
            <a:endParaRPr lang="en-US" sz="1050" dirty="0" smtClean="0">
              <a:latin typeface="Calibri" charset="0"/>
              <a:cs typeface="Arial" charset="0"/>
            </a:endParaRPr>
          </a:p>
          <a:p>
            <a:pPr marL="0" indent="0">
              <a:lnSpc>
                <a:spcPct val="80000"/>
              </a:lnSpc>
              <a:buNone/>
            </a:pPr>
            <a:r>
              <a:rPr lang="en-US" sz="2800" dirty="0" smtClean="0">
                <a:latin typeface="Calibri" charset="0"/>
                <a:cs typeface="Arial" charset="0"/>
              </a:rPr>
              <a:t>Justice involvement, particularly secure detention, has been linked with:</a:t>
            </a:r>
          </a:p>
          <a:p>
            <a:pPr lvl="1">
              <a:lnSpc>
                <a:spcPct val="80000"/>
              </a:lnSpc>
            </a:pPr>
            <a:r>
              <a:rPr lang="en-US" sz="2400" dirty="0" smtClean="0">
                <a:latin typeface="Calibri" charset="0"/>
                <a:cs typeface="Arial" charset="0"/>
              </a:rPr>
              <a:t>Later involvement in the criminal justice system </a:t>
            </a:r>
          </a:p>
          <a:p>
            <a:pPr lvl="1">
              <a:lnSpc>
                <a:spcPct val="80000"/>
              </a:lnSpc>
            </a:pPr>
            <a:r>
              <a:rPr lang="en-US" sz="2400" dirty="0" smtClean="0">
                <a:latin typeface="Calibri" charset="0"/>
                <a:cs typeface="Arial" charset="0"/>
              </a:rPr>
              <a:t>Physical or mental health problems</a:t>
            </a:r>
          </a:p>
          <a:p>
            <a:pPr lvl="1">
              <a:lnSpc>
                <a:spcPct val="80000"/>
              </a:lnSpc>
            </a:pPr>
            <a:r>
              <a:rPr lang="en-US" sz="2400" dirty="0" smtClean="0">
                <a:latin typeface="Calibri" charset="0"/>
                <a:cs typeface="Arial" charset="0"/>
              </a:rPr>
              <a:t>Poor educational outcomes</a:t>
            </a:r>
          </a:p>
          <a:p>
            <a:pPr lvl="1">
              <a:lnSpc>
                <a:spcPct val="80000"/>
              </a:lnSpc>
            </a:pPr>
            <a:r>
              <a:rPr lang="en-US" sz="2400" dirty="0">
                <a:latin typeface="Calibri" charset="0"/>
                <a:cs typeface="Arial" charset="0"/>
              </a:rPr>
              <a:t>D</a:t>
            </a:r>
            <a:r>
              <a:rPr lang="en-US" sz="2400" dirty="0" smtClean="0">
                <a:latin typeface="Calibri" charset="0"/>
                <a:cs typeface="Arial" charset="0"/>
              </a:rPr>
              <a:t>ifficulty in the labor market later in life</a:t>
            </a:r>
            <a:endParaRPr lang="en-US" sz="2000" dirty="0">
              <a:latin typeface="Arial" charset="0"/>
              <a:cs typeface="Arial" charset="0"/>
            </a:endParaRPr>
          </a:p>
        </p:txBody>
      </p:sp>
      <p:sp>
        <p:nvSpPr>
          <p:cNvPr id="3076" name="Rectangle 2"/>
          <p:cNvSpPr>
            <a:spLocks noGrp="1" noChangeArrowheads="1"/>
          </p:cNvSpPr>
          <p:nvPr>
            <p:ph type="title" idx="4294967295"/>
          </p:nvPr>
        </p:nvSpPr>
        <p:spPr>
          <a:xfrm>
            <a:off x="0" y="304800"/>
            <a:ext cx="9144000" cy="1066800"/>
          </a:xfrm>
          <a:solidFill>
            <a:srgbClr val="336699"/>
          </a:solidFill>
          <a:ln>
            <a:solidFill>
              <a:schemeClr val="tx1"/>
            </a:solidFill>
            <a:miter lim="800000"/>
            <a:headEnd/>
            <a:tailEnd/>
          </a:ln>
        </p:spPr>
        <p:txBody>
          <a:bodyPr wrap="none"/>
          <a:lstStyle/>
          <a:p>
            <a:r>
              <a:rPr lang="en-US" sz="3000" b="1" dirty="0" smtClean="0">
                <a:solidFill>
                  <a:schemeClr val="bg1"/>
                </a:solidFill>
                <a:latin typeface="Corbel" charset="0"/>
                <a:cs typeface="Arial" charset="0"/>
              </a:rPr>
              <a:t>Dangers of Homelessness and </a:t>
            </a:r>
            <a:br>
              <a:rPr lang="en-US" sz="3000" b="1" dirty="0" smtClean="0">
                <a:solidFill>
                  <a:schemeClr val="bg1"/>
                </a:solidFill>
                <a:latin typeface="Corbel" charset="0"/>
                <a:cs typeface="Arial" charset="0"/>
              </a:rPr>
            </a:br>
            <a:r>
              <a:rPr lang="en-US" sz="3000" b="1" dirty="0" smtClean="0">
                <a:solidFill>
                  <a:schemeClr val="bg1"/>
                </a:solidFill>
                <a:latin typeface="Corbel" charset="0"/>
                <a:cs typeface="Arial" charset="0"/>
              </a:rPr>
              <a:t>the Juvenile Justice System</a:t>
            </a:r>
            <a:endParaRPr lang="en-US" sz="3000" b="1" dirty="0">
              <a:solidFill>
                <a:schemeClr val="bg1"/>
              </a:solidFill>
              <a:latin typeface="Corbel" charset="0"/>
              <a:cs typeface="Arial" charset="0"/>
            </a:endParaRPr>
          </a:p>
        </p:txBody>
      </p:sp>
      <p:sp>
        <p:nvSpPr>
          <p:cNvPr id="3078" name="Rectangle 6"/>
          <p:cNvSpPr>
            <a:spLocks noChangeArrowheads="1"/>
          </p:cNvSpPr>
          <p:nvPr/>
        </p:nvSpPr>
        <p:spPr bwMode="auto">
          <a:xfrm>
            <a:off x="0" y="5791200"/>
            <a:ext cx="9144000" cy="76200"/>
          </a:xfrm>
          <a:prstGeom prst="rect">
            <a:avLst/>
          </a:prstGeom>
          <a:solidFill>
            <a:srgbClr val="336699"/>
          </a:solidFill>
          <a:ln w="9525">
            <a:solidFill>
              <a:schemeClr val="tx1"/>
            </a:solidFill>
            <a:miter lim="800000"/>
            <a:headEnd/>
            <a:tailEnd/>
          </a:ln>
        </p:spPr>
        <p:txBody>
          <a:bodyPr wrap="none" anchor="ctr"/>
          <a:lstStyle/>
          <a:p>
            <a:pPr algn="ctr" eaLnBrk="1" hangingPunct="1"/>
            <a:endParaRPr lang="en-US">
              <a:solidFill>
                <a:srgbClr val="FF9900"/>
              </a:solidFill>
              <a:latin typeface="Calibri" charset="0"/>
            </a:endParaRPr>
          </a:p>
        </p:txBody>
      </p:sp>
      <p:sp>
        <p:nvSpPr>
          <p:cNvPr id="3079" name="Rectangle 7"/>
          <p:cNvSpPr>
            <a:spLocks noChangeArrowheads="1"/>
          </p:cNvSpPr>
          <p:nvPr/>
        </p:nvSpPr>
        <p:spPr bwMode="auto">
          <a:xfrm>
            <a:off x="0" y="6705600"/>
            <a:ext cx="9144000" cy="76200"/>
          </a:xfrm>
          <a:prstGeom prst="rect">
            <a:avLst/>
          </a:prstGeom>
          <a:solidFill>
            <a:srgbClr val="336699"/>
          </a:solidFill>
          <a:ln w="9525">
            <a:solidFill>
              <a:schemeClr val="tx1"/>
            </a:solidFill>
            <a:miter lim="800000"/>
            <a:headEnd/>
            <a:tailEnd/>
          </a:ln>
        </p:spPr>
        <p:txBody>
          <a:bodyPr wrap="none" anchor="ctr"/>
          <a:lstStyle/>
          <a:p>
            <a:pPr algn="ctr" eaLnBrk="1" hangingPunct="1"/>
            <a:endParaRPr lang="en-US">
              <a:solidFill>
                <a:srgbClr val="FF9900"/>
              </a:solidFill>
              <a:latin typeface="Calibri" charset="0"/>
            </a:endParaRPr>
          </a:p>
        </p:txBody>
      </p:sp>
      <p:sp>
        <p:nvSpPr>
          <p:cNvPr id="2" name="Slide Number Placeholder 1"/>
          <p:cNvSpPr>
            <a:spLocks noGrp="1"/>
          </p:cNvSpPr>
          <p:nvPr>
            <p:ph type="sldNum" sz="quarter" idx="12"/>
          </p:nvPr>
        </p:nvSpPr>
        <p:spPr/>
        <p:txBody>
          <a:bodyPr/>
          <a:lstStyle/>
          <a:p>
            <a:fld id="{DF07764B-073A-C046-B804-95F390660B9B}" type="slidenum">
              <a:rPr lang="en-US" smtClean="0"/>
              <a:pPr/>
              <a:t>6</a:t>
            </a:fld>
            <a:endParaRPr lang="en-US"/>
          </a:p>
        </p:txBody>
      </p:sp>
      <p:sp>
        <p:nvSpPr>
          <p:cNvPr id="3" name="TextBox 2"/>
          <p:cNvSpPr txBox="1"/>
          <p:nvPr/>
        </p:nvSpPr>
        <p:spPr>
          <a:xfrm>
            <a:off x="114300" y="5867400"/>
            <a:ext cx="8267700" cy="923330"/>
          </a:xfrm>
          <a:prstGeom prst="rect">
            <a:avLst/>
          </a:prstGeom>
          <a:noFill/>
        </p:spPr>
        <p:txBody>
          <a:bodyPr wrap="square" rtlCol="0">
            <a:spAutoFit/>
          </a:bodyPr>
          <a:lstStyle/>
          <a:p>
            <a:r>
              <a:rPr lang="en-US" dirty="0" smtClean="0"/>
              <a:t>Sources: National Network for Youth, </a:t>
            </a:r>
            <a:r>
              <a:rPr lang="en-US" i="1" dirty="0" smtClean="0"/>
              <a:t>Issue Brief: Consequences of Youth Homelessness; </a:t>
            </a:r>
            <a:r>
              <a:rPr lang="en-US" dirty="0" smtClean="0"/>
              <a:t>Justice Policy Institute (B. Holman &amp; J. </a:t>
            </a:r>
            <a:r>
              <a:rPr lang="en-US" dirty="0" err="1" smtClean="0"/>
              <a:t>Zeidenberg</a:t>
            </a:r>
            <a:r>
              <a:rPr lang="en-US" dirty="0" smtClean="0"/>
              <a:t>): </a:t>
            </a:r>
            <a:r>
              <a:rPr lang="en-US" i="1" dirty="0" smtClean="0"/>
              <a:t>Dangers of Detention: </a:t>
            </a:r>
            <a:r>
              <a:rPr lang="en-US" i="1" dirty="0"/>
              <a:t>The Impact of Incarcerating Youth in </a:t>
            </a:r>
            <a:r>
              <a:rPr lang="en-US" b="1" i="1" dirty="0"/>
              <a:t>Detention</a:t>
            </a:r>
            <a:r>
              <a:rPr lang="en-US" i="1" dirty="0"/>
              <a:t> and Other Secure Facilities</a:t>
            </a:r>
          </a:p>
        </p:txBody>
      </p:sp>
    </p:spTree>
    <p:extLst>
      <p:ext uri="{BB962C8B-B14F-4D97-AF65-F5344CB8AC3E}">
        <p14:creationId xmlns:p14="http://schemas.microsoft.com/office/powerpoint/2010/main" val="1218359532"/>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382000" y="6477000"/>
            <a:ext cx="7620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endParaRPr lang="en-US" sz="2000"/>
          </a:p>
        </p:txBody>
      </p:sp>
      <p:sp>
        <p:nvSpPr>
          <p:cNvPr id="6148" name="Rectangle 3"/>
          <p:cNvSpPr>
            <a:spLocks noGrp="1" noChangeArrowheads="1"/>
          </p:cNvSpPr>
          <p:nvPr>
            <p:ph type="body" idx="4294967295"/>
          </p:nvPr>
        </p:nvSpPr>
        <p:spPr>
          <a:xfrm>
            <a:off x="457200" y="1371600"/>
            <a:ext cx="8305800" cy="5181600"/>
          </a:xfrm>
        </p:spPr>
        <p:txBody>
          <a:bodyPr/>
          <a:lstStyle/>
          <a:p>
            <a:pPr marL="0" indent="0">
              <a:buFont typeface="Arial" charset="0"/>
              <a:buNone/>
              <a:defRPr/>
            </a:pPr>
            <a:endParaRPr lang="en-US" sz="2400" b="1" dirty="0" smtClean="0">
              <a:solidFill>
                <a:srgbClr val="990000"/>
              </a:solidFill>
              <a:latin typeface="Verdana" pitchFamily="34" charset="0"/>
            </a:endParaRPr>
          </a:p>
          <a:p>
            <a:pPr marL="971550" lvl="1" indent="-514350" eaLnBrk="1" hangingPunct="1">
              <a:buFont typeface="Wingdings" pitchFamily="2" charset="2"/>
              <a:buChar char="q"/>
              <a:defRPr/>
            </a:pPr>
            <a:endParaRPr lang="en-US" sz="2400" dirty="0" smtClean="0">
              <a:solidFill>
                <a:srgbClr val="990000"/>
              </a:solidFill>
              <a:latin typeface="Verdana" pitchFamily="34" charset="0"/>
            </a:endParaRPr>
          </a:p>
          <a:p>
            <a:pPr marL="0" indent="0" eaLnBrk="1" hangingPunct="1">
              <a:buFontTx/>
              <a:buNone/>
              <a:defRPr/>
            </a:pPr>
            <a:endParaRPr lang="en-US" dirty="0" smtClean="0">
              <a:latin typeface="Albertus MT" pitchFamily="18" charset="0"/>
            </a:endParaRPr>
          </a:p>
          <a:p>
            <a:pPr marL="0" indent="0" eaLnBrk="1" hangingPunct="1">
              <a:defRPr/>
            </a:pPr>
            <a:endParaRPr lang="en-US" b="1" dirty="0" smtClean="0">
              <a:latin typeface="Albertus MT" pitchFamily="18" charset="0"/>
            </a:endParaRPr>
          </a:p>
        </p:txBody>
      </p:sp>
      <p:sp>
        <p:nvSpPr>
          <p:cNvPr id="5124" name="Rectangle 2"/>
          <p:cNvSpPr>
            <a:spLocks noGrp="1" noChangeArrowheads="1"/>
          </p:cNvSpPr>
          <p:nvPr>
            <p:ph type="title" idx="4294967295"/>
          </p:nvPr>
        </p:nvSpPr>
        <p:spPr>
          <a:xfrm>
            <a:off x="0" y="304800"/>
            <a:ext cx="9144000" cy="1066800"/>
          </a:xfrm>
          <a:solidFill>
            <a:srgbClr val="336699"/>
          </a:solidFill>
          <a:ln>
            <a:solidFill>
              <a:schemeClr val="tx1"/>
            </a:solidFill>
            <a:miter lim="800000"/>
            <a:headEnd/>
            <a:tailEnd/>
          </a:ln>
        </p:spPr>
        <p:txBody>
          <a:bodyPr wrap="none"/>
          <a:lstStyle/>
          <a:p>
            <a:r>
              <a:rPr lang="en-US" sz="3200" b="1" dirty="0">
                <a:solidFill>
                  <a:schemeClr val="bg1"/>
                </a:solidFill>
              </a:rPr>
              <a:t>How does homelessness contribute </a:t>
            </a:r>
            <a:br>
              <a:rPr lang="en-US" sz="3200" b="1" dirty="0">
                <a:solidFill>
                  <a:schemeClr val="bg1"/>
                </a:solidFill>
              </a:rPr>
            </a:br>
            <a:r>
              <a:rPr lang="en-US" sz="3200" b="1" dirty="0">
                <a:solidFill>
                  <a:schemeClr val="bg1"/>
                </a:solidFill>
              </a:rPr>
              <a:t>to justice involvement?</a:t>
            </a:r>
            <a:endParaRPr lang="en-US" sz="3200" b="1" dirty="0" smtClean="0">
              <a:solidFill>
                <a:schemeClr val="bg1"/>
              </a:solidFill>
              <a:latin typeface="Corbel" panose="020B0503020204020204" pitchFamily="34" charset="0"/>
            </a:endParaRPr>
          </a:p>
        </p:txBody>
      </p:sp>
      <p:sp>
        <p:nvSpPr>
          <p:cNvPr id="5126" name="Rectangle 6"/>
          <p:cNvSpPr>
            <a:spLocks noChangeArrowheads="1"/>
          </p:cNvSpPr>
          <p:nvPr/>
        </p:nvSpPr>
        <p:spPr bwMode="auto">
          <a:xfrm>
            <a:off x="0" y="5715000"/>
            <a:ext cx="9144000" cy="76200"/>
          </a:xfrm>
          <a:prstGeom prst="rect">
            <a:avLst/>
          </a:prstGeom>
          <a:solidFill>
            <a:srgbClr val="336699"/>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solidFill>
                <a:srgbClr val="FF9900"/>
              </a:solidFill>
              <a:latin typeface="Calibri" panose="020F0502020204030204" pitchFamily="34" charset="0"/>
            </a:endParaRPr>
          </a:p>
        </p:txBody>
      </p:sp>
      <p:sp>
        <p:nvSpPr>
          <p:cNvPr id="5127" name="Rectangle 7"/>
          <p:cNvSpPr>
            <a:spLocks noChangeArrowheads="1"/>
          </p:cNvSpPr>
          <p:nvPr/>
        </p:nvSpPr>
        <p:spPr bwMode="auto">
          <a:xfrm>
            <a:off x="0" y="6705600"/>
            <a:ext cx="9144000" cy="76200"/>
          </a:xfrm>
          <a:prstGeom prst="rect">
            <a:avLst/>
          </a:prstGeom>
          <a:solidFill>
            <a:srgbClr val="336699"/>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solidFill>
                <a:srgbClr val="FF9900"/>
              </a:solidFill>
              <a:latin typeface="Calibri" panose="020F0502020204030204" pitchFamily="34" charset="0"/>
            </a:endParaRPr>
          </a:p>
        </p:txBody>
      </p:sp>
      <p:sp>
        <p:nvSpPr>
          <p:cNvPr id="2" name="Rectangle 1"/>
          <p:cNvSpPr/>
          <p:nvPr/>
        </p:nvSpPr>
        <p:spPr>
          <a:xfrm>
            <a:off x="0" y="1600200"/>
            <a:ext cx="8991600" cy="4031873"/>
          </a:xfrm>
          <a:prstGeom prst="rect">
            <a:avLst/>
          </a:prstGeom>
        </p:spPr>
        <p:txBody>
          <a:bodyPr wrap="square">
            <a:spAutoFit/>
          </a:bodyPr>
          <a:lstStyle/>
          <a:p>
            <a:r>
              <a:rPr lang="en-US" sz="3200" dirty="0" smtClean="0"/>
              <a:t>“Researchers </a:t>
            </a:r>
            <a:r>
              <a:rPr lang="en-US" sz="3200" dirty="0"/>
              <a:t>emphasize that criminal offenses or illegal acts committed by runaways and youth experiencing homelessness are frequently motivated by basic survival needs, such as food and shelter; the presence of adverse situations, such as hunger and unemployment; self-medication through use of alcohol and drugs; and a lack of opportunities for legitimate </a:t>
            </a:r>
            <a:r>
              <a:rPr lang="en-US" sz="3200" dirty="0" smtClean="0"/>
              <a:t>self-support.”</a:t>
            </a:r>
            <a:endParaRPr lang="en-US" sz="3200" dirty="0"/>
          </a:p>
        </p:txBody>
      </p:sp>
      <p:sp>
        <p:nvSpPr>
          <p:cNvPr id="3" name="Rectangle 2"/>
          <p:cNvSpPr/>
          <p:nvPr/>
        </p:nvSpPr>
        <p:spPr>
          <a:xfrm>
            <a:off x="228600" y="5799786"/>
            <a:ext cx="8534399" cy="923330"/>
          </a:xfrm>
          <a:prstGeom prst="rect">
            <a:avLst/>
          </a:prstGeom>
        </p:spPr>
        <p:txBody>
          <a:bodyPr wrap="square">
            <a:spAutoFit/>
          </a:bodyPr>
          <a:lstStyle/>
          <a:p>
            <a:r>
              <a:rPr lang="en-US" dirty="0"/>
              <a:t>Administration on Children, Youth and Families, Family and Youth Services Bureau: Street Outreach Program Data Collection Project Final </a:t>
            </a:r>
            <a:r>
              <a:rPr lang="en-US" dirty="0" smtClean="0"/>
              <a:t>Report (</a:t>
            </a:r>
            <a:r>
              <a:rPr lang="en-US" dirty="0"/>
              <a:t>April 2016) Citing </a:t>
            </a:r>
            <a:r>
              <a:rPr lang="en-US" dirty="0" smtClean="0"/>
              <a:t>Kaufman </a:t>
            </a:r>
            <a:r>
              <a:rPr lang="en-US" dirty="0"/>
              <a:t>&amp; </a:t>
            </a:r>
            <a:r>
              <a:rPr lang="en-US" dirty="0" err="1"/>
              <a:t>Widom</a:t>
            </a:r>
            <a:r>
              <a:rPr lang="en-US" dirty="0"/>
              <a:t>, 1999; McCarthy &amp; Hagan, 2001; </a:t>
            </a:r>
            <a:r>
              <a:rPr lang="en-US" dirty="0" err="1"/>
              <a:t>Whitbeck</a:t>
            </a:r>
            <a:r>
              <a:rPr lang="en-US" dirty="0"/>
              <a:t> &amp; Hoyt, </a:t>
            </a:r>
            <a:r>
              <a:rPr lang="en-US" dirty="0" smtClean="0"/>
              <a:t>1999. </a:t>
            </a:r>
            <a:endParaRPr lang="en-US" dirty="0"/>
          </a:p>
        </p:txBody>
      </p:sp>
    </p:spTree>
    <p:extLst>
      <p:ext uri="{BB962C8B-B14F-4D97-AF65-F5344CB8AC3E}">
        <p14:creationId xmlns:p14="http://schemas.microsoft.com/office/powerpoint/2010/main" val="2037087488"/>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382000" y="6477000"/>
            <a:ext cx="7620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endParaRPr lang="en-US" sz="2000"/>
          </a:p>
        </p:txBody>
      </p:sp>
      <p:sp>
        <p:nvSpPr>
          <p:cNvPr id="6148" name="Rectangle 3"/>
          <p:cNvSpPr>
            <a:spLocks noGrp="1" noChangeArrowheads="1"/>
          </p:cNvSpPr>
          <p:nvPr>
            <p:ph type="body" idx="4294967295"/>
          </p:nvPr>
        </p:nvSpPr>
        <p:spPr>
          <a:xfrm>
            <a:off x="457200" y="1371600"/>
            <a:ext cx="8305800" cy="5181600"/>
          </a:xfrm>
        </p:spPr>
        <p:txBody>
          <a:bodyPr>
            <a:normAutofit/>
          </a:bodyPr>
          <a:lstStyle/>
          <a:p>
            <a:pPr marL="0" indent="0">
              <a:buFont typeface="Arial" charset="0"/>
              <a:buNone/>
              <a:defRPr/>
            </a:pPr>
            <a:endParaRPr lang="en-US" sz="2400" b="1" dirty="0" smtClean="0">
              <a:solidFill>
                <a:srgbClr val="990000"/>
              </a:solidFill>
              <a:latin typeface="Verdana" pitchFamily="34" charset="0"/>
            </a:endParaRPr>
          </a:p>
          <a:p>
            <a:pPr>
              <a:defRPr/>
            </a:pPr>
            <a:r>
              <a:rPr lang="en-US" sz="3600" dirty="0" smtClean="0"/>
              <a:t>Status Offense Laws: Juvenile curfews, running away, “</a:t>
            </a:r>
            <a:r>
              <a:rPr lang="en-US" sz="3600" dirty="0" err="1" smtClean="0"/>
              <a:t>ungovernability</a:t>
            </a:r>
            <a:r>
              <a:rPr lang="en-US" sz="3600" dirty="0" smtClean="0"/>
              <a:t>,” truancy</a:t>
            </a:r>
          </a:p>
          <a:p>
            <a:pPr>
              <a:defRPr/>
            </a:pPr>
            <a:r>
              <a:rPr lang="en-US" sz="3600" dirty="0" smtClean="0"/>
              <a:t>“Quality of Life” Ordinances: Anti-sitting, anti-camping, panhandling, etc.</a:t>
            </a:r>
          </a:p>
          <a:p>
            <a:pPr>
              <a:defRPr/>
            </a:pPr>
            <a:r>
              <a:rPr lang="en-US" sz="3600" dirty="0" smtClean="0"/>
              <a:t>Survival crimes: Theft, trespass, etc.</a:t>
            </a:r>
          </a:p>
        </p:txBody>
      </p:sp>
      <p:sp>
        <p:nvSpPr>
          <p:cNvPr id="5124" name="Rectangle 2"/>
          <p:cNvSpPr>
            <a:spLocks noGrp="1" noChangeArrowheads="1"/>
          </p:cNvSpPr>
          <p:nvPr>
            <p:ph type="title" idx="4294967295"/>
          </p:nvPr>
        </p:nvSpPr>
        <p:spPr>
          <a:xfrm>
            <a:off x="0" y="304800"/>
            <a:ext cx="9144000" cy="1066800"/>
          </a:xfrm>
          <a:solidFill>
            <a:srgbClr val="336699"/>
          </a:solidFill>
          <a:ln>
            <a:solidFill>
              <a:schemeClr val="tx1"/>
            </a:solidFill>
            <a:miter lim="800000"/>
            <a:headEnd/>
            <a:tailEnd/>
          </a:ln>
        </p:spPr>
        <p:txBody>
          <a:bodyPr wrap="none"/>
          <a:lstStyle/>
          <a:p>
            <a:r>
              <a:rPr lang="en-US" sz="3200" b="1" dirty="0" smtClean="0">
                <a:solidFill>
                  <a:schemeClr val="bg1"/>
                </a:solidFill>
              </a:rPr>
              <a:t>How does homelessness contribute </a:t>
            </a:r>
            <a:br>
              <a:rPr lang="en-US" sz="3200" b="1" dirty="0" smtClean="0">
                <a:solidFill>
                  <a:schemeClr val="bg1"/>
                </a:solidFill>
              </a:rPr>
            </a:br>
            <a:r>
              <a:rPr lang="en-US" sz="3200" b="1" dirty="0" smtClean="0">
                <a:solidFill>
                  <a:schemeClr val="bg1"/>
                </a:solidFill>
              </a:rPr>
              <a:t>to justice involvement?</a:t>
            </a:r>
            <a:endParaRPr lang="en-US" sz="3200" b="1" dirty="0" smtClean="0">
              <a:solidFill>
                <a:schemeClr val="bg1"/>
              </a:solidFill>
              <a:latin typeface="Corbel" panose="020B0503020204020204" pitchFamily="34" charset="0"/>
            </a:endParaRPr>
          </a:p>
        </p:txBody>
      </p:sp>
      <p:sp>
        <p:nvSpPr>
          <p:cNvPr id="5126" name="Rectangle 6"/>
          <p:cNvSpPr>
            <a:spLocks noChangeArrowheads="1"/>
          </p:cNvSpPr>
          <p:nvPr/>
        </p:nvSpPr>
        <p:spPr bwMode="auto">
          <a:xfrm>
            <a:off x="0" y="5715000"/>
            <a:ext cx="9144000" cy="76200"/>
          </a:xfrm>
          <a:prstGeom prst="rect">
            <a:avLst/>
          </a:prstGeom>
          <a:solidFill>
            <a:srgbClr val="336699"/>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solidFill>
                <a:srgbClr val="FF9900"/>
              </a:solidFill>
              <a:latin typeface="Calibri" panose="020F0502020204030204" pitchFamily="34" charset="0"/>
            </a:endParaRPr>
          </a:p>
        </p:txBody>
      </p:sp>
      <p:sp>
        <p:nvSpPr>
          <p:cNvPr id="5127" name="Rectangle 7"/>
          <p:cNvSpPr>
            <a:spLocks noChangeArrowheads="1"/>
          </p:cNvSpPr>
          <p:nvPr/>
        </p:nvSpPr>
        <p:spPr bwMode="auto">
          <a:xfrm>
            <a:off x="0" y="6705600"/>
            <a:ext cx="9144000" cy="76200"/>
          </a:xfrm>
          <a:prstGeom prst="rect">
            <a:avLst/>
          </a:prstGeom>
          <a:solidFill>
            <a:srgbClr val="336699"/>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solidFill>
                <a:srgbClr val="FF9900"/>
              </a:solidFill>
              <a:latin typeface="Calibri" panose="020F0502020204030204" pitchFamily="34" charset="0"/>
            </a:endParaRPr>
          </a:p>
        </p:txBody>
      </p:sp>
      <p:sp>
        <p:nvSpPr>
          <p:cNvPr id="2" name="Rectangle 1"/>
          <p:cNvSpPr/>
          <p:nvPr/>
        </p:nvSpPr>
        <p:spPr>
          <a:xfrm>
            <a:off x="0" y="1600200"/>
            <a:ext cx="8991600" cy="584775"/>
          </a:xfrm>
          <a:prstGeom prst="rect">
            <a:avLst/>
          </a:prstGeom>
        </p:spPr>
        <p:txBody>
          <a:bodyPr wrap="square">
            <a:spAutoFit/>
          </a:bodyPr>
          <a:lstStyle/>
          <a:p>
            <a:endParaRPr lang="en-US" sz="3200" dirty="0"/>
          </a:p>
        </p:txBody>
      </p:sp>
      <p:pic>
        <p:nvPicPr>
          <p:cNvPr id="9" name="Picture 8" descr="P:\Communications\Logos, letterhead\CJJ Logo\Current Logo\CJJ Banner Clear Background.png"/>
          <p:cNvPicPr/>
          <p:nvPr/>
        </p:nvPicPr>
        <p:blipFill>
          <a:blip r:embed="rId3">
            <a:extLst>
              <a:ext uri="{28A0092B-C50C-407E-A947-70E740481C1C}">
                <a14:useLocalDpi xmlns:a14="http://schemas.microsoft.com/office/drawing/2010/main" val="0"/>
              </a:ext>
            </a:extLst>
          </a:blip>
          <a:srcRect/>
          <a:stretch>
            <a:fillRect/>
          </a:stretch>
        </p:blipFill>
        <p:spPr bwMode="auto">
          <a:xfrm>
            <a:off x="1600200" y="5791200"/>
            <a:ext cx="5943600" cy="988695"/>
          </a:xfrm>
          <a:prstGeom prst="rect">
            <a:avLst/>
          </a:prstGeom>
          <a:noFill/>
          <a:ln>
            <a:noFill/>
          </a:ln>
        </p:spPr>
      </p:pic>
    </p:spTree>
    <p:extLst>
      <p:ext uri="{BB962C8B-B14F-4D97-AF65-F5344CB8AC3E}">
        <p14:creationId xmlns:p14="http://schemas.microsoft.com/office/powerpoint/2010/main" val="4017666545"/>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382000" y="6477000"/>
            <a:ext cx="7620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endParaRPr lang="en-US" sz="2000"/>
          </a:p>
        </p:txBody>
      </p:sp>
      <p:sp>
        <p:nvSpPr>
          <p:cNvPr id="6148" name="Rectangle 3"/>
          <p:cNvSpPr>
            <a:spLocks noGrp="1" noChangeArrowheads="1"/>
          </p:cNvSpPr>
          <p:nvPr>
            <p:ph type="body" idx="4294967295"/>
          </p:nvPr>
        </p:nvSpPr>
        <p:spPr>
          <a:xfrm>
            <a:off x="457200" y="1371600"/>
            <a:ext cx="8534400" cy="5181600"/>
          </a:xfrm>
        </p:spPr>
        <p:txBody>
          <a:bodyPr>
            <a:normAutofit/>
          </a:bodyPr>
          <a:lstStyle/>
          <a:p>
            <a:pPr marL="0" indent="0">
              <a:buFont typeface="Arial" charset="0"/>
              <a:buNone/>
              <a:defRPr/>
            </a:pPr>
            <a:endParaRPr lang="en-US" sz="2400" b="1" dirty="0" smtClean="0">
              <a:solidFill>
                <a:srgbClr val="990000"/>
              </a:solidFill>
              <a:latin typeface="Verdana" pitchFamily="34" charset="0"/>
            </a:endParaRPr>
          </a:p>
          <a:p>
            <a:pPr>
              <a:defRPr/>
            </a:pPr>
            <a:r>
              <a:rPr lang="en-US" sz="3600" dirty="0" smtClean="0"/>
              <a:t>Exacerbates already volatile family circumstances</a:t>
            </a:r>
          </a:p>
          <a:p>
            <a:pPr>
              <a:defRPr/>
            </a:pPr>
            <a:r>
              <a:rPr lang="en-US" sz="3600" dirty="0" smtClean="0"/>
              <a:t>Disrupts education and hurts job opportunities; hindering ability to pay rent</a:t>
            </a:r>
          </a:p>
          <a:p>
            <a:pPr>
              <a:defRPr/>
            </a:pPr>
            <a:r>
              <a:rPr lang="en-US" sz="3600" dirty="0" smtClean="0"/>
              <a:t>Challenges relating to public housing</a:t>
            </a:r>
          </a:p>
        </p:txBody>
      </p:sp>
      <p:sp>
        <p:nvSpPr>
          <p:cNvPr id="5124" name="Rectangle 2"/>
          <p:cNvSpPr>
            <a:spLocks noGrp="1" noChangeArrowheads="1"/>
          </p:cNvSpPr>
          <p:nvPr>
            <p:ph type="title" idx="4294967295"/>
          </p:nvPr>
        </p:nvSpPr>
        <p:spPr>
          <a:xfrm>
            <a:off x="0" y="304800"/>
            <a:ext cx="9144000" cy="1066800"/>
          </a:xfrm>
          <a:solidFill>
            <a:srgbClr val="336699"/>
          </a:solidFill>
          <a:ln>
            <a:solidFill>
              <a:schemeClr val="tx1"/>
            </a:solidFill>
            <a:miter lim="800000"/>
            <a:headEnd/>
            <a:tailEnd/>
          </a:ln>
        </p:spPr>
        <p:txBody>
          <a:bodyPr wrap="none"/>
          <a:lstStyle/>
          <a:p>
            <a:r>
              <a:rPr lang="en-US" sz="3200" b="1" dirty="0" smtClean="0">
                <a:solidFill>
                  <a:schemeClr val="bg1"/>
                </a:solidFill>
              </a:rPr>
              <a:t>How does justice involvement lead to homelessness</a:t>
            </a:r>
            <a:br>
              <a:rPr lang="en-US" sz="3200" b="1" dirty="0" smtClean="0">
                <a:solidFill>
                  <a:schemeClr val="bg1"/>
                </a:solidFill>
              </a:rPr>
            </a:br>
            <a:r>
              <a:rPr lang="en-US" sz="3200" b="1" dirty="0" smtClean="0">
                <a:solidFill>
                  <a:schemeClr val="bg1"/>
                </a:solidFill>
              </a:rPr>
              <a:t>(immediate or long-term)?</a:t>
            </a:r>
            <a:endParaRPr lang="en-US" sz="3200" b="1" dirty="0" smtClean="0">
              <a:solidFill>
                <a:schemeClr val="bg1"/>
              </a:solidFill>
              <a:latin typeface="Corbel" panose="020B0503020204020204" pitchFamily="34" charset="0"/>
            </a:endParaRPr>
          </a:p>
        </p:txBody>
      </p:sp>
      <p:sp>
        <p:nvSpPr>
          <p:cNvPr id="5126" name="Rectangle 6"/>
          <p:cNvSpPr>
            <a:spLocks noChangeArrowheads="1"/>
          </p:cNvSpPr>
          <p:nvPr/>
        </p:nvSpPr>
        <p:spPr bwMode="auto">
          <a:xfrm>
            <a:off x="0" y="5715000"/>
            <a:ext cx="9144000" cy="76200"/>
          </a:xfrm>
          <a:prstGeom prst="rect">
            <a:avLst/>
          </a:prstGeom>
          <a:solidFill>
            <a:srgbClr val="336699"/>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solidFill>
                <a:srgbClr val="FF9900"/>
              </a:solidFill>
              <a:latin typeface="Calibri" panose="020F0502020204030204" pitchFamily="34" charset="0"/>
            </a:endParaRPr>
          </a:p>
        </p:txBody>
      </p:sp>
      <p:sp>
        <p:nvSpPr>
          <p:cNvPr id="5127" name="Rectangle 7"/>
          <p:cNvSpPr>
            <a:spLocks noChangeArrowheads="1"/>
          </p:cNvSpPr>
          <p:nvPr/>
        </p:nvSpPr>
        <p:spPr bwMode="auto">
          <a:xfrm>
            <a:off x="0" y="6705600"/>
            <a:ext cx="9144000" cy="76200"/>
          </a:xfrm>
          <a:prstGeom prst="rect">
            <a:avLst/>
          </a:prstGeom>
          <a:solidFill>
            <a:srgbClr val="336699"/>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solidFill>
                <a:srgbClr val="FF9900"/>
              </a:solidFill>
              <a:latin typeface="Calibri" panose="020F0502020204030204" pitchFamily="34" charset="0"/>
            </a:endParaRPr>
          </a:p>
        </p:txBody>
      </p:sp>
      <p:sp>
        <p:nvSpPr>
          <p:cNvPr id="2" name="Rectangle 1"/>
          <p:cNvSpPr/>
          <p:nvPr/>
        </p:nvSpPr>
        <p:spPr>
          <a:xfrm>
            <a:off x="0" y="1600200"/>
            <a:ext cx="8991600" cy="584775"/>
          </a:xfrm>
          <a:prstGeom prst="rect">
            <a:avLst/>
          </a:prstGeom>
        </p:spPr>
        <p:txBody>
          <a:bodyPr wrap="square">
            <a:spAutoFit/>
          </a:bodyPr>
          <a:lstStyle/>
          <a:p>
            <a:endParaRPr lang="en-US" sz="3200" dirty="0"/>
          </a:p>
        </p:txBody>
      </p:sp>
      <p:pic>
        <p:nvPicPr>
          <p:cNvPr id="8" name="Picture 7" descr="P:\Communications\Logos, letterhead\CJJ Logo\Current Logo\CJJ Banner Clear Background.png"/>
          <p:cNvPicPr/>
          <p:nvPr/>
        </p:nvPicPr>
        <p:blipFill>
          <a:blip r:embed="rId3">
            <a:extLst>
              <a:ext uri="{28A0092B-C50C-407E-A947-70E740481C1C}">
                <a14:useLocalDpi xmlns:a14="http://schemas.microsoft.com/office/drawing/2010/main" val="0"/>
              </a:ext>
            </a:extLst>
          </a:blip>
          <a:srcRect/>
          <a:stretch>
            <a:fillRect/>
          </a:stretch>
        </p:blipFill>
        <p:spPr bwMode="auto">
          <a:xfrm>
            <a:off x="1600200" y="5791200"/>
            <a:ext cx="5943600" cy="988695"/>
          </a:xfrm>
          <a:prstGeom prst="rect">
            <a:avLst/>
          </a:prstGeom>
          <a:noFill/>
          <a:ln>
            <a:noFill/>
          </a:ln>
        </p:spPr>
      </p:pic>
    </p:spTree>
    <p:extLst>
      <p:ext uri="{BB962C8B-B14F-4D97-AF65-F5344CB8AC3E}">
        <p14:creationId xmlns:p14="http://schemas.microsoft.com/office/powerpoint/2010/main" val="682254676"/>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382000" y="6477000"/>
            <a:ext cx="7620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endParaRPr lang="en-US" sz="2000"/>
          </a:p>
        </p:txBody>
      </p:sp>
      <p:sp>
        <p:nvSpPr>
          <p:cNvPr id="6148" name="Rectangle 3"/>
          <p:cNvSpPr>
            <a:spLocks noGrp="1" noChangeArrowheads="1"/>
          </p:cNvSpPr>
          <p:nvPr>
            <p:ph type="body" idx="4294967295"/>
          </p:nvPr>
        </p:nvSpPr>
        <p:spPr>
          <a:xfrm>
            <a:off x="457200" y="990600"/>
            <a:ext cx="8534400" cy="5029200"/>
          </a:xfrm>
        </p:spPr>
        <p:txBody>
          <a:bodyPr>
            <a:normAutofit fontScale="85000" lnSpcReduction="10000"/>
          </a:bodyPr>
          <a:lstStyle/>
          <a:p>
            <a:pPr marL="0" indent="0">
              <a:buFont typeface="Arial" charset="0"/>
              <a:buNone/>
              <a:defRPr/>
            </a:pPr>
            <a:endParaRPr lang="en-US" sz="2400" b="1" dirty="0" smtClean="0">
              <a:solidFill>
                <a:srgbClr val="990000"/>
              </a:solidFill>
              <a:latin typeface="Verdana" pitchFamily="34" charset="0"/>
            </a:endParaRPr>
          </a:p>
          <a:p>
            <a:pPr>
              <a:defRPr/>
            </a:pPr>
            <a:r>
              <a:rPr lang="en-US" sz="3500" dirty="0" smtClean="0"/>
              <a:t>Identify and work to meet underlying needs.</a:t>
            </a:r>
          </a:p>
          <a:p>
            <a:pPr>
              <a:defRPr/>
            </a:pPr>
            <a:r>
              <a:rPr lang="en-US" sz="3500" dirty="0" smtClean="0"/>
              <a:t>Cross-system collaboration; non-justice responses.</a:t>
            </a:r>
          </a:p>
          <a:p>
            <a:pPr>
              <a:defRPr/>
            </a:pPr>
            <a:r>
              <a:rPr lang="en-US" sz="3500" dirty="0" smtClean="0"/>
              <a:t>Stakeholder training (law enforcement, judges)</a:t>
            </a:r>
          </a:p>
          <a:p>
            <a:pPr>
              <a:defRPr/>
            </a:pPr>
            <a:r>
              <a:rPr lang="en-US" sz="3500" dirty="0" smtClean="0"/>
              <a:t>More prevention and diversion opportunities, including housing-related services.</a:t>
            </a:r>
          </a:p>
          <a:p>
            <a:pPr>
              <a:defRPr/>
            </a:pPr>
            <a:r>
              <a:rPr lang="en-US" sz="3500" dirty="0" smtClean="0"/>
              <a:t>Better transition planning for youth exiting the juvenile justice system, including housing, education, employment, family-focused services.</a:t>
            </a:r>
          </a:p>
          <a:p>
            <a:pPr>
              <a:defRPr/>
            </a:pPr>
            <a:r>
              <a:rPr lang="en-US" sz="3500" dirty="0" smtClean="0"/>
              <a:t>Ensure efforts reach youth of color and LGBT youth.</a:t>
            </a:r>
          </a:p>
        </p:txBody>
      </p:sp>
      <p:sp>
        <p:nvSpPr>
          <p:cNvPr id="5124" name="Rectangle 2"/>
          <p:cNvSpPr>
            <a:spLocks noGrp="1" noChangeArrowheads="1"/>
          </p:cNvSpPr>
          <p:nvPr>
            <p:ph type="title" idx="4294967295"/>
          </p:nvPr>
        </p:nvSpPr>
        <p:spPr>
          <a:xfrm>
            <a:off x="0" y="304800"/>
            <a:ext cx="9144000" cy="1066800"/>
          </a:xfrm>
          <a:solidFill>
            <a:srgbClr val="336699"/>
          </a:solidFill>
          <a:ln>
            <a:solidFill>
              <a:schemeClr val="tx1"/>
            </a:solidFill>
            <a:miter lim="800000"/>
            <a:headEnd/>
            <a:tailEnd/>
          </a:ln>
        </p:spPr>
        <p:txBody>
          <a:bodyPr wrap="none">
            <a:normAutofit/>
          </a:bodyPr>
          <a:lstStyle/>
          <a:p>
            <a:r>
              <a:rPr lang="en-US" sz="3600" b="1" dirty="0" smtClean="0">
                <a:solidFill>
                  <a:schemeClr val="bg1"/>
                </a:solidFill>
              </a:rPr>
              <a:t>How do we start to address these challenges?</a:t>
            </a:r>
            <a:endParaRPr lang="en-US" sz="3600" b="1" dirty="0" smtClean="0">
              <a:solidFill>
                <a:schemeClr val="bg1"/>
              </a:solidFill>
              <a:latin typeface="Corbel" panose="020B0503020204020204" pitchFamily="34" charset="0"/>
            </a:endParaRPr>
          </a:p>
        </p:txBody>
      </p:sp>
      <p:sp>
        <p:nvSpPr>
          <p:cNvPr id="5126" name="Rectangle 6"/>
          <p:cNvSpPr>
            <a:spLocks noChangeArrowheads="1"/>
          </p:cNvSpPr>
          <p:nvPr/>
        </p:nvSpPr>
        <p:spPr bwMode="auto">
          <a:xfrm>
            <a:off x="0" y="5715000"/>
            <a:ext cx="9144000" cy="76200"/>
          </a:xfrm>
          <a:prstGeom prst="rect">
            <a:avLst/>
          </a:prstGeom>
          <a:solidFill>
            <a:srgbClr val="336699"/>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solidFill>
                <a:srgbClr val="FF9900"/>
              </a:solidFill>
              <a:latin typeface="Calibri" panose="020F0502020204030204" pitchFamily="34" charset="0"/>
            </a:endParaRPr>
          </a:p>
        </p:txBody>
      </p:sp>
      <p:sp>
        <p:nvSpPr>
          <p:cNvPr id="5127" name="Rectangle 7"/>
          <p:cNvSpPr>
            <a:spLocks noChangeArrowheads="1"/>
          </p:cNvSpPr>
          <p:nvPr/>
        </p:nvSpPr>
        <p:spPr bwMode="auto">
          <a:xfrm>
            <a:off x="0" y="6705600"/>
            <a:ext cx="9144000" cy="76200"/>
          </a:xfrm>
          <a:prstGeom prst="rect">
            <a:avLst/>
          </a:prstGeom>
          <a:solidFill>
            <a:srgbClr val="336699"/>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solidFill>
                <a:srgbClr val="FF9900"/>
              </a:solidFill>
              <a:latin typeface="Calibri" panose="020F0502020204030204" pitchFamily="34" charset="0"/>
            </a:endParaRPr>
          </a:p>
        </p:txBody>
      </p:sp>
      <p:sp>
        <p:nvSpPr>
          <p:cNvPr id="2" name="Rectangle 1"/>
          <p:cNvSpPr/>
          <p:nvPr/>
        </p:nvSpPr>
        <p:spPr>
          <a:xfrm>
            <a:off x="0" y="1600200"/>
            <a:ext cx="8991600" cy="584775"/>
          </a:xfrm>
          <a:prstGeom prst="rect">
            <a:avLst/>
          </a:prstGeom>
        </p:spPr>
        <p:txBody>
          <a:bodyPr wrap="square">
            <a:spAutoFit/>
          </a:bodyPr>
          <a:lstStyle/>
          <a:p>
            <a:endParaRPr lang="en-US" sz="3200" dirty="0"/>
          </a:p>
        </p:txBody>
      </p:sp>
      <p:pic>
        <p:nvPicPr>
          <p:cNvPr id="8" name="Picture 7" descr="P:\Communications\Logos, letterhead\CJJ Logo\Current Logo\CJJ Banner Clear Background.png"/>
          <p:cNvPicPr/>
          <p:nvPr/>
        </p:nvPicPr>
        <p:blipFill>
          <a:blip r:embed="rId3">
            <a:extLst>
              <a:ext uri="{28A0092B-C50C-407E-A947-70E740481C1C}">
                <a14:useLocalDpi xmlns:a14="http://schemas.microsoft.com/office/drawing/2010/main" val="0"/>
              </a:ext>
            </a:extLst>
          </a:blip>
          <a:srcRect/>
          <a:stretch>
            <a:fillRect/>
          </a:stretch>
        </p:blipFill>
        <p:spPr bwMode="auto">
          <a:xfrm>
            <a:off x="1600200" y="5791200"/>
            <a:ext cx="5943600" cy="988695"/>
          </a:xfrm>
          <a:prstGeom prst="rect">
            <a:avLst/>
          </a:prstGeom>
          <a:noFill/>
          <a:ln>
            <a:noFill/>
          </a:ln>
        </p:spPr>
      </p:pic>
    </p:spTree>
    <p:extLst>
      <p:ext uri="{BB962C8B-B14F-4D97-AF65-F5344CB8AC3E}">
        <p14:creationId xmlns:p14="http://schemas.microsoft.com/office/powerpoint/2010/main" val="3062041695"/>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0" y="381000"/>
            <a:ext cx="9144000" cy="1219200"/>
          </a:xfrm>
          <a:prstGeom prst="rect">
            <a:avLst/>
          </a:prstGeom>
          <a:solidFill>
            <a:srgbClr val="336699"/>
          </a:solidFill>
          <a:ln w="9525">
            <a:solidFill>
              <a:schemeClr val="tx1"/>
            </a:solidFill>
            <a:miter lim="800000"/>
            <a:headEnd/>
            <a:tailEnd/>
          </a:ln>
        </p:spPr>
        <p:txBody>
          <a:bodyPr wrap="none" anchor="ctr"/>
          <a:lstStyle/>
          <a:p>
            <a:pPr algn="ctr">
              <a:buFontTx/>
              <a:buNone/>
              <a:defRPr/>
            </a:pPr>
            <a:r>
              <a:rPr lang="en-US" sz="4000" b="1" dirty="0">
                <a:solidFill>
                  <a:srgbClr val="FFFFFF"/>
                </a:solidFill>
                <a:latin typeface="Calibri" pitchFamily="34" charset="0"/>
              </a:rPr>
              <a:t>For more </a:t>
            </a:r>
            <a:r>
              <a:rPr lang="en-US" sz="4000" b="1" dirty="0" smtClean="0">
                <a:solidFill>
                  <a:srgbClr val="FFFFFF"/>
                </a:solidFill>
                <a:latin typeface="Calibri" pitchFamily="34" charset="0"/>
              </a:rPr>
              <a:t>information</a:t>
            </a:r>
            <a:endParaRPr lang="en-US" sz="4000" b="1" dirty="0">
              <a:solidFill>
                <a:srgbClr val="FFFFFF"/>
              </a:solidFill>
              <a:latin typeface="Calibri" pitchFamily="34" charset="0"/>
            </a:endParaRPr>
          </a:p>
        </p:txBody>
      </p:sp>
      <p:sp>
        <p:nvSpPr>
          <p:cNvPr id="39941" name="Rectangle 5"/>
          <p:cNvSpPr>
            <a:spLocks noGrp="1" noChangeArrowheads="1"/>
          </p:cNvSpPr>
          <p:nvPr>
            <p:ph type="body" idx="1"/>
          </p:nvPr>
        </p:nvSpPr>
        <p:spPr>
          <a:xfrm>
            <a:off x="304800" y="1715767"/>
            <a:ext cx="8458200" cy="4850079"/>
          </a:xfrm>
        </p:spPr>
        <p:txBody>
          <a:bodyPr/>
          <a:lstStyle/>
          <a:p>
            <a:pPr marL="0" lvl="1">
              <a:buNone/>
            </a:pPr>
            <a:r>
              <a:rPr lang="en-US" b="1" dirty="0" smtClean="0">
                <a:latin typeface="Calibri" pitchFamily="34" charset="0"/>
                <a:cs typeface="Calibri" pitchFamily="34" charset="0"/>
              </a:rPr>
              <a:t>Lisa </a:t>
            </a:r>
            <a:r>
              <a:rPr lang="en-US" b="1" dirty="0">
                <a:latin typeface="Calibri" pitchFamily="34" charset="0"/>
                <a:cs typeface="Calibri" pitchFamily="34" charset="0"/>
              </a:rPr>
              <a:t>Pilnik, </a:t>
            </a:r>
            <a:r>
              <a:rPr lang="en-US" dirty="0">
                <a:latin typeface="Calibri" pitchFamily="34" charset="0"/>
                <a:cs typeface="Calibri" pitchFamily="34" charset="0"/>
              </a:rPr>
              <a:t>Deputy </a:t>
            </a:r>
            <a:r>
              <a:rPr lang="en-US" dirty="0" smtClean="0">
                <a:latin typeface="Calibri" pitchFamily="34" charset="0"/>
                <a:cs typeface="Calibri" pitchFamily="34" charset="0"/>
              </a:rPr>
              <a:t> Exec. Director</a:t>
            </a:r>
            <a:r>
              <a:rPr lang="en-US" dirty="0">
                <a:latin typeface="Calibri" pitchFamily="34" charset="0"/>
                <a:cs typeface="Calibri" pitchFamily="34" charset="0"/>
              </a:rPr>
              <a:t>, Coalition for Juvenile </a:t>
            </a:r>
            <a:r>
              <a:rPr lang="en-US" dirty="0" smtClean="0">
                <a:latin typeface="Calibri" pitchFamily="34" charset="0"/>
                <a:cs typeface="Calibri" pitchFamily="34" charset="0"/>
              </a:rPr>
              <a:t>Justice, 202-467-0864</a:t>
            </a:r>
            <a:r>
              <a:rPr lang="en-US" dirty="0">
                <a:latin typeface="Calibri" pitchFamily="34" charset="0"/>
                <a:cs typeface="Calibri" pitchFamily="34" charset="0"/>
              </a:rPr>
              <a:t>, ext. </a:t>
            </a:r>
            <a:r>
              <a:rPr lang="en-US" dirty="0" smtClean="0">
                <a:latin typeface="Calibri" pitchFamily="34" charset="0"/>
                <a:cs typeface="Calibri" pitchFamily="34" charset="0"/>
              </a:rPr>
              <a:t>111 </a:t>
            </a:r>
            <a:r>
              <a:rPr lang="en-US" dirty="0" smtClean="0">
                <a:latin typeface="Calibri" pitchFamily="34" charset="0"/>
                <a:cs typeface="Calibri" pitchFamily="34" charset="0"/>
                <a:hlinkClick r:id="rId2"/>
              </a:rPr>
              <a:t>pilnik@juvjustice.org</a:t>
            </a:r>
            <a:endParaRPr lang="en-US" dirty="0" smtClean="0">
              <a:latin typeface="Calibri" pitchFamily="34" charset="0"/>
              <a:cs typeface="Calibri" pitchFamily="34" charset="0"/>
            </a:endParaRPr>
          </a:p>
          <a:p>
            <a:pPr marL="0" lvl="1">
              <a:buNone/>
            </a:pPr>
            <a:endParaRPr lang="en-US" dirty="0">
              <a:latin typeface="Calibri" pitchFamily="34" charset="0"/>
              <a:cs typeface="Calibri" pitchFamily="34" charset="0"/>
            </a:endParaRPr>
          </a:p>
          <a:p>
            <a:pPr marL="0" lvl="1">
              <a:buNone/>
            </a:pPr>
            <a:endParaRPr lang="en-US" sz="2000" dirty="0">
              <a:latin typeface="Calibri" pitchFamily="34" charset="0"/>
              <a:cs typeface="Calibri" pitchFamily="34" charset="0"/>
            </a:endParaRPr>
          </a:p>
          <a:p>
            <a:pPr algn="ctr">
              <a:buFontTx/>
              <a:buNone/>
              <a:defRPr/>
            </a:pPr>
            <a:endParaRPr lang="en-US" b="1" dirty="0" smtClean="0">
              <a:solidFill>
                <a:schemeClr val="accent6">
                  <a:lumMod val="75000"/>
                </a:schemeClr>
              </a:solidFill>
              <a:latin typeface="Calibri" pitchFamily="34" charset="0"/>
              <a:ea typeface="+mn-ea"/>
            </a:endParaRPr>
          </a:p>
        </p:txBody>
      </p:sp>
      <p:sp>
        <p:nvSpPr>
          <p:cNvPr id="2" name="Slide Number Placeholder 1"/>
          <p:cNvSpPr>
            <a:spLocks noGrp="1"/>
          </p:cNvSpPr>
          <p:nvPr>
            <p:ph type="sldNum" sz="quarter" idx="12"/>
          </p:nvPr>
        </p:nvSpPr>
        <p:spPr>
          <a:xfrm>
            <a:off x="7010400" y="22538"/>
            <a:ext cx="2133600" cy="365125"/>
          </a:xfrm>
        </p:spPr>
        <p:txBody>
          <a:bodyPr/>
          <a:lstStyle/>
          <a:p>
            <a:fld id="{2CBA6330-7C7D-9540-A143-90198CC9D524}" type="slidenum">
              <a:rPr lang="en-US" smtClean="0"/>
              <a:pPr/>
              <a:t>11</a:t>
            </a:fld>
            <a:endParaRPr lang="en-US" dirty="0"/>
          </a:p>
        </p:txBody>
      </p:sp>
    </p:spTree>
    <p:extLst>
      <p:ext uri="{BB962C8B-B14F-4D97-AF65-F5344CB8AC3E}">
        <p14:creationId xmlns:p14="http://schemas.microsoft.com/office/powerpoint/2010/main" val="176007012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2354</TotalTime>
  <Words>930</Words>
  <Application>Microsoft Office PowerPoint</Application>
  <PresentationFormat>On-screen Show (4:3)</PresentationFormat>
  <Paragraphs>84</Paragraphs>
  <Slides>11</Slides>
  <Notes>10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ＭＳ Ｐゴシック</vt:lpstr>
      <vt:lpstr>Albertus MT</vt:lpstr>
      <vt:lpstr>Arial</vt:lpstr>
      <vt:lpstr>Calibri</vt:lpstr>
      <vt:lpstr>Corbel</vt:lpstr>
      <vt:lpstr>Verdana</vt:lpstr>
      <vt:lpstr>Wingdings</vt:lpstr>
      <vt:lpstr>Office Theme</vt:lpstr>
      <vt:lpstr>PowerPoint Presentation</vt:lpstr>
      <vt:lpstr> About Coalition for Juvenile Justice</vt:lpstr>
      <vt:lpstr>Homelessness and Juvenile Justice</vt:lpstr>
      <vt:lpstr>Homelessness and Juvenile Justice</vt:lpstr>
      <vt:lpstr>ACYF Street Outreach Program  Data Collection Project</vt:lpstr>
      <vt:lpstr>Dangers of Homelessness and  the Juvenile Justice System</vt:lpstr>
      <vt:lpstr>How does homelessness contribute  to justice involvement?</vt:lpstr>
      <vt:lpstr>How does homelessness contribute  to justice involvement?</vt:lpstr>
      <vt:lpstr>How does justice involvement lead to homelessness (immediate or long-term)?</vt:lpstr>
      <vt:lpstr>How do we start to address these challenges?</vt:lpstr>
      <vt:lpstr>PowerPoint Presentation</vt:lpstr>
    </vt:vector>
  </TitlesOfParts>
  <Company>WORKGROUP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Lisa Pilnik</dc:creator>
  <cp:lastModifiedBy>Lisa P</cp:lastModifiedBy>
  <cp:revision>130</cp:revision>
  <cp:lastPrinted>2016-04-20T17:51:24Z</cp:lastPrinted>
  <dcterms:created xsi:type="dcterms:W3CDTF">2014-04-17T16:42:17Z</dcterms:created>
  <dcterms:modified xsi:type="dcterms:W3CDTF">2016-04-22T01:31:18Z</dcterms:modified>
</cp:coreProperties>
</file>