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7010400" cy="9296400"/>
  <p:embeddedFontLst>
    <p:embeddedFont>
      <p:font typeface="Libre Franklin"/>
      <p:regular r:id="rId14"/>
      <p:bold r:id="rId15"/>
      <p:italic r:id="rId16"/>
      <p:boldItalic r:id="rId17"/>
    </p:embeddedFont>
    <p:embeddedFont>
      <p:font typeface="Libre Franklin Thin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jq3Oe+B+vleeKFEWN2tspgDd5u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breFranklinThin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LibreFranklinThin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ibreFranklin-bold.fntdata"/><Relationship Id="rId14" Type="http://schemas.openxmlformats.org/officeDocument/2006/relationships/font" Target="fonts/LibreFranklin-regular.fntdata"/><Relationship Id="rId17" Type="http://schemas.openxmlformats.org/officeDocument/2006/relationships/font" Target="fonts/LibreFranklin-boldItalic.fntdata"/><Relationship Id="rId16" Type="http://schemas.openxmlformats.org/officeDocument/2006/relationships/font" Target="fonts/LibreFranklin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ibreFranklinThin-bold.fntdata"/><Relationship Id="rId6" Type="http://schemas.openxmlformats.org/officeDocument/2006/relationships/slide" Target="slides/slide1.xml"/><Relationship Id="rId18" Type="http://schemas.openxmlformats.org/officeDocument/2006/relationships/font" Target="fonts/LibreFranklinThin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0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0" name="Google Shape;20;p10"/>
          <p:cNvSpPr/>
          <p:nvPr/>
        </p:nvSpPr>
        <p:spPr>
          <a:xfrm>
            <a:off x="-2380" y="-925"/>
            <a:ext cx="9146380" cy="6858925"/>
          </a:xfrm>
          <a:custGeom>
            <a:rect b="b" l="l" r="r" t="t"/>
            <a:pathLst>
              <a:path extrusionOk="0" h="2002901" w="3352800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1" name="Google Shape;21;p10"/>
          <p:cNvSpPr txBox="1"/>
          <p:nvPr>
            <p:ph type="ctrTitle"/>
          </p:nvPr>
        </p:nvSpPr>
        <p:spPr>
          <a:xfrm rot="-2460000">
            <a:off x="817112" y="1730403"/>
            <a:ext cx="5648623" cy="1204306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Th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1" type="subTitle"/>
          </p:nvPr>
        </p:nvSpPr>
        <p:spPr>
          <a:xfrm rot="-2460000">
            <a:off x="1212277" y="2470925"/>
            <a:ext cx="6511131" cy="3292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25">
            <a:normAutofit/>
          </a:bodyPr>
          <a:lstStyle>
            <a:lvl1pPr lv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" name="Google Shape;23;p10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CJJ_logo_BW.jpg" id="26" name="Google Shape;2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" y="0"/>
            <a:ext cx="1332624" cy="170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" type="body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Thi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" type="body"/>
          </p:nvPr>
        </p:nvSpPr>
        <p:spPr>
          <a:xfrm>
            <a:off x="822960" y="1097280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6" name="Google Shape;36;p12"/>
          <p:cNvSpPr txBox="1"/>
          <p:nvPr>
            <p:ph idx="2" type="body"/>
          </p:nvPr>
        </p:nvSpPr>
        <p:spPr>
          <a:xfrm>
            <a:off x="819150" y="1701848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55600" lvl="1" marL="9144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37" name="Google Shape;37;p12"/>
          <p:cNvSpPr txBox="1"/>
          <p:nvPr>
            <p:ph idx="3" type="body"/>
          </p:nvPr>
        </p:nvSpPr>
        <p:spPr>
          <a:xfrm>
            <a:off x="4700016" y="1097280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8" name="Google Shape;38;p12"/>
          <p:cNvSpPr txBox="1"/>
          <p:nvPr>
            <p:ph idx="4" type="body"/>
          </p:nvPr>
        </p:nvSpPr>
        <p:spPr>
          <a:xfrm>
            <a:off x="4700016" y="1701848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55600" lvl="1" marL="9144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39" name="Google Shape;39;p12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2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/>
          <p:nvPr/>
        </p:nvSpPr>
        <p:spPr>
          <a:xfrm>
            <a:off x="-2380" y="-925"/>
            <a:ext cx="9146380" cy="6858925"/>
          </a:xfrm>
          <a:custGeom>
            <a:rect b="b" l="l" r="r" t="t"/>
            <a:pathLst>
              <a:path extrusionOk="0" h="2002901" w="3352800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44" name="Google Shape;44;p13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45" name="Google Shape;45;p13"/>
          <p:cNvSpPr txBox="1"/>
          <p:nvPr>
            <p:ph type="title"/>
          </p:nvPr>
        </p:nvSpPr>
        <p:spPr>
          <a:xfrm rot="-2460000">
            <a:off x="819399" y="1726737"/>
            <a:ext cx="5650992" cy="1207509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Thin"/>
              <a:buNone/>
              <a:defRPr b="0" i="0" sz="3200" u="none" cap="none" strike="noStrik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 rot="-2460000">
            <a:off x="1216152" y="2468304"/>
            <a:ext cx="6510528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3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idx="1" type="body"/>
          </p:nvPr>
        </p:nvSpPr>
        <p:spPr>
          <a:xfrm>
            <a:off x="822960" y="1097280"/>
            <a:ext cx="3200400" cy="3712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81000" lvl="1" marL="914400" algn="l"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2pPr>
            <a:lvl3pPr indent="-355600" lvl="2" marL="1371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3pPr>
            <a:lvl4pPr indent="-342900" lvl="3" marL="18288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4pPr>
            <a:lvl5pPr indent="-342900" lvl="4" marL="22860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52" name="Google Shape;52;p14"/>
          <p:cNvSpPr txBox="1"/>
          <p:nvPr>
            <p:ph idx="2" type="body"/>
          </p:nvPr>
        </p:nvSpPr>
        <p:spPr>
          <a:xfrm>
            <a:off x="4700016" y="1097280"/>
            <a:ext cx="3200400" cy="3712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81000" lvl="1" marL="914400" algn="l"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2pPr>
            <a:lvl3pPr indent="-355600" lvl="2" marL="1371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3pPr>
            <a:lvl4pPr indent="-342900" lvl="3" marL="18288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4pPr>
            <a:lvl5pPr indent="-342900" lvl="4" marL="22860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53" name="Google Shape;53;p14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14"/>
          <p:cNvSpPr txBox="1"/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5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68" name="Google Shape;68;p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69" name="Google Shape;69;p17"/>
          <p:cNvSpPr txBox="1"/>
          <p:nvPr>
            <p:ph type="title"/>
          </p:nvPr>
        </p:nvSpPr>
        <p:spPr>
          <a:xfrm rot="-2460000">
            <a:off x="784930" y="1576103"/>
            <a:ext cx="5212080" cy="108942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ibre Franklin Thin"/>
              <a:buNone/>
              <a:defRPr b="0" i="0" sz="2800" u="none" cap="none" strike="noStrike">
                <a:solidFill>
                  <a:srgbClr val="FFFFFF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4749552" y="2618912"/>
            <a:ext cx="3807779" cy="3324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406400" lvl="1" marL="914400" algn="l">
              <a:spcBef>
                <a:spcPts val="300"/>
              </a:spcBef>
              <a:spcAft>
                <a:spcPts val="0"/>
              </a:spcAft>
              <a:buSzPts val="2800"/>
              <a:buChar char="▪"/>
              <a:defRPr sz="2800"/>
            </a:lvl2pPr>
            <a:lvl3pPr indent="-381000" lvl="2" marL="1371600" algn="l"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3pPr>
            <a:lvl4pPr indent="-355600" lvl="3" marL="18288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4pPr>
            <a:lvl5pPr indent="-355600" lvl="4" marL="22860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6pPr>
            <a:lvl7pPr indent="-355600" lvl="6" marL="32004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7pPr>
            <a:lvl8pPr indent="-355600" lvl="7" marL="3657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8pPr>
            <a:lvl9pPr indent="-355600" lvl="8" marL="41148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 rot="-2460000">
            <a:off x="1297954" y="2253385"/>
            <a:ext cx="5794760" cy="623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1" sz="14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2" name="Google Shape;72;p17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/>
          <p:nvPr>
            <p:ph idx="2" type="pic"/>
          </p:nvPr>
        </p:nvSpPr>
        <p:spPr>
          <a:xfrm>
            <a:off x="2028825" y="0"/>
            <a:ext cx="7115175" cy="6858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182875" wrap="square" tIns="45700">
            <a:normAutofit/>
          </a:bodyPr>
          <a:lstStyle>
            <a:lvl1pPr lvl="0" marR="0" rtl="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77" name="Google Shape;77;p1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78" name="Google Shape;78;p18"/>
          <p:cNvSpPr/>
          <p:nvPr/>
        </p:nvSpPr>
        <p:spPr>
          <a:xfrm>
            <a:off x="0" y="5048250"/>
            <a:ext cx="3571875" cy="1809750"/>
          </a:xfrm>
          <a:custGeom>
            <a:rect b="b" l="l" r="r" t="t"/>
            <a:pathLst>
              <a:path extrusionOk="0" h="1809750" w="3571875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79" name="Google Shape;79;p18"/>
          <p:cNvSpPr txBox="1"/>
          <p:nvPr>
            <p:ph type="title"/>
          </p:nvPr>
        </p:nvSpPr>
        <p:spPr>
          <a:xfrm rot="-2460000">
            <a:off x="671197" y="1717501"/>
            <a:ext cx="5486400" cy="8674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Thin"/>
              <a:buNone/>
              <a:defRPr b="0" sz="2800"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-2460000">
            <a:off x="1143479" y="2180529"/>
            <a:ext cx="6096545" cy="740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9"/>
          <p:cNvSpPr txBox="1"/>
          <p:nvPr>
            <p:ph idx="1" type="body"/>
          </p:nvPr>
        </p:nvSpPr>
        <p:spPr>
          <a:xfrm rot="5400000">
            <a:off x="2793506" y="-869917"/>
            <a:ext cx="3579849" cy="7520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9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type="title"/>
          </p:nvPr>
        </p:nvSpPr>
        <p:spPr>
          <a:xfrm rot="5400000">
            <a:off x="5318919" y="1585120"/>
            <a:ext cx="4678362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" type="body"/>
          </p:nvPr>
        </p:nvSpPr>
        <p:spPr>
          <a:xfrm rot="5400000">
            <a:off x="1127919" y="-396080"/>
            <a:ext cx="4678362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0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0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/>
          <p:nvPr/>
        </p:nvSpPr>
        <p:spPr>
          <a:xfrm>
            <a:off x="-2382" y="5050633"/>
            <a:ext cx="3574257" cy="1807368"/>
          </a:xfrm>
          <a:custGeom>
            <a:rect b="b" l="l" r="r" t="t"/>
            <a:pathLst>
              <a:path extrusionOk="0" h="1807368" w="3574257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" name="Google Shape;11;p9"/>
          <p:cNvSpPr/>
          <p:nvPr/>
        </p:nvSpPr>
        <p:spPr>
          <a:xfrm>
            <a:off x="-2380" y="5051292"/>
            <a:ext cx="9146380" cy="1806709"/>
          </a:xfrm>
          <a:custGeom>
            <a:rect b="b" l="l" r="r" t="t"/>
            <a:pathLst>
              <a:path extrusionOk="0" h="527584" w="3352800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2" name="Google Shape;12;p9"/>
          <p:cNvSpPr txBox="1"/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Thin"/>
              <a:buNone/>
              <a:defRPr b="0" i="0" sz="2800" u="none" cap="none" strike="noStrik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9"/>
          <p:cNvSpPr txBox="1"/>
          <p:nvPr>
            <p:ph idx="1" type="body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302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30200" lvl="2" marL="13716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3020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3020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1750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1750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1750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0" type="dt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5" name="Google Shape;15;p9"/>
          <p:cNvSpPr txBox="1"/>
          <p:nvPr>
            <p:ph idx="11" type="ftr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6" name="Google Shape;16;p9"/>
          <p:cNvSpPr/>
          <p:nvPr>
            <p:ph idx="12" type="sldNum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25" lIns="9125" spcFirstLastPara="1" rIns="9125" wrap="square" tIns="9125">
            <a:norm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6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6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6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6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6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6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6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6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6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Recolored CJJ logo.jpg" id="17" name="Google Shape;17;p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960930" y="5365657"/>
            <a:ext cx="1106870" cy="141614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4.jpg"/><Relationship Id="rId5" Type="http://schemas.openxmlformats.org/officeDocument/2006/relationships/hyperlink" Target="http://www.thebluediamondgallery.com/handwriting/q/questions.html" TargetMode="External"/><Relationship Id="rId6" Type="http://schemas.openxmlformats.org/officeDocument/2006/relationships/hyperlink" Target="https://creativecommons.org/licenses/by-sa/3.0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/>
          <p:nvPr>
            <p:ph type="ctrTitle"/>
          </p:nvPr>
        </p:nvSpPr>
        <p:spPr>
          <a:xfrm rot="-2538740">
            <a:off x="596609" y="1257648"/>
            <a:ext cx="5998632" cy="1994995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Thin"/>
              <a:buNone/>
            </a:pPr>
            <a:r>
              <a:rPr lang="en-US"/>
              <a:t>YOUTH JUSTICE</a:t>
            </a:r>
            <a:endParaRPr/>
          </a:p>
        </p:txBody>
      </p:sp>
      <p:sp>
        <p:nvSpPr>
          <p:cNvPr id="102" name="Google Shape;102;p1"/>
          <p:cNvSpPr txBox="1"/>
          <p:nvPr>
            <p:ph idx="1" type="subTitle"/>
          </p:nvPr>
        </p:nvSpPr>
        <p:spPr>
          <a:xfrm>
            <a:off x="3276600" y="4097436"/>
            <a:ext cx="19812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/>
              <a:t>CREATING BETTER OUTCOMES FOR YOUTH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/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Thin"/>
              <a:buNone/>
            </a:pPr>
            <a:r>
              <a:rPr lang="en-US"/>
              <a:t>WHY THE JJDPA MATTERS</a:t>
            </a:r>
            <a:endParaRPr/>
          </a:p>
        </p:txBody>
      </p:sp>
      <p:sp>
        <p:nvSpPr>
          <p:cNvPr id="108" name="Google Shape;108;p2"/>
          <p:cNvSpPr txBox="1"/>
          <p:nvPr>
            <p:ph idx="1" type="body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The JJDPA creates four core protections for young people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First enacted in 1974, it was reauthorized in 2018 to: </a:t>
            </a:r>
            <a:endParaRPr/>
          </a:p>
          <a:p>
            <a:pPr indent="-285750" lvl="0" marL="28575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bre Franklin"/>
              <a:buChar char="-"/>
            </a:pPr>
            <a:r>
              <a:rPr lang="en-US"/>
              <a:t>Strengthens provisions that address racial and ethnic disparities in the justice system.</a:t>
            </a:r>
            <a:endParaRPr/>
          </a:p>
          <a:p>
            <a:pPr indent="-285750" lvl="0" marL="28575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bre Franklin"/>
              <a:buChar char="-"/>
            </a:pPr>
            <a:r>
              <a:rPr lang="en-US"/>
              <a:t>Prohibits children who are awaiting trial in adult court from being held in adult facilities. </a:t>
            </a:r>
            <a:endParaRPr/>
          </a:p>
          <a:p>
            <a:pPr indent="-285750" lvl="0" marL="28575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bre Franklin"/>
              <a:buChar char="-"/>
            </a:pPr>
            <a:r>
              <a:rPr lang="en-US"/>
              <a:t>Limits the use of detention for children charged with status offense behaviors. </a:t>
            </a:r>
            <a:endParaRPr/>
          </a:p>
          <a:p>
            <a:pPr indent="-285750" lvl="0" marL="28575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bre Franklin"/>
              <a:buChar char="-"/>
            </a:pPr>
            <a:r>
              <a:rPr lang="en-US"/>
              <a:t>Protects girls from being shackled while giving birth.</a:t>
            </a:r>
            <a:endParaRPr/>
          </a:p>
          <a:p>
            <a:pPr indent="-285750" lvl="0" marL="28575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bre Franklin"/>
              <a:buChar char="-"/>
            </a:pPr>
            <a:r>
              <a:rPr lang="en-US"/>
              <a:t>Focuses on evidence-based and trauma-informed care.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Thin"/>
              <a:buNone/>
            </a:pPr>
            <a:r>
              <a:rPr lang="en-US"/>
              <a:t>FEDERAL APPROPRIATIONS ARE KEY</a:t>
            </a:r>
            <a:endParaRPr/>
          </a:p>
        </p:txBody>
      </p:sp>
      <p:sp>
        <p:nvSpPr>
          <p:cNvPr id="114" name="Google Shape;114;p3"/>
          <p:cNvSpPr txBox="1"/>
          <p:nvPr>
            <p:ph idx="1" type="body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115" name="Google Shape;115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400" y="1100625"/>
            <a:ext cx="7602501" cy="357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/>
          <p:nvPr>
            <p:ph type="title"/>
          </p:nvPr>
        </p:nvSpPr>
        <p:spPr>
          <a:xfrm>
            <a:off x="457200" y="10668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Thin"/>
              <a:buNone/>
            </a:pPr>
            <a:r>
              <a:rPr lang="en-US"/>
              <a:t>TWO KEY ASKS: </a:t>
            </a:r>
            <a:endParaRPr/>
          </a:p>
        </p:txBody>
      </p:sp>
      <p:sp>
        <p:nvSpPr>
          <p:cNvPr id="122" name="Google Shape;122;p4"/>
          <p:cNvSpPr txBox="1"/>
          <p:nvPr>
            <p:ph idx="1" type="body"/>
          </p:nvPr>
        </p:nvSpPr>
        <p:spPr>
          <a:xfrm>
            <a:off x="457200" y="1828800"/>
            <a:ext cx="82296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Restore funding for juvenile justice programs (Title II, Title V, JABG)</a:t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Provide federal support for implementation of the JJDPA as reauthorized in 2018</a:t>
            </a:r>
            <a:endParaRPr/>
          </a:p>
          <a:p>
            <a:pPr indent="0" lvl="0" marL="109728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109728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109728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/>
          <p:nvPr>
            <p:ph type="title"/>
          </p:nvPr>
        </p:nvSpPr>
        <p:spPr>
          <a:xfrm>
            <a:off x="381000" y="609600"/>
            <a:ext cx="8382000" cy="10698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Thin"/>
              <a:buNone/>
            </a:pPr>
            <a:r>
              <a:rPr lang="en-US" sz="3200"/>
              <a:t>JUVENILE JUSTICE IS MONEY WELL SPENT</a:t>
            </a:r>
            <a:endParaRPr/>
          </a:p>
        </p:txBody>
      </p:sp>
      <p:sp>
        <p:nvSpPr>
          <p:cNvPr id="129" name="Google Shape;129;p5"/>
          <p:cNvSpPr txBox="1"/>
          <p:nvPr>
            <p:ph idx="2" type="body"/>
          </p:nvPr>
        </p:nvSpPr>
        <p:spPr>
          <a:xfrm>
            <a:off x="381000" y="1752600"/>
            <a:ext cx="54102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173736" lvl="1" marL="173736" rtl="0" algn="l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600"/>
              <a:t>  The JJDPA is cost-effective. Targeted investments in juvenile justice increase public safety, improve outcomes for youth and families, and result in more stable communities across the nation. </a:t>
            </a:r>
            <a:endParaRPr/>
          </a:p>
          <a:p>
            <a:pPr indent="-65786" lvl="1" marL="173736" rtl="0" algn="l">
              <a:spcBef>
                <a:spcPts val="3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grpSp>
        <p:nvGrpSpPr>
          <p:cNvPr id="130" name="Google Shape;130;p5"/>
          <p:cNvGrpSpPr/>
          <p:nvPr/>
        </p:nvGrpSpPr>
        <p:grpSpPr>
          <a:xfrm>
            <a:off x="6091893" y="1534419"/>
            <a:ext cx="2506980" cy="3432535"/>
            <a:chOff x="537210" y="391419"/>
            <a:chExt cx="2506980" cy="3432535"/>
          </a:xfrm>
        </p:grpSpPr>
        <p:sp>
          <p:nvSpPr>
            <p:cNvPr id="131" name="Google Shape;131;p5"/>
            <p:cNvSpPr/>
            <p:nvPr/>
          </p:nvSpPr>
          <p:spPr>
            <a:xfrm>
              <a:off x="632117" y="489908"/>
              <a:ext cx="2310003" cy="802233"/>
            </a:xfrm>
            <a:prstGeom prst="ellipse">
              <a:avLst/>
            </a:prstGeom>
            <a:solidFill>
              <a:srgbClr val="CACACB">
                <a:alpha val="40000"/>
              </a:srgbClr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1590667" y="2496315"/>
              <a:ext cx="466732" cy="323085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rgbClr val="D6D6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737338" y="2738635"/>
              <a:ext cx="2148840" cy="1085319"/>
            </a:xfrm>
            <a:prstGeom prst="rect">
              <a:avLst/>
            </a:prstGeom>
            <a:noFill/>
            <a:ln cap="flat" cmpd="sng" w="9525">
              <a:solidFill>
                <a:schemeClr val="dk1">
                  <a:alpha val="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5"/>
            <p:cNvSpPr txBox="1"/>
            <p:nvPr/>
          </p:nvSpPr>
          <p:spPr>
            <a:xfrm>
              <a:off x="737338" y="2738635"/>
              <a:ext cx="2148840" cy="10853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2450" lIns="92450" spcFirstLastPara="1" rIns="92450" wrap="square" tIns="92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Better outcomes for youth, families and communities &amp; cost savings for the Federal and State Government</a:t>
              </a: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1471955" y="1354099"/>
              <a:ext cx="805815" cy="805815"/>
            </a:xfrm>
            <a:prstGeom prst="ellipse">
              <a:avLst/>
            </a:prstGeom>
            <a:solidFill>
              <a:srgbClr val="6D6F71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5"/>
            <p:cNvSpPr txBox="1"/>
            <p:nvPr/>
          </p:nvSpPr>
          <p:spPr>
            <a:xfrm>
              <a:off x="1589964" y="1472108"/>
              <a:ext cx="569797" cy="569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JABG</a:t>
              </a:r>
              <a:endParaRPr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895350" y="749559"/>
              <a:ext cx="805815" cy="805815"/>
            </a:xfrm>
            <a:prstGeom prst="ellipse">
              <a:avLst/>
            </a:prstGeom>
            <a:solidFill>
              <a:srgbClr val="8D8E90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5"/>
            <p:cNvSpPr txBox="1"/>
            <p:nvPr/>
          </p:nvSpPr>
          <p:spPr>
            <a:xfrm>
              <a:off x="1013359" y="867568"/>
              <a:ext cx="569797" cy="569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Title II</a:t>
              </a: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1719072" y="554731"/>
              <a:ext cx="805815" cy="805815"/>
            </a:xfrm>
            <a:prstGeom prst="ellipse">
              <a:avLst/>
            </a:prstGeom>
            <a:solidFill>
              <a:srgbClr val="AFAFB1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5"/>
            <p:cNvSpPr txBox="1"/>
            <p:nvPr/>
          </p:nvSpPr>
          <p:spPr>
            <a:xfrm>
              <a:off x="1837081" y="672740"/>
              <a:ext cx="569797" cy="569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Title V</a:t>
              </a:r>
              <a:endParaRPr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537210" y="391419"/>
              <a:ext cx="2506980" cy="2005584"/>
            </a:xfrm>
            <a:custGeom>
              <a:rect b="b" l="l" r="r" t="t"/>
              <a:pathLst>
                <a:path extrusionOk="0" h="120000" w="120000">
                  <a:moveTo>
                    <a:pt x="584" y="34175"/>
                  </a:moveTo>
                  <a:lnTo>
                    <a:pt x="584" y="34175"/>
                  </a:lnTo>
                  <a:cubicBezTo>
                    <a:pt x="-2679" y="22567"/>
                    <a:pt x="7879" y="11072"/>
                    <a:pt x="27615" y="4745"/>
                  </a:cubicBezTo>
                  <a:cubicBezTo>
                    <a:pt x="47351" y="-1582"/>
                    <a:pt x="72649" y="-1582"/>
                    <a:pt x="92385" y="4745"/>
                  </a:cubicBezTo>
                  <a:cubicBezTo>
                    <a:pt x="112121" y="11072"/>
                    <a:pt x="122679" y="22567"/>
                    <a:pt x="119416" y="34175"/>
                  </a:cubicBezTo>
                  <a:lnTo>
                    <a:pt x="74854" y="113544"/>
                  </a:lnTo>
                  <a:cubicBezTo>
                    <a:pt x="73813" y="117246"/>
                    <a:pt x="67478" y="120000"/>
                    <a:pt x="60000" y="120000"/>
                  </a:cubicBezTo>
                  <a:cubicBezTo>
                    <a:pt x="52522" y="120000"/>
                    <a:pt x="46187" y="117246"/>
                    <a:pt x="45146" y="113544"/>
                  </a:cubicBezTo>
                  <a:close/>
                  <a:moveTo>
                    <a:pt x="4800" y="30000"/>
                  </a:moveTo>
                  <a:lnTo>
                    <a:pt x="4800" y="30000"/>
                  </a:lnTo>
                  <a:cubicBezTo>
                    <a:pt x="4800" y="43255"/>
                    <a:pt x="29514" y="54000"/>
                    <a:pt x="60000" y="54000"/>
                  </a:cubicBezTo>
                  <a:cubicBezTo>
                    <a:pt x="90486" y="54000"/>
                    <a:pt x="115200" y="43255"/>
                    <a:pt x="115200" y="30000"/>
                  </a:cubicBezTo>
                  <a:cubicBezTo>
                    <a:pt x="115200" y="16745"/>
                    <a:pt x="90486" y="6000"/>
                    <a:pt x="60000" y="6000"/>
                  </a:cubicBezTo>
                  <a:cubicBezTo>
                    <a:pt x="29514" y="6000"/>
                    <a:pt x="4800" y="16745"/>
                    <a:pt x="4800" y="30000"/>
                  </a:cubicBez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 txBox="1"/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Thin"/>
              <a:buNone/>
            </a:pPr>
            <a:r>
              <a:rPr lang="en-US"/>
              <a:t>JUVENILE JUSTICE AND DELINQUENCY PREVENTION ACT</a:t>
            </a:r>
            <a:endParaRPr/>
          </a:p>
        </p:txBody>
      </p:sp>
      <p:sp>
        <p:nvSpPr>
          <p:cNvPr id="147" name="Google Shape;147;p6"/>
          <p:cNvSpPr txBox="1"/>
          <p:nvPr>
            <p:ph idx="2" type="body"/>
          </p:nvPr>
        </p:nvSpPr>
        <p:spPr>
          <a:xfrm>
            <a:off x="609600" y="1219200"/>
            <a:ext cx="73914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The JJDPA ensures that our children, our families, and </a:t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our communities receive key protections. </a:t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Federal support is needed to help implement important</a:t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provisions of this legislation include jail removal which </a:t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goes into effect in December.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4128" y="1066800"/>
            <a:ext cx="5369719" cy="3579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" y="0"/>
            <a:ext cx="75438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 txBox="1"/>
          <p:nvPr/>
        </p:nvSpPr>
        <p:spPr>
          <a:xfrm>
            <a:off x="1411759" y="5656112"/>
            <a:ext cx="6932140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sng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b="0" i="0" lang="en-US" sz="9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by Unknown Author is licensed under </a:t>
            </a:r>
            <a:r>
              <a:rPr b="0" i="0" lang="en-US" sz="900" u="sng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"/>
          <p:cNvSpPr txBox="1"/>
          <p:nvPr>
            <p:ph type="title"/>
          </p:nvPr>
        </p:nvSpPr>
        <p:spPr>
          <a:xfrm>
            <a:off x="381000" y="685800"/>
            <a:ext cx="82296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Libre Franklin Thin"/>
              <a:buNone/>
            </a:pPr>
            <a:br>
              <a:rPr lang="en-US"/>
            </a:br>
            <a:r>
              <a:rPr lang="en-US"/>
              <a:t>CONTACT INFORMATION</a:t>
            </a:r>
            <a:br>
              <a:rPr lang="en-US"/>
            </a:br>
            <a:br>
              <a:rPr lang="en-US"/>
            </a:br>
            <a:r>
              <a:rPr lang="en-US"/>
              <a:t>NAME</a:t>
            </a:r>
            <a:br>
              <a:rPr lang="en-US"/>
            </a:br>
            <a:r>
              <a:rPr lang="en-US"/>
              <a:t>EMAIL@EMAIL.COM</a:t>
            </a:r>
            <a:br>
              <a:rPr lang="en-US"/>
            </a:br>
            <a:r>
              <a:rPr lang="en-US"/>
              <a:t>(111)111-1234</a:t>
            </a:r>
            <a:br>
              <a:rPr lang="en-US"/>
            </a:br>
            <a:br>
              <a:rPr lang="en-US"/>
            </a:br>
            <a:r>
              <a:rPr lang="en-US"/>
              <a:t>NAME</a:t>
            </a:r>
            <a:br>
              <a:rPr lang="en-US"/>
            </a:br>
            <a:r>
              <a:rPr lang="en-US"/>
              <a:t>EMAIL@EMAIL.ORG</a:t>
            </a:r>
            <a:br>
              <a:rPr lang="en-US"/>
            </a:br>
            <a:r>
              <a:rPr lang="en-US" u="sng"/>
              <a:t>(111)111-1234</a:t>
            </a:r>
            <a:br>
              <a:rPr lang="en-US" u="sng"/>
            </a:br>
            <a:br>
              <a:rPr lang="en-US" u="sng"/>
            </a:br>
            <a:br>
              <a:rPr lang="en-US"/>
            </a:br>
            <a:br>
              <a:rPr lang="en-US"/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2014-06-03T14:39:07Z</dcterms:created>
  <dc:creator>Naomi Smoot</dc:creator>
</cp:coreProperties>
</file>